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6" r:id="rId5"/>
    <p:sldId id="282" r:id="rId6"/>
    <p:sldId id="279" r:id="rId7"/>
    <p:sldId id="280" r:id="rId8"/>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00511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1001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8607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358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4516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2046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24/03/1444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8041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24/03/1444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4762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24/03/1444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6383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4483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3907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24/03/1444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9512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hyperlink" Target="mailto:Ahmed_mahrous100@yahoo.com"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8272"/>
            <a:ext cx="15119350" cy="8504634"/>
          </a:xfrm>
          <a:prstGeom prst="rect">
            <a:avLst/>
          </a:prstGeom>
        </p:spPr>
      </p:pic>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039455" y="2679267"/>
            <a:ext cx="13734310" cy="5979398"/>
          </a:xfrm>
          <a:prstGeom prst="rect">
            <a:avLst/>
          </a:prstGeom>
        </p:spPr>
        <p:txBody>
          <a:bodyPr vert="horz" lIns="113395" tIns="56698" rIns="113395" bIns="5669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EG" sz="3472" b="1" dirty="0">
                <a:solidFill>
                  <a:srgbClr val="FF0000"/>
                </a:solidFill>
                <a:latin typeface="Calibri" panose="020F0502020204030204"/>
                <a:cs typeface="Arial" panose="020B0604020202020204" pitchFamily="34" charset="0"/>
              </a:rPr>
              <a:t>مقدم المشروع: </a:t>
            </a:r>
            <a:r>
              <a:rPr lang="ar-EG" sz="3472" b="1" dirty="0">
                <a:solidFill>
                  <a:srgbClr val="002060"/>
                </a:solidFill>
                <a:latin typeface="Calibri" panose="020F0502020204030204"/>
                <a:cs typeface="Arial" panose="020B0604020202020204" pitchFamily="34" charset="0"/>
              </a:rPr>
              <a:t>أحمد محمد محروس محمد الشريف</a:t>
            </a:r>
          </a:p>
          <a:p>
            <a:pPr algn="r" rtl="1">
              <a:defRPr/>
            </a:pPr>
            <a:r>
              <a:rPr lang="ar-EG" sz="3472" b="1" dirty="0">
                <a:solidFill>
                  <a:srgbClr val="002060"/>
                </a:solidFill>
                <a:latin typeface="Calibri" panose="020F0502020204030204"/>
                <a:cs typeface="Arial" panose="020B0604020202020204" pitchFamily="34" charset="0"/>
              </a:rPr>
              <a:t>رئيس مجلس أدارة شركة مستقبل مصر لحلول الطاقة الجديدة والمتجددة</a:t>
            </a:r>
          </a:p>
          <a:p>
            <a:pPr algn="r" rtl="1">
              <a:defRPr/>
            </a:pPr>
            <a:r>
              <a:rPr lang="ar-EG" sz="3472" b="1" dirty="0">
                <a:solidFill>
                  <a:srgbClr val="002060"/>
                </a:solidFill>
                <a:latin typeface="Calibri" panose="020F0502020204030204"/>
                <a:cs typeface="Arial" panose="020B0604020202020204" pitchFamily="34" charset="0"/>
              </a:rPr>
              <a:t>مهندس كهرباء وطاقة متجددة</a:t>
            </a:r>
          </a:p>
          <a:p>
            <a:pPr algn="r" rtl="1">
              <a:defRPr/>
            </a:pPr>
            <a:r>
              <a:rPr lang="ar-EG" sz="3472" b="1" dirty="0">
                <a:solidFill>
                  <a:srgbClr val="002060"/>
                </a:solidFill>
                <a:latin typeface="Calibri" panose="020F0502020204030204"/>
                <a:cs typeface="Arial" panose="020B0604020202020204" pitchFamily="34" charset="0"/>
              </a:rPr>
              <a:t>تليفون : 01065597446/ واتس 01142470011</a:t>
            </a:r>
          </a:p>
          <a:p>
            <a:pPr algn="r" rtl="1">
              <a:defRPr/>
            </a:pPr>
            <a:r>
              <a:rPr lang="ar-EG" sz="3472" b="1" dirty="0">
                <a:solidFill>
                  <a:srgbClr val="002060"/>
                </a:solidFill>
                <a:latin typeface="Calibri" panose="020F0502020204030204"/>
                <a:cs typeface="Arial" panose="020B0604020202020204" pitchFamily="34" charset="0"/>
              </a:rPr>
              <a:t>ايميل : </a:t>
            </a:r>
            <a:r>
              <a:rPr lang="en-US" sz="3472" b="1" dirty="0">
                <a:solidFill>
                  <a:srgbClr val="002060"/>
                </a:solidFill>
                <a:latin typeface="Calibri" panose="020F0502020204030204"/>
                <a:cs typeface="Arial" panose="020B0604020202020204" pitchFamily="34" charset="0"/>
                <a:hlinkClick r:id="rId2"/>
              </a:rPr>
              <a:t>Ahmed_mahrous100@yahoo.com</a:t>
            </a:r>
            <a:r>
              <a:rPr lang="en-US" sz="3472" b="1" dirty="0">
                <a:solidFill>
                  <a:srgbClr val="002060"/>
                </a:solidFill>
                <a:latin typeface="Calibri" panose="020F0502020204030204"/>
                <a:cs typeface="Arial" panose="020B0604020202020204" pitchFamily="34" charset="0"/>
              </a:rPr>
              <a:t> </a:t>
            </a:r>
            <a:endParaRPr lang="ar-EG" sz="3472" b="1" dirty="0">
              <a:solidFill>
                <a:srgbClr val="002060"/>
              </a:solidFill>
              <a:latin typeface="Calibri" panose="020F0502020204030204"/>
              <a:cs typeface="Arial" panose="020B0604020202020204" pitchFamily="34" charset="0"/>
            </a:endParaRPr>
          </a:p>
          <a:p>
            <a:pPr algn="r" rtl="1">
              <a:defRPr/>
            </a:pPr>
            <a:r>
              <a:rPr lang="ar-EG" sz="3472" b="1" dirty="0">
                <a:solidFill>
                  <a:srgbClr val="FF0000"/>
                </a:solidFill>
                <a:latin typeface="Calibri" panose="020F0502020204030204"/>
                <a:cs typeface="Arial" panose="020B0604020202020204" pitchFamily="34" charset="0"/>
              </a:rPr>
              <a:t>الخبرات:</a:t>
            </a:r>
          </a:p>
          <a:p>
            <a:pPr algn="r" rtl="1">
              <a:defRPr/>
            </a:pPr>
            <a:r>
              <a:rPr lang="ar-EG" sz="3472" b="1" dirty="0">
                <a:solidFill>
                  <a:srgbClr val="002060"/>
                </a:solidFill>
                <a:latin typeface="Calibri" panose="020F0502020204030204"/>
                <a:cs typeface="Arial" panose="020B0604020202020204" pitchFamily="34" charset="0"/>
              </a:rPr>
              <a:t>مهندس معتمد لتنفيذ والأشراف على وحدات البيوجاز (مرفق الشهادة).</a:t>
            </a:r>
          </a:p>
          <a:p>
            <a:pPr algn="r" rtl="1">
              <a:defRPr/>
            </a:pPr>
            <a:r>
              <a:rPr lang="ar-EG" sz="3472" b="1" dirty="0">
                <a:solidFill>
                  <a:srgbClr val="002060"/>
                </a:solidFill>
                <a:latin typeface="Calibri" panose="020F0502020204030204"/>
                <a:cs typeface="Arial" panose="020B0604020202020204" pitchFamily="34" charset="0"/>
              </a:rPr>
              <a:t>مهندس استشارى لمنظمة العمل الدولية لمشروع البيوجاز بمحافظة المنوفية بالتعاون مع توشيبا العربي.</a:t>
            </a:r>
          </a:p>
          <a:p>
            <a:pPr algn="r" rtl="1">
              <a:defRPr/>
            </a:pPr>
            <a:r>
              <a:rPr lang="ar-EG" sz="3472" b="1" dirty="0">
                <a:solidFill>
                  <a:srgbClr val="002060"/>
                </a:solidFill>
                <a:latin typeface="Calibri" panose="020F0502020204030204"/>
                <a:cs typeface="Arial" panose="020B0604020202020204" pitchFamily="34" charset="0"/>
              </a:rPr>
              <a:t>مهندس استشارى للمنحة الآماراتية للطاقة الشمسية للمؤتمر الأقتصادى بمحافظة سوهاج.</a:t>
            </a:r>
          </a:p>
          <a:p>
            <a:pPr algn="r" rtl="1">
              <a:lnSpc>
                <a:spcPct val="120000"/>
              </a:lnSpc>
              <a:defRPr/>
            </a:pPr>
            <a:r>
              <a:rPr lang="ar-EG" sz="3472" b="1" dirty="0">
                <a:solidFill>
                  <a:srgbClr val="002060"/>
                </a:solidFill>
                <a:latin typeface="Calibri" panose="020F0502020204030204"/>
                <a:cs typeface="Arial" panose="020B0604020202020204" pitchFamily="34" charset="0"/>
              </a:rPr>
              <a:t>عملت مع جهات عديدة لتنفيذ مشروعات الطاقة المتجددة (منظمة العمل الدولية ، الأتحاد الأوروبي، البرنامج الأنمائي للأمم المتحدة ، مرفق البيئة العالمى ، بنك الكويت الوطنى، وزارة البيئة ، هيئة كير الدولية) </a:t>
            </a:r>
            <a:endParaRPr lang="en-US" sz="3472" b="1" dirty="0">
              <a:solidFill>
                <a:srgbClr val="002060"/>
              </a:solidFill>
              <a:latin typeface="Calibri" panose="020F0502020204030204"/>
              <a:cs typeface="Arial" panose="020B0604020202020204" pitchFamily="34" charset="0"/>
            </a:endParaRPr>
          </a:p>
          <a:p>
            <a:pPr marL="0" indent="0" algn="r" rtl="1">
              <a:lnSpc>
                <a:spcPct val="120000"/>
              </a:lnSpc>
              <a:buNone/>
              <a:defRPr/>
            </a:pPr>
            <a:r>
              <a:rPr lang="ar-EG" sz="3472" b="1" dirty="0">
                <a:solidFill>
                  <a:srgbClr val="002060"/>
                </a:solidFill>
                <a:latin typeface="Calibri" panose="020F0502020204030204"/>
                <a:cs typeface="Arial" panose="020B0604020202020204" pitchFamily="34" charset="0"/>
              </a:rPr>
              <a:t>وغيرها من منظمات العمل المدنى والتنموي.</a:t>
            </a:r>
          </a:p>
          <a:p>
            <a:pPr algn="r" rtl="1">
              <a:defRPr/>
            </a:pPr>
            <a:endParaRPr lang="ar-EG" sz="3472" b="1" dirty="0">
              <a:solidFill>
                <a:srgbClr val="002060"/>
              </a:solidFill>
              <a:latin typeface="Calibri" panose="020F0502020204030204"/>
              <a:cs typeface="Arial" panose="020B0604020202020204" pitchFamily="34" charset="0"/>
            </a:endParaRPr>
          </a:p>
          <a:p>
            <a:pPr algn="r" rtl="1">
              <a:defRPr/>
            </a:pPr>
            <a:endParaRPr lang="ar-EG" sz="3472" b="1" dirty="0">
              <a:solidFill>
                <a:srgbClr val="002060"/>
              </a:solidFill>
              <a:latin typeface="Calibri" panose="020F0502020204030204"/>
              <a:cs typeface="Arial" panose="020B0604020202020204" pitchFamily="34" charset="0"/>
            </a:endParaRPr>
          </a:p>
          <a:p>
            <a:pPr algn="r" rtl="1">
              <a:defRPr/>
            </a:pPr>
            <a:endParaRPr lang="ar-EG" sz="3472" b="1" dirty="0">
              <a:solidFill>
                <a:srgbClr val="002060"/>
              </a:solidFill>
              <a:latin typeface="Calibri" panose="020F0502020204030204"/>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081" y="2679266"/>
            <a:ext cx="2074803" cy="2804334"/>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4781" y="8134034"/>
            <a:ext cx="1430156" cy="175622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20042" y="8314613"/>
            <a:ext cx="1460216" cy="1460216"/>
          </a:xfrm>
          <a:prstGeom prst="rect">
            <a:avLst/>
          </a:prstGeom>
        </p:spPr>
      </p:pic>
      <p:pic>
        <p:nvPicPr>
          <p:cNvPr id="2" name="Pictur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58037" y="8439211"/>
            <a:ext cx="1688776" cy="140506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7928" y="8436829"/>
            <a:ext cx="1641394" cy="1409834"/>
          </a:xfrm>
          <a:prstGeom prst="rect">
            <a:avLst/>
          </a:prstGeom>
        </p:spPr>
      </p:pic>
      <p:pic>
        <p:nvPicPr>
          <p:cNvPr id="4" name="Picture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97203" y="8098440"/>
            <a:ext cx="3770859" cy="1979701"/>
          </a:xfrm>
          <a:prstGeom prst="rect">
            <a:avLst/>
          </a:prstGeom>
        </p:spPr>
      </p:pic>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54256" y="8446982"/>
            <a:ext cx="1405532" cy="1348696"/>
          </a:xfrm>
          <a:prstGeom prst="rect">
            <a:avLst/>
          </a:prstGeom>
        </p:spPr>
      </p:pic>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sz="4960" b="1" dirty="0">
              <a:solidFill>
                <a:srgbClr val="FF0000"/>
              </a:solidFill>
              <a:latin typeface="Calibri" panose="020F0502020204030204"/>
              <a:cs typeface="Arial" panose="020B0604020202020204" pitchFamily="34" charset="0"/>
            </a:endParaRPr>
          </a:p>
        </p:txBody>
      </p:sp>
      <p:sp>
        <p:nvSpPr>
          <p:cNvPr id="3" name="TextBox 2"/>
          <p:cNvSpPr txBox="1"/>
          <p:nvPr/>
        </p:nvSpPr>
        <p:spPr>
          <a:xfrm>
            <a:off x="1034058" y="3799932"/>
            <a:ext cx="13788308" cy="2229585"/>
          </a:xfrm>
          <a:prstGeom prst="rect">
            <a:avLst/>
          </a:prstGeom>
          <a:noFill/>
        </p:spPr>
        <p:txBody>
          <a:bodyPr wrap="square" rtlCol="0">
            <a:spAutoFit/>
          </a:bodyPr>
          <a:lstStyle/>
          <a:p>
            <a:pPr algn="r"/>
            <a:r>
              <a:rPr lang="ar-EG" sz="3472" b="1" dirty="0">
                <a:solidFill>
                  <a:srgbClr val="FF0000"/>
                </a:solidFill>
              </a:rPr>
              <a:t>عمل وحدة بيوجاز ذات سعة أنتاجية عالية لتغذية قرية بالكامل (غاز- سماد عضوى-كهرباء).</a:t>
            </a:r>
          </a:p>
          <a:p>
            <a:pPr algn="r"/>
            <a:r>
              <a:rPr lang="ar-EG" sz="3472" b="1" dirty="0">
                <a:solidFill>
                  <a:srgbClr val="FF0000"/>
                </a:solidFill>
              </a:rPr>
              <a:t>والاستفادة المثلى من المخلفات الموجودة بالقرية </a:t>
            </a:r>
          </a:p>
          <a:p>
            <a:pPr algn="r"/>
            <a:r>
              <a:rPr lang="ar-EG" sz="3472" b="1" dirty="0">
                <a:solidFill>
                  <a:srgbClr val="FF0000"/>
                </a:solidFill>
              </a:rPr>
              <a:t>(روث مواشي، مخلفات زراعية ، مخلفات عضوية ، بقايا طعام، سبلة دواجن) التى تشكل عبئ على حياة المجتمع والمواطن. </a:t>
            </a:r>
            <a:endParaRPr lang="en-US" sz="3472" b="1" dirty="0">
              <a:solidFill>
                <a:srgbClr val="FF0000"/>
              </a:solidFill>
            </a:endParaRPr>
          </a:p>
        </p:txBody>
      </p:sp>
      <p:sp>
        <p:nvSpPr>
          <p:cNvPr id="2" name="TextBox 1"/>
          <p:cNvSpPr txBox="1"/>
          <p:nvPr/>
        </p:nvSpPr>
        <p:spPr>
          <a:xfrm>
            <a:off x="11258516" y="3172343"/>
            <a:ext cx="3563846" cy="702949"/>
          </a:xfrm>
          <a:prstGeom prst="rect">
            <a:avLst/>
          </a:prstGeom>
          <a:noFill/>
        </p:spPr>
        <p:txBody>
          <a:bodyPr wrap="square" rtlCol="0">
            <a:spAutoFit/>
          </a:bodyPr>
          <a:lstStyle/>
          <a:p>
            <a:pPr algn="r" rtl="1"/>
            <a:r>
              <a:rPr lang="ar-EG" sz="3968" b="1" u="sng" dirty="0">
                <a:solidFill>
                  <a:srgbClr val="002060"/>
                </a:solidFill>
              </a:rPr>
              <a:t>فكرة المشروع:</a:t>
            </a:r>
            <a:endParaRPr lang="en-US" sz="3968" b="1" u="sng" dirty="0">
              <a:solidFill>
                <a:srgbClr val="002060"/>
              </a:solidFill>
            </a:endParaRPr>
          </a:p>
        </p:txBody>
      </p:sp>
      <p:sp>
        <p:nvSpPr>
          <p:cNvPr id="6" name="TextBox 5"/>
          <p:cNvSpPr txBox="1"/>
          <p:nvPr/>
        </p:nvSpPr>
        <p:spPr>
          <a:xfrm>
            <a:off x="4068725" y="5884029"/>
            <a:ext cx="10753638" cy="3298211"/>
          </a:xfrm>
          <a:prstGeom prst="rect">
            <a:avLst/>
          </a:prstGeom>
          <a:noFill/>
        </p:spPr>
        <p:txBody>
          <a:bodyPr wrap="square" rtlCol="0">
            <a:spAutoFit/>
          </a:bodyPr>
          <a:lstStyle/>
          <a:p>
            <a:pPr algn="r"/>
            <a:r>
              <a:rPr lang="ar-EG" sz="3472" b="1" u="sng" dirty="0">
                <a:solidFill>
                  <a:srgbClr val="002060"/>
                </a:solidFill>
              </a:rPr>
              <a:t>أنتاجية الوحدة:</a:t>
            </a:r>
          </a:p>
          <a:p>
            <a:pPr algn="ctr"/>
            <a:endParaRPr lang="ar-EG" sz="3472" b="1" u="sng" dirty="0">
              <a:solidFill>
                <a:srgbClr val="002060"/>
              </a:solidFill>
            </a:endParaRPr>
          </a:p>
          <a:p>
            <a:pPr marL="708717" indent="-708717" algn="r" rtl="1">
              <a:buFont typeface="Arial" panose="020B0604020202020204" pitchFamily="34" charset="0"/>
              <a:buChar char="•"/>
            </a:pPr>
            <a:r>
              <a:rPr lang="ar-EG" sz="3472" b="1" dirty="0">
                <a:solidFill>
                  <a:srgbClr val="FF0000"/>
                </a:solidFill>
              </a:rPr>
              <a:t>600:500 م3/اليوم غاز حيوى.</a:t>
            </a:r>
          </a:p>
          <a:p>
            <a:pPr marL="708717" indent="-708717" algn="r" rtl="1">
              <a:buFont typeface="Arial" panose="020B0604020202020204" pitchFamily="34" charset="0"/>
              <a:buChar char="•"/>
            </a:pPr>
            <a:r>
              <a:rPr lang="ar-EG" sz="3472" b="1" dirty="0">
                <a:solidFill>
                  <a:srgbClr val="FF0000"/>
                </a:solidFill>
              </a:rPr>
              <a:t>20 طن سماد عضوى.</a:t>
            </a:r>
          </a:p>
          <a:p>
            <a:pPr marL="708717" indent="-708717" algn="r" rtl="1">
              <a:buFont typeface="Arial" panose="020B0604020202020204" pitchFamily="34" charset="0"/>
              <a:buChar char="•"/>
            </a:pPr>
            <a:r>
              <a:rPr lang="ar-EG" sz="3472" b="1" dirty="0">
                <a:solidFill>
                  <a:srgbClr val="FF0000"/>
                </a:solidFill>
              </a:rPr>
              <a:t>100 كيلو وات/ الساعة كهرباء</a:t>
            </a:r>
          </a:p>
          <a:p>
            <a:pPr marL="708717" indent="-708717" algn="r" rtl="1">
              <a:buFont typeface="Arial" panose="020B0604020202020204" pitchFamily="34" charset="0"/>
              <a:buChar char="•"/>
            </a:pPr>
            <a:r>
              <a:rPr lang="ar-EG" sz="3472" b="1" dirty="0">
                <a:solidFill>
                  <a:srgbClr val="FF0000"/>
                </a:solidFill>
              </a:rPr>
              <a:t>المشروع يحتاج مساحة 2000م2 للتنفيذ.</a:t>
            </a:r>
            <a:endParaRPr lang="en-US" sz="3472"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3" y="5733319"/>
            <a:ext cx="5702156" cy="2928988"/>
          </a:xfrm>
          <a:prstGeom prst="rect">
            <a:avLst/>
          </a:prstGeom>
        </p:spPr>
      </p:pic>
      <p:sp>
        <p:nvSpPr>
          <p:cNvPr id="9" name="TextBox 8"/>
          <p:cNvSpPr txBox="1"/>
          <p:nvPr/>
        </p:nvSpPr>
        <p:spPr>
          <a:xfrm>
            <a:off x="-4541523" y="8800326"/>
            <a:ext cx="15119350" cy="1008225"/>
          </a:xfrm>
          <a:prstGeom prst="rect">
            <a:avLst/>
          </a:prstGeom>
          <a:noFill/>
        </p:spPr>
        <p:txBody>
          <a:bodyPr wrap="square" rtlCol="0">
            <a:spAutoFit/>
          </a:bodyPr>
          <a:lstStyle/>
          <a:p>
            <a:pPr algn="ctr"/>
            <a:r>
              <a:rPr lang="ar-EG" sz="2480" b="1" u="sng" dirty="0">
                <a:solidFill>
                  <a:srgbClr val="002060"/>
                </a:solidFill>
              </a:rPr>
              <a:t>مخطط لبعض أجزاء المشروع المقدم</a:t>
            </a:r>
          </a:p>
          <a:p>
            <a:pPr algn="r" rtl="1"/>
            <a:endParaRPr lang="ar-EG" sz="1736" b="1" dirty="0">
              <a:solidFill>
                <a:srgbClr val="002060"/>
              </a:solidFill>
            </a:endParaRPr>
          </a:p>
          <a:p>
            <a:pPr marL="566974" indent="-566974" algn="r" rtl="1">
              <a:buFontTx/>
              <a:buChar char="-"/>
            </a:pPr>
            <a:endParaRPr lang="ar-EG" sz="1736" b="1" dirty="0">
              <a:solidFill>
                <a:srgbClr val="00B050"/>
              </a:solidFill>
            </a:endParaRPr>
          </a:p>
        </p:txBody>
      </p:sp>
      <p:sp>
        <p:nvSpPr>
          <p:cNvPr id="10" name="Content Placeholder 2"/>
          <p:cNvSpPr txBox="1">
            <a:spLocks/>
          </p:cNvSpPr>
          <p:nvPr/>
        </p:nvSpPr>
        <p:spPr>
          <a:xfrm>
            <a:off x="1034055" y="1619423"/>
            <a:ext cx="13040439" cy="1940763"/>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defRPr/>
            </a:pPr>
            <a:r>
              <a:rPr lang="ar-EG" sz="5952" b="1" dirty="0">
                <a:solidFill>
                  <a:srgbClr val="FF0000"/>
                </a:solidFill>
                <a:latin typeface="Calibri" panose="020F0502020204030204"/>
                <a:cs typeface="Arial" panose="020B0604020202020204" pitchFamily="34" charset="0"/>
              </a:rPr>
              <a:t>"البيوجاز"</a:t>
            </a:r>
          </a:p>
          <a:p>
            <a:pPr marL="0" indent="0" algn="ctr" rtl="1">
              <a:buNone/>
              <a:defRPr/>
            </a:pPr>
            <a:r>
              <a:rPr lang="ar-EG" sz="5952" b="1" dirty="0">
                <a:solidFill>
                  <a:srgbClr val="FF0000"/>
                </a:solidFill>
                <a:latin typeface="Calibri" panose="020F0502020204030204"/>
                <a:cs typeface="Arial" panose="020B0604020202020204" pitchFamily="34" charset="0"/>
              </a:rPr>
              <a:t>جيل جديد ... فكر جديد من إعادة التدوير </a:t>
            </a:r>
          </a:p>
        </p:txBody>
      </p:sp>
    </p:spTree>
    <p:extLst>
      <p:ext uri="{BB962C8B-B14F-4D97-AF65-F5344CB8AC3E}">
        <p14:creationId xmlns:p14="http://schemas.microsoft.com/office/powerpoint/2010/main" val="259970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sz="4960" b="1" dirty="0">
              <a:solidFill>
                <a:srgbClr val="FF0000"/>
              </a:solidFill>
              <a:latin typeface="Calibri" panose="020F0502020204030204"/>
              <a:cs typeface="Arial" panose="020B0604020202020204" pitchFamily="34" charset="0"/>
            </a:endParaRPr>
          </a:p>
        </p:txBody>
      </p:sp>
      <p:sp>
        <p:nvSpPr>
          <p:cNvPr id="3" name="TextBox 2"/>
          <p:cNvSpPr txBox="1"/>
          <p:nvPr/>
        </p:nvSpPr>
        <p:spPr>
          <a:xfrm>
            <a:off x="589498" y="1833041"/>
            <a:ext cx="13593915" cy="1389932"/>
          </a:xfrm>
          <a:prstGeom prst="rect">
            <a:avLst/>
          </a:prstGeom>
          <a:noFill/>
        </p:spPr>
        <p:txBody>
          <a:bodyPr wrap="square" rtlCol="0">
            <a:spAutoFit/>
          </a:bodyPr>
          <a:lstStyle/>
          <a:p>
            <a:pPr algn="ctr"/>
            <a:r>
              <a:rPr lang="ar-EG" sz="4960" b="1" u="sng" dirty="0">
                <a:solidFill>
                  <a:srgbClr val="002060"/>
                </a:solidFill>
              </a:rPr>
              <a:t>الفئة المستفيدة من المشروع:</a:t>
            </a:r>
          </a:p>
          <a:p>
            <a:pPr marL="708717" indent="-708717" algn="r" rtl="1">
              <a:buFont typeface="Arial" panose="020B0604020202020204" pitchFamily="34" charset="0"/>
              <a:buChar char="•"/>
            </a:pPr>
            <a:r>
              <a:rPr lang="ar-EG" sz="3472" b="1" dirty="0">
                <a:solidFill>
                  <a:srgbClr val="FF0000"/>
                </a:solidFill>
              </a:rPr>
              <a:t>أهالى القرية التى سيتم تنفيذ المشروع بها ، أو أقرب قرية لموقع تنفيذ المشروع .</a:t>
            </a:r>
          </a:p>
        </p:txBody>
      </p:sp>
      <p:sp>
        <p:nvSpPr>
          <p:cNvPr id="6" name="TextBox 5"/>
          <p:cNvSpPr txBox="1"/>
          <p:nvPr/>
        </p:nvSpPr>
        <p:spPr>
          <a:xfrm>
            <a:off x="762718" y="3345722"/>
            <a:ext cx="13593915" cy="1771575"/>
          </a:xfrm>
          <a:prstGeom prst="rect">
            <a:avLst/>
          </a:prstGeom>
          <a:noFill/>
        </p:spPr>
        <p:txBody>
          <a:bodyPr wrap="square" rtlCol="0">
            <a:spAutoFit/>
          </a:bodyPr>
          <a:lstStyle/>
          <a:p>
            <a:pPr algn="ctr"/>
            <a:r>
              <a:rPr lang="ar-EG" sz="3968" b="1" u="sng" dirty="0">
                <a:solidFill>
                  <a:srgbClr val="002060"/>
                </a:solidFill>
              </a:rPr>
              <a:t>الغاز والكهرباء:</a:t>
            </a:r>
          </a:p>
          <a:p>
            <a:pPr marL="425230" indent="-425230" algn="r" rtl="1">
              <a:buFont typeface="Arial" panose="020B0604020202020204" pitchFamily="34" charset="0"/>
              <a:buChar char="•"/>
            </a:pPr>
            <a:r>
              <a:rPr lang="ar-EG" sz="3472" b="1" dirty="0">
                <a:solidFill>
                  <a:srgbClr val="FF0000"/>
                </a:solidFill>
              </a:rPr>
              <a:t>سيتم توصيل الغاز والكهرباء الناتجة عن طريق شبكة توزيع وتوصيل للمنازل وعن طريق  (</a:t>
            </a:r>
            <a:r>
              <a:rPr lang="en-US" sz="3472" b="1" dirty="0">
                <a:solidFill>
                  <a:srgbClr val="FF0000"/>
                </a:solidFill>
              </a:rPr>
              <a:t>meter</a:t>
            </a:r>
            <a:r>
              <a:rPr lang="ar-EG" sz="3472" b="1" dirty="0">
                <a:solidFill>
                  <a:srgbClr val="FF0000"/>
                </a:solidFill>
              </a:rPr>
              <a:t> </a:t>
            </a:r>
            <a:r>
              <a:rPr lang="en-US" sz="3472" b="1" dirty="0">
                <a:solidFill>
                  <a:srgbClr val="FF0000"/>
                </a:solidFill>
              </a:rPr>
              <a:t>smart</a:t>
            </a:r>
            <a:r>
              <a:rPr lang="ar-EG" sz="3472" b="1" dirty="0">
                <a:solidFill>
                  <a:srgbClr val="FF0000"/>
                </a:solidFill>
              </a:rPr>
              <a:t>)أو (</a:t>
            </a:r>
            <a:r>
              <a:rPr lang="en-US" sz="3472" b="1" dirty="0">
                <a:solidFill>
                  <a:srgbClr val="FF0000"/>
                </a:solidFill>
              </a:rPr>
              <a:t>net meter</a:t>
            </a:r>
            <a:r>
              <a:rPr lang="ar-EG" sz="3472" b="1" dirty="0">
                <a:solidFill>
                  <a:srgbClr val="FF0000"/>
                </a:solidFill>
              </a:rPr>
              <a:t>) ويتم محاسبة المستفيد من خلال هذا العداد الذكى .</a:t>
            </a:r>
            <a:endParaRPr lang="en-US" sz="3472" b="1" dirty="0">
              <a:solidFill>
                <a:srgbClr val="002060"/>
              </a:solidFill>
            </a:endParaRPr>
          </a:p>
        </p:txBody>
      </p:sp>
      <p:sp>
        <p:nvSpPr>
          <p:cNvPr id="8" name="TextBox 7"/>
          <p:cNvSpPr txBox="1"/>
          <p:nvPr/>
        </p:nvSpPr>
        <p:spPr>
          <a:xfrm>
            <a:off x="762718" y="5052078"/>
            <a:ext cx="13593915" cy="1237262"/>
          </a:xfrm>
          <a:prstGeom prst="rect">
            <a:avLst/>
          </a:prstGeom>
          <a:noFill/>
        </p:spPr>
        <p:txBody>
          <a:bodyPr wrap="square" rtlCol="0">
            <a:spAutoFit/>
          </a:bodyPr>
          <a:lstStyle/>
          <a:p>
            <a:pPr algn="ctr"/>
            <a:r>
              <a:rPr lang="ar-EG" sz="3968" b="1" u="sng" dirty="0">
                <a:solidFill>
                  <a:srgbClr val="002060"/>
                </a:solidFill>
              </a:rPr>
              <a:t>السماد العضوى:</a:t>
            </a:r>
          </a:p>
          <a:p>
            <a:pPr marL="425230" indent="-425230" algn="r" rtl="1">
              <a:buFont typeface="Arial" panose="020B0604020202020204" pitchFamily="34" charset="0"/>
              <a:buChar char="•"/>
            </a:pPr>
            <a:r>
              <a:rPr lang="ar-EG" sz="3472" b="1" dirty="0">
                <a:solidFill>
                  <a:srgbClr val="FF0000"/>
                </a:solidFill>
              </a:rPr>
              <a:t>السماد العضوى الناتج يتم معالجته للأستفادة به فى الزراعة .</a:t>
            </a:r>
            <a:endParaRPr lang="en-US" sz="3472" b="1" dirty="0">
              <a:solidFill>
                <a:srgbClr val="002060"/>
              </a:solidFill>
            </a:endParaRPr>
          </a:p>
        </p:txBody>
      </p:sp>
      <p:sp>
        <p:nvSpPr>
          <p:cNvPr id="9" name="TextBox 8"/>
          <p:cNvSpPr txBox="1"/>
          <p:nvPr/>
        </p:nvSpPr>
        <p:spPr>
          <a:xfrm>
            <a:off x="485980" y="6217692"/>
            <a:ext cx="14356632" cy="2763898"/>
          </a:xfrm>
          <a:prstGeom prst="rect">
            <a:avLst/>
          </a:prstGeom>
          <a:noFill/>
        </p:spPr>
        <p:txBody>
          <a:bodyPr wrap="square" rtlCol="0">
            <a:spAutoFit/>
          </a:bodyPr>
          <a:lstStyle/>
          <a:p>
            <a:pPr algn="ctr"/>
            <a:r>
              <a:rPr lang="ar-EG" sz="3472" b="1" u="sng" dirty="0">
                <a:solidFill>
                  <a:srgbClr val="002060"/>
                </a:solidFill>
              </a:rPr>
              <a:t>الميزة التنافسية للمشروع:</a:t>
            </a:r>
          </a:p>
          <a:p>
            <a:pPr marL="708717" indent="-708717" algn="r" rtl="1">
              <a:buFont typeface="Arial" panose="020B0604020202020204" pitchFamily="34" charset="0"/>
              <a:buChar char="•"/>
            </a:pPr>
            <a:r>
              <a:rPr lang="ar-EG" sz="3472" b="1" dirty="0">
                <a:solidFill>
                  <a:srgbClr val="FF0000"/>
                </a:solidFill>
              </a:rPr>
              <a:t>أنتاج غاز حيوي صديق للبيئة بتكلفة أرخص وتوفير نفقات دعم أسطوانات البوتجاز.</a:t>
            </a:r>
          </a:p>
          <a:p>
            <a:pPr marL="708717" indent="-708717" algn="r" rtl="1">
              <a:buFont typeface="Arial" panose="020B0604020202020204" pitchFamily="34" charset="0"/>
              <a:buChar char="•"/>
            </a:pPr>
            <a:r>
              <a:rPr lang="ar-EG" sz="3472" b="1" dirty="0">
                <a:solidFill>
                  <a:srgbClr val="FF0000"/>
                </a:solidFill>
              </a:rPr>
              <a:t>أنتاج سماد عضوى من المخلفات ،</a:t>
            </a:r>
            <a:r>
              <a:rPr lang="ar-EG" sz="3472" dirty="0">
                <a:solidFill>
                  <a:srgbClr val="FF0000"/>
                </a:solidFill>
              </a:rPr>
              <a:t> </a:t>
            </a:r>
            <a:r>
              <a:rPr lang="ar-EG" sz="3472" b="1" dirty="0">
                <a:solidFill>
                  <a:srgbClr val="FF0000"/>
                </a:solidFill>
              </a:rPr>
              <a:t>عالي الجودة لتحسين خواص التربة مع القدرة التنافسية على تصدير المحاصيل الزراعية المزروعة بالارضي المخصبة بالسماد العضوى.</a:t>
            </a:r>
          </a:p>
          <a:p>
            <a:pPr marL="708717" indent="-708717" algn="r" rtl="1">
              <a:buFont typeface="Arial" panose="020B0604020202020204" pitchFamily="34" charset="0"/>
              <a:buChar char="•"/>
            </a:pPr>
            <a:r>
              <a:rPr lang="ar-EG" sz="3472" b="1" dirty="0">
                <a:solidFill>
                  <a:srgbClr val="FF0000"/>
                </a:solidFill>
              </a:rPr>
              <a:t>أنتاج كهرباء من مصدر طاقة متجددة ومستدام وتوفير دعم الدولة للكهرباء.</a:t>
            </a:r>
          </a:p>
        </p:txBody>
      </p:sp>
    </p:spTree>
    <p:extLst>
      <p:ext uri="{BB962C8B-B14F-4D97-AF65-F5344CB8AC3E}">
        <p14:creationId xmlns:p14="http://schemas.microsoft.com/office/powerpoint/2010/main" val="73080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sz="4960" b="1" dirty="0">
              <a:solidFill>
                <a:srgbClr val="FF0000"/>
              </a:solidFill>
              <a:latin typeface="Calibri" panose="020F0502020204030204"/>
              <a:cs typeface="Arial" panose="020B0604020202020204" pitchFamily="34" charset="0"/>
            </a:endParaRPr>
          </a:p>
        </p:txBody>
      </p:sp>
      <p:sp>
        <p:nvSpPr>
          <p:cNvPr id="3" name="TextBox 2"/>
          <p:cNvSpPr txBox="1"/>
          <p:nvPr/>
        </p:nvSpPr>
        <p:spPr>
          <a:xfrm>
            <a:off x="762717" y="1625937"/>
            <a:ext cx="13593915" cy="855619"/>
          </a:xfrm>
          <a:prstGeom prst="rect">
            <a:avLst/>
          </a:prstGeom>
          <a:noFill/>
        </p:spPr>
        <p:txBody>
          <a:bodyPr wrap="square" rtlCol="0">
            <a:spAutoFit/>
          </a:bodyPr>
          <a:lstStyle/>
          <a:p>
            <a:pPr algn="ctr"/>
            <a:r>
              <a:rPr lang="ar-EG" sz="4960" b="1" u="sng" dirty="0">
                <a:solidFill>
                  <a:srgbClr val="002060"/>
                </a:solidFill>
              </a:rPr>
              <a:t>شرح الية التنفيذ والتطبيق للمشروع:</a:t>
            </a:r>
          </a:p>
        </p:txBody>
      </p:sp>
      <p:sp>
        <p:nvSpPr>
          <p:cNvPr id="6" name="TextBox 5"/>
          <p:cNvSpPr txBox="1"/>
          <p:nvPr/>
        </p:nvSpPr>
        <p:spPr>
          <a:xfrm>
            <a:off x="901083" y="2742564"/>
            <a:ext cx="13317181" cy="5509200"/>
          </a:xfrm>
          <a:prstGeom prst="rect">
            <a:avLst/>
          </a:prstGeom>
          <a:noFill/>
        </p:spPr>
        <p:txBody>
          <a:bodyPr wrap="square" rtlCol="0">
            <a:spAutoFit/>
          </a:bodyPr>
          <a:lstStyle/>
          <a:p>
            <a:pPr marL="637845" indent="-637845" algn="r" rtl="1">
              <a:buFont typeface="+mj-lt"/>
              <a:buAutoNum type="arabicParenR"/>
            </a:pPr>
            <a:r>
              <a:rPr lang="ar-EG" sz="3200" b="1" dirty="0">
                <a:solidFill>
                  <a:srgbClr val="FF0000"/>
                </a:solidFill>
              </a:rPr>
              <a:t>سيتم التعاقد مع المستفيدين عن طريق ابليكشن يحتوى على (الاسم ، والمكان ، وكمية ونوع المخلفات).</a:t>
            </a:r>
          </a:p>
          <a:p>
            <a:pPr marL="637845" indent="-637845" algn="r" rtl="1">
              <a:buFont typeface="+mj-lt"/>
              <a:buAutoNum type="arabicParenR"/>
            </a:pPr>
            <a:r>
              <a:rPr lang="ar-EG" sz="3200" b="1" dirty="0">
                <a:solidFill>
                  <a:srgbClr val="FF0000"/>
                </a:solidFill>
              </a:rPr>
              <a:t>تجميع المخلفات من المستفيدين وتهيئتها لتغذية الوحدة الأنتاجية.</a:t>
            </a:r>
          </a:p>
          <a:p>
            <a:pPr marL="637845" indent="-637845" algn="r" rtl="1">
              <a:buFont typeface="+mj-lt"/>
              <a:buAutoNum type="arabicParenR"/>
            </a:pPr>
            <a:r>
              <a:rPr lang="ar-EG" sz="3200" b="1" dirty="0">
                <a:solidFill>
                  <a:srgbClr val="FF0000"/>
                </a:solidFill>
              </a:rPr>
              <a:t>يتم التعاقد مع المستفيد عن طريق أخذ كمية المخلفات منه وفى مقابل هذه الكمية يحصل على كمية من الغاز والكهرباء طبقاً لكمية المخلفات التى تم أخذها منه وذلك عن طريق العداد الذكى .</a:t>
            </a:r>
          </a:p>
          <a:p>
            <a:pPr marL="637845" indent="-637845" algn="r" rtl="1">
              <a:buFont typeface="+mj-lt"/>
              <a:buAutoNum type="arabicParenR"/>
            </a:pPr>
            <a:r>
              <a:rPr lang="ar-EG" sz="3200" b="1" dirty="0">
                <a:solidFill>
                  <a:srgbClr val="FF0000"/>
                </a:solidFill>
              </a:rPr>
              <a:t>يعمل العداد الذكى بنظام المقاصة وهى فى حالة استهلاك المستفيد أكبر من كمية المخلفات التى تم جمعها منه يتم محاسبته على فرق الأستهلاك الزائد ، وفى حالة أستهلاكه أقل من كمية المخلفات يتم محاسبته على الفرق وذلك يعمل على تشجيع المستفيدين داخل المنظومة.</a:t>
            </a:r>
          </a:p>
          <a:p>
            <a:pPr marL="637845" indent="-637845" algn="r" rtl="1">
              <a:buFont typeface="+mj-lt"/>
              <a:buAutoNum type="arabicParenR"/>
            </a:pPr>
            <a:r>
              <a:rPr lang="ar-EG" sz="3200" b="1" dirty="0">
                <a:solidFill>
                  <a:srgbClr val="FF0000"/>
                </a:solidFill>
              </a:rPr>
              <a:t>وحدة البيوجاز الأنتاجية تحتوى على العديد من الأنظمة الذكية مثل (حساسات، ونظام </a:t>
            </a:r>
            <a:r>
              <a:rPr lang="en-US" sz="3200" b="1" dirty="0">
                <a:solidFill>
                  <a:srgbClr val="FF0000"/>
                </a:solidFill>
              </a:rPr>
              <a:t>plc</a:t>
            </a:r>
            <a:r>
              <a:rPr lang="ar-EG" sz="3200" b="1" dirty="0">
                <a:solidFill>
                  <a:srgbClr val="FF0000"/>
                </a:solidFill>
              </a:rPr>
              <a:t>، وحماية ضد الحرائق والادخنة وزيادة الحرارة وجميعها يعمل بنظام الكترونى ذكى ، وقياس ضغوط والكميات).</a:t>
            </a:r>
            <a:endParaRPr lang="en-US" sz="3200" b="1" dirty="0">
              <a:solidFill>
                <a:srgbClr val="002060"/>
              </a:solidFill>
            </a:endParaRPr>
          </a:p>
        </p:txBody>
      </p:sp>
    </p:spTree>
    <p:extLst>
      <p:ext uri="{BB962C8B-B14F-4D97-AF65-F5344CB8AC3E}">
        <p14:creationId xmlns:p14="http://schemas.microsoft.com/office/powerpoint/2010/main" val="262827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sz="4960" b="1" dirty="0">
              <a:solidFill>
                <a:srgbClr val="FF0000"/>
              </a:solidFill>
              <a:latin typeface="Calibri" panose="020F0502020204030204"/>
              <a:cs typeface="Arial" panose="020B0604020202020204" pitchFamily="34" charset="0"/>
            </a:endParaRPr>
          </a:p>
        </p:txBody>
      </p:sp>
      <p:sp>
        <p:nvSpPr>
          <p:cNvPr id="3" name="TextBox 2"/>
          <p:cNvSpPr txBox="1"/>
          <p:nvPr/>
        </p:nvSpPr>
        <p:spPr>
          <a:xfrm>
            <a:off x="457200" y="1721639"/>
            <a:ext cx="14204950" cy="8336000"/>
          </a:xfrm>
          <a:prstGeom prst="rect">
            <a:avLst/>
          </a:prstGeom>
          <a:noFill/>
        </p:spPr>
        <p:txBody>
          <a:bodyPr wrap="square" rtlCol="0">
            <a:spAutoFit/>
          </a:bodyPr>
          <a:lstStyle/>
          <a:p>
            <a:pPr algn="ctr"/>
            <a:r>
              <a:rPr lang="ar-EG" sz="4960" b="1" u="sng" dirty="0">
                <a:solidFill>
                  <a:srgbClr val="002060"/>
                </a:solidFill>
              </a:rPr>
              <a:t>أثر المشروع الاقتصادي والاجتماعي والبيئي :</a:t>
            </a:r>
          </a:p>
          <a:p>
            <a:pPr algn="r" rtl="1"/>
            <a:r>
              <a:rPr lang="ar-EG" sz="3472" b="1" dirty="0">
                <a:solidFill>
                  <a:srgbClr val="002060"/>
                </a:solidFill>
              </a:rPr>
              <a:t>- الأثر الأقتصادى:</a:t>
            </a:r>
          </a:p>
          <a:p>
            <a:pPr marL="708717" indent="-708717" algn="r" rtl="1">
              <a:buFont typeface="Arial" panose="020B0604020202020204" pitchFamily="34" charset="0"/>
              <a:buChar char="•"/>
            </a:pPr>
            <a:r>
              <a:rPr lang="ar-EG" sz="3472" b="1" dirty="0">
                <a:solidFill>
                  <a:srgbClr val="FF0000"/>
                </a:solidFill>
              </a:rPr>
              <a:t>ارخص من مصادر الطاقة التقليدية ، ويساهم بشكل كبير فى توفير نفقات الدولة فى  دعم اسطوانات الغاز ودعم السماد والكهرباء.</a:t>
            </a:r>
          </a:p>
          <a:p>
            <a:pPr algn="r" rtl="1"/>
            <a:r>
              <a:rPr lang="ar-EG" sz="3472" b="1" dirty="0">
                <a:solidFill>
                  <a:srgbClr val="002060"/>
                </a:solidFill>
              </a:rPr>
              <a:t>- الأثر الأجتماعي:</a:t>
            </a:r>
          </a:p>
          <a:p>
            <a:pPr marL="708717" indent="-708717" algn="r" rtl="1">
              <a:buFont typeface="Arial" panose="020B0604020202020204" pitchFamily="34" charset="0"/>
              <a:buChar char="•"/>
            </a:pPr>
            <a:r>
              <a:rPr lang="ar-EG" sz="3472" b="1" dirty="0">
                <a:solidFill>
                  <a:srgbClr val="FF0000"/>
                </a:solidFill>
              </a:rPr>
              <a:t>رفع وعى المجتمع بأهمية وقيمة المخلفات والأسمدة العضوية وداعم للاسرة لانه مصدر دائم للغاز والسماد والكهرباء، وتوفير الوقت والجهد والنفقات فى السعي وراء اسطوانات البوتجاز ، وشحن كروت الكهرباء، والاسمدة الكيماوية.</a:t>
            </a:r>
          </a:p>
          <a:p>
            <a:pPr marL="708717" indent="-708717" algn="r" rtl="1">
              <a:buFont typeface="Arial" panose="020B0604020202020204" pitchFamily="34" charset="0"/>
              <a:buChar char="•"/>
            </a:pPr>
            <a:r>
              <a:rPr lang="ar-EG" sz="3472" b="1" dirty="0">
                <a:solidFill>
                  <a:srgbClr val="FF0000"/>
                </a:solidFill>
              </a:rPr>
              <a:t>توفير عدد من الوظائف لاهالى القرية للعمل داخل الوحدة الأنتاجية فى التشغيل والصيانة وجمع المخلفات.</a:t>
            </a:r>
          </a:p>
          <a:p>
            <a:pPr algn="r" rtl="1"/>
            <a:r>
              <a:rPr lang="ar-EG" sz="3472" b="1" dirty="0">
                <a:solidFill>
                  <a:srgbClr val="002060"/>
                </a:solidFill>
              </a:rPr>
              <a:t>- الأثر البيئي:</a:t>
            </a:r>
          </a:p>
          <a:p>
            <a:pPr marL="708717" indent="-708717" algn="r" rtl="1">
              <a:buFont typeface="Arial" panose="020B0604020202020204" pitchFamily="34" charset="0"/>
              <a:buChar char="•"/>
            </a:pPr>
            <a:r>
              <a:rPr lang="ar-EG" sz="3472" b="1" dirty="0">
                <a:solidFill>
                  <a:srgbClr val="FF0000"/>
                </a:solidFill>
              </a:rPr>
              <a:t>يقلل من تراكم المخلفات بصفة عامة ، ويحافظ على مصادر المياه، ومصدر مستدام ،تقليل الأنبعاثات الضارة الناتجة من المخلفات وتقليل الاحتباس الحرارى،تحسين خصوبة التربة وزيادة الرقعة الزراعية.</a:t>
            </a:r>
          </a:p>
          <a:p>
            <a:pPr marL="708717" indent="-708717" algn="r" rtl="1">
              <a:buFont typeface="Arial" panose="020B0604020202020204" pitchFamily="34" charset="0"/>
              <a:buChar char="•"/>
            </a:pPr>
            <a:endParaRPr lang="ar-EG" sz="3472" b="1" dirty="0">
              <a:solidFill>
                <a:srgbClr val="FF0000"/>
              </a:solidFill>
            </a:endParaRPr>
          </a:p>
        </p:txBody>
      </p:sp>
    </p:spTree>
    <p:extLst>
      <p:ext uri="{BB962C8B-B14F-4D97-AF65-F5344CB8AC3E}">
        <p14:creationId xmlns:p14="http://schemas.microsoft.com/office/powerpoint/2010/main" val="161250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sz="4960" b="1" dirty="0">
              <a:solidFill>
                <a:srgbClr val="FF0000"/>
              </a:solidFill>
              <a:latin typeface="Calibri" panose="020F0502020204030204"/>
              <a:cs typeface="Arial" panose="020B0604020202020204" pitchFamily="34" charset="0"/>
            </a:endParaRPr>
          </a:p>
        </p:txBody>
      </p:sp>
      <p:sp>
        <p:nvSpPr>
          <p:cNvPr id="3" name="TextBox 2"/>
          <p:cNvSpPr txBox="1"/>
          <p:nvPr/>
        </p:nvSpPr>
        <p:spPr>
          <a:xfrm>
            <a:off x="431321" y="1665304"/>
            <a:ext cx="14256708" cy="5664436"/>
          </a:xfrm>
          <a:prstGeom prst="rect">
            <a:avLst/>
          </a:prstGeom>
          <a:noFill/>
        </p:spPr>
        <p:txBody>
          <a:bodyPr wrap="square" rtlCol="0">
            <a:spAutoFit/>
          </a:bodyPr>
          <a:lstStyle/>
          <a:p>
            <a:pPr algn="ctr"/>
            <a:r>
              <a:rPr lang="ar-EG" sz="4960" b="1" u="sng" dirty="0">
                <a:solidFill>
                  <a:srgbClr val="002060"/>
                </a:solidFill>
              </a:rPr>
              <a:t>ما تم تنفيذه والخطط المستقبلية للمشروع:</a:t>
            </a:r>
          </a:p>
          <a:p>
            <a:pPr algn="r" rtl="1"/>
            <a:endParaRPr lang="ar-EG" sz="3472" b="1" dirty="0">
              <a:solidFill>
                <a:srgbClr val="002060"/>
              </a:solidFill>
            </a:endParaRPr>
          </a:p>
          <a:p>
            <a:pPr marL="566974" indent="-566974" algn="r" rtl="1">
              <a:buFontTx/>
              <a:buChar char="-"/>
            </a:pPr>
            <a:r>
              <a:rPr lang="ar-EG" sz="3472" b="1" dirty="0">
                <a:solidFill>
                  <a:srgbClr val="FF0000"/>
                </a:solidFill>
              </a:rPr>
              <a:t>تم تنفيذ اكثرمن١٠٠٠وحدة بيوجازمنزلية على مستوى محافظات مصر بالتعاون مع جهات عديدة مثل (وزارة البيئة المصرية ،جهاز تنمية المشروعات، مرفق البيئة العالمى ، الأتحاد الأوروبي، هيئة كير الدولية ، البرنامج الأنمائي لأمم المتحدة، منظمة العمل الدولية والعديد من منظمات العمل المدنى والجمعيات الأهلية ) . </a:t>
            </a:r>
            <a:r>
              <a:rPr lang="ar-EG" sz="3472" b="1" dirty="0">
                <a:solidFill>
                  <a:srgbClr val="00B050"/>
                </a:solidFill>
              </a:rPr>
              <a:t>مرفق لسيادتكم مجموعة من الصور والفيديوهات لما تم تنفيذه.</a:t>
            </a:r>
            <a:endParaRPr lang="ar-EG" sz="3472" b="1" dirty="0">
              <a:solidFill>
                <a:srgbClr val="FF0000"/>
              </a:solidFill>
            </a:endParaRPr>
          </a:p>
          <a:p>
            <a:pPr marL="566974" indent="-566974" algn="r" rtl="1">
              <a:buFontTx/>
              <a:buChar char="-"/>
            </a:pPr>
            <a:r>
              <a:rPr lang="ar-EG" sz="3472" b="1" dirty="0">
                <a:solidFill>
                  <a:srgbClr val="FF0000"/>
                </a:solidFill>
              </a:rPr>
              <a:t> الخطط المستقبلية التوسع فى استخدام مخلفات مختلفة وكذلك نشر الوعى لأصحاب المزارع الكبري لتصبح مزارع مستدامة خضراء صديقة للبيئة .</a:t>
            </a:r>
          </a:p>
          <a:p>
            <a:pPr marL="566974" indent="-566974" algn="r" rtl="1">
              <a:buFontTx/>
              <a:buChar char="-"/>
            </a:pPr>
            <a:r>
              <a:rPr lang="ar-EG" sz="3472" b="1" dirty="0">
                <a:solidFill>
                  <a:srgbClr val="FF0000"/>
                </a:solidFill>
              </a:rPr>
              <a:t>تحويل قري مصر الى قري خضراء ذكية مستدامة.</a:t>
            </a:r>
            <a:endParaRPr lang="ar-EG" sz="3472" b="1" dirty="0">
              <a:solidFill>
                <a:srgbClr val="00B050"/>
              </a:solidFill>
            </a:endParaRPr>
          </a:p>
        </p:txBody>
      </p:sp>
      <p:sp>
        <p:nvSpPr>
          <p:cNvPr id="8" name="TextBox 7"/>
          <p:cNvSpPr txBox="1"/>
          <p:nvPr/>
        </p:nvSpPr>
        <p:spPr>
          <a:xfrm>
            <a:off x="0" y="7352383"/>
            <a:ext cx="15119350" cy="1924245"/>
          </a:xfrm>
          <a:prstGeom prst="rect">
            <a:avLst/>
          </a:prstGeom>
          <a:noFill/>
        </p:spPr>
        <p:txBody>
          <a:bodyPr wrap="square" rtlCol="0">
            <a:spAutoFit/>
          </a:bodyPr>
          <a:lstStyle/>
          <a:p>
            <a:pPr algn="r" rtl="1"/>
            <a:endParaRPr lang="ar-EG" sz="3472" b="1" dirty="0">
              <a:solidFill>
                <a:srgbClr val="002060"/>
              </a:solidFill>
            </a:endParaRPr>
          </a:p>
          <a:p>
            <a:pPr marL="566974" indent="-566974" algn="ctr" rtl="1">
              <a:buFontTx/>
              <a:buChar char="-"/>
            </a:pPr>
            <a:r>
              <a:rPr lang="ar-EG" sz="4960" b="1" dirty="0">
                <a:solidFill>
                  <a:srgbClr val="002060"/>
                </a:solidFill>
              </a:rPr>
              <a:t>مرفق لسيادتكم نموذج محاكاة للمشروع (فيديو).</a:t>
            </a:r>
          </a:p>
          <a:p>
            <a:pPr marL="566974" indent="-566974" algn="r" rtl="1">
              <a:buFontTx/>
              <a:buChar char="-"/>
            </a:pPr>
            <a:endParaRPr lang="ar-EG" sz="3472" b="1" dirty="0">
              <a:solidFill>
                <a:srgbClr val="00B050"/>
              </a:solidFill>
            </a:endParaRPr>
          </a:p>
        </p:txBody>
      </p:sp>
    </p:spTree>
    <p:extLst>
      <p:ext uri="{BB962C8B-B14F-4D97-AF65-F5344CB8AC3E}">
        <p14:creationId xmlns:p14="http://schemas.microsoft.com/office/powerpoint/2010/main" val="3370885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697</Words>
  <Application>Microsoft Office PowerPoint</Application>
  <PresentationFormat>Custom</PresentationFormat>
  <Paragraphs>56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47</cp:revision>
  <dcterms:created xsi:type="dcterms:W3CDTF">2022-09-29T13:35:57Z</dcterms:created>
  <dcterms:modified xsi:type="dcterms:W3CDTF">2022-10-19T20:29:48Z</dcterms:modified>
</cp:coreProperties>
</file>