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7"/>
  </p:notesMasterIdLst>
  <p:sldIdLst>
    <p:sldId id="310" r:id="rId2"/>
    <p:sldId id="312" r:id="rId3"/>
    <p:sldId id="322" r:id="rId4"/>
    <p:sldId id="326" r:id="rId5"/>
    <p:sldId id="325" r:id="rId6"/>
  </p:sldIdLst>
  <p:sldSz cx="15119350" cy="1069181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Source Serif Pro" panose="02040603050405020204" pitchFamily="18" charset="0"/>
      <p:regular r:id="rId18"/>
      <p:bold r:id="rId19"/>
      <p:italic r:id="rId20"/>
      <p:boldItalic r:id="rId21"/>
    </p:embeddedFont>
  </p:embeddedFontLst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A656"/>
    <a:srgbClr val="0A1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639EE8-16EE-42C7-B1FB-D7FDDD26D714}">
  <a:tblStyle styleId="{40639EE8-16EE-42C7-B1FB-D7FDDD26D7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56" d="100"/>
          <a:sy n="56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Expenses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Q1 22</c:v>
                </c:pt>
                <c:pt idx="1">
                  <c:v>Q2 22</c:v>
                </c:pt>
                <c:pt idx="2">
                  <c:v>Q3 22</c:v>
                </c:pt>
                <c:pt idx="3">
                  <c:v>Q4 22</c:v>
                </c:pt>
                <c:pt idx="4">
                  <c:v>Q1 23</c:v>
                </c:pt>
                <c:pt idx="5">
                  <c:v>Q2 23</c:v>
                </c:pt>
                <c:pt idx="6">
                  <c:v>Q3 23</c:v>
                </c:pt>
                <c:pt idx="7">
                  <c:v>Q4 23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ED-4E0A-B8AA-1863C21E75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Revenue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Q1 22</c:v>
                </c:pt>
                <c:pt idx="1">
                  <c:v>Q2 22</c:v>
                </c:pt>
                <c:pt idx="2">
                  <c:v>Q3 22</c:v>
                </c:pt>
                <c:pt idx="3">
                  <c:v>Q4 22</c:v>
                </c:pt>
                <c:pt idx="4">
                  <c:v>Q1 23</c:v>
                </c:pt>
                <c:pt idx="5">
                  <c:v>Q2 23</c:v>
                </c:pt>
                <c:pt idx="6">
                  <c:v>Q3 23</c:v>
                </c:pt>
                <c:pt idx="7">
                  <c:v>Q4 23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6</c:v>
                </c:pt>
                <c:pt idx="5">
                  <c:v>10</c:v>
                </c:pt>
                <c:pt idx="6">
                  <c:v>12</c:v>
                </c:pt>
                <c:pt idx="7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ED-4E0A-B8AA-1863C21E7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4098592"/>
        <c:axId val="1474089856"/>
      </c:lineChart>
      <c:catAx>
        <c:axId val="147409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EG"/>
          </a:p>
        </c:txPr>
        <c:crossAx val="1474089856"/>
        <c:crosses val="autoZero"/>
        <c:auto val="1"/>
        <c:lblAlgn val="ctr"/>
        <c:lblOffset val="100"/>
        <c:noMultiLvlLbl val="0"/>
      </c:catAx>
      <c:valAx>
        <c:axId val="147408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EG"/>
          </a:p>
        </c:txPr>
        <c:crossAx val="147409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E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E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738d2229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738d2229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02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738d2229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738d2229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21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738d2229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738d2229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80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89768438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897684389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532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89768438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897684389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33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B139-9F74-E394-4959-A402C836B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919" y="1749795"/>
            <a:ext cx="11339513" cy="3722335"/>
          </a:xfrm>
        </p:spPr>
        <p:txBody>
          <a:bodyPr anchor="b"/>
          <a:lstStyle>
            <a:lvl1pPr algn="ctr">
              <a:defRPr sz="744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4D145-4AC8-93ED-13FB-E85C690CE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2976"/>
            </a:lvl1pPr>
            <a:lvl2pPr marL="566974" indent="0" algn="ctr">
              <a:buNone/>
              <a:defRPr sz="2480"/>
            </a:lvl2pPr>
            <a:lvl3pPr marL="1133947" indent="0" algn="ctr">
              <a:buNone/>
              <a:defRPr sz="2232"/>
            </a:lvl3pPr>
            <a:lvl4pPr marL="1700921" indent="0" algn="ctr">
              <a:buNone/>
              <a:defRPr sz="1984"/>
            </a:lvl4pPr>
            <a:lvl5pPr marL="2267895" indent="0" algn="ctr">
              <a:buNone/>
              <a:defRPr sz="1984"/>
            </a:lvl5pPr>
            <a:lvl6pPr marL="2834869" indent="0" algn="ctr">
              <a:buNone/>
              <a:defRPr sz="1984"/>
            </a:lvl6pPr>
            <a:lvl7pPr marL="3401842" indent="0" algn="ctr">
              <a:buNone/>
              <a:defRPr sz="1984"/>
            </a:lvl7pPr>
            <a:lvl8pPr marL="3968816" indent="0" algn="ctr">
              <a:buNone/>
              <a:defRPr sz="1984"/>
            </a:lvl8pPr>
            <a:lvl9pPr marL="4535790" indent="0" algn="ctr">
              <a:buNone/>
              <a:defRPr sz="1984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251DC-5B92-6C7C-C3CF-8FAFA066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B2F1-1FD2-4763-9D40-B5412C9B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FEF4-40F9-61C2-6B35-792352B1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23131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A0E8-6442-BED5-2851-BA1FC3BF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58818-4622-2CF0-48F1-66460EF0B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BCB5B-C362-052F-702F-9CEF84C0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A2915-2C77-5350-E04C-2827C8F8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0BFAC-7B8E-B51A-C1EA-BA9FA0B3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401873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CA677-1E51-CD81-11F2-9992D09B9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819785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8DA3F-0353-9026-CB49-89805B480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39455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BDA8-6643-C5EE-2B47-368F477A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371D-7F92-275E-4D4F-1F19F422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2B965-F28B-8604-7F0B-99678753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29952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1179298" y="573930"/>
            <a:ext cx="6377608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27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subTitle" idx="1"/>
          </p:nvPr>
        </p:nvSpPr>
        <p:spPr>
          <a:xfrm>
            <a:off x="1239707" y="4108941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subTitle" idx="2"/>
          </p:nvPr>
        </p:nvSpPr>
        <p:spPr>
          <a:xfrm>
            <a:off x="881813" y="4653981"/>
            <a:ext cx="3537769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46"/>
              </a:spcBef>
              <a:spcAft>
                <a:spcPts val="2646"/>
              </a:spcAft>
              <a:buNone/>
              <a:defRPr sz="2315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ubTitle" idx="3"/>
          </p:nvPr>
        </p:nvSpPr>
        <p:spPr>
          <a:xfrm>
            <a:off x="6171927" y="4108941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ubTitle" idx="4"/>
          </p:nvPr>
        </p:nvSpPr>
        <p:spPr>
          <a:xfrm>
            <a:off x="5814033" y="4653981"/>
            <a:ext cx="3537769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46"/>
              </a:spcBef>
              <a:spcAft>
                <a:spcPts val="2646"/>
              </a:spcAft>
              <a:buNone/>
              <a:defRPr sz="2315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subTitle" idx="5"/>
          </p:nvPr>
        </p:nvSpPr>
        <p:spPr>
          <a:xfrm>
            <a:off x="11064717" y="4108941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subTitle" idx="6"/>
          </p:nvPr>
        </p:nvSpPr>
        <p:spPr>
          <a:xfrm>
            <a:off x="10706575" y="4653981"/>
            <a:ext cx="3538265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7"/>
          </p:nvPr>
        </p:nvSpPr>
        <p:spPr>
          <a:xfrm>
            <a:off x="1239707" y="8046444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8"/>
          </p:nvPr>
        </p:nvSpPr>
        <p:spPr>
          <a:xfrm>
            <a:off x="881813" y="8608154"/>
            <a:ext cx="3537769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46"/>
              </a:spcBef>
              <a:spcAft>
                <a:spcPts val="2646"/>
              </a:spcAft>
              <a:buNone/>
              <a:defRPr sz="2315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ubTitle" idx="9"/>
          </p:nvPr>
        </p:nvSpPr>
        <p:spPr>
          <a:xfrm>
            <a:off x="6171927" y="8046444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subTitle" idx="13"/>
          </p:nvPr>
        </p:nvSpPr>
        <p:spPr>
          <a:xfrm>
            <a:off x="5814033" y="8608154"/>
            <a:ext cx="3537769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46"/>
              </a:spcBef>
              <a:spcAft>
                <a:spcPts val="2646"/>
              </a:spcAft>
              <a:buNone/>
              <a:defRPr sz="2315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subTitle" idx="14"/>
          </p:nvPr>
        </p:nvSpPr>
        <p:spPr>
          <a:xfrm>
            <a:off x="11064717" y="8046444"/>
            <a:ext cx="2821981" cy="7551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42" b="1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15"/>
          </p:nvPr>
        </p:nvSpPr>
        <p:spPr>
          <a:xfrm>
            <a:off x="10706575" y="8608154"/>
            <a:ext cx="3538265" cy="1346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46"/>
              </a:spcBef>
              <a:spcAft>
                <a:spcPts val="0"/>
              </a:spcAft>
              <a:buNone/>
              <a:defRPr sz="2315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46"/>
              </a:spcBef>
              <a:spcAft>
                <a:spcPts val="2646"/>
              </a:spcAft>
              <a:buNone/>
              <a:defRPr sz="2315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1179298" y="573905"/>
            <a:ext cx="12760672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71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DE76-96D7-B03F-EB90-E5BD998C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A3C06-A567-7DC7-CEE6-2A42AC74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42A0-B7E5-35BA-DC1A-88A7DE84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9E0E-5EFA-746D-BDEF-C2BE4403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79E1-C544-4B90-5B25-1081A4B1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5083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0200-3DE7-13D0-1BED-54E1EB888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81" y="2665530"/>
            <a:ext cx="13040439" cy="4447496"/>
          </a:xfrm>
        </p:spPr>
        <p:txBody>
          <a:bodyPr anchor="b"/>
          <a:lstStyle>
            <a:lvl1pPr>
              <a:defRPr sz="744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73D5B-E4F7-2135-F3F9-1D4582057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581" y="7155102"/>
            <a:ext cx="13040439" cy="2338833"/>
          </a:xfrm>
        </p:spPr>
        <p:txBody>
          <a:bodyPr/>
          <a:lstStyle>
            <a:lvl1pPr marL="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1pPr>
            <a:lvl2pPr marL="566974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3947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3pPr>
            <a:lvl4pPr marL="1700921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4pPr>
            <a:lvl5pPr marL="226789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5pPr>
            <a:lvl6pPr marL="283486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6pPr>
            <a:lvl7pPr marL="340184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7pPr>
            <a:lvl8pPr marL="3968816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8pPr>
            <a:lvl9pPr marL="453579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C3AC8-3757-2B97-3900-E6996929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A4FE-ACF4-878C-8907-38840D4E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AA0C4-170B-4566-E592-9AFB9AF6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68825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C80A2-042B-DF89-2CF1-F0773639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6D9DD-CC10-5DBC-87A2-5402FC5B0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A899F-C41D-CC6D-1D34-9CA4778BB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8860D-B1DF-FAB7-305E-0A75C9F0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22FAA-848B-95BD-2400-E68914AC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97823-208F-1BEF-C0AD-09E13B1A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731035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65CF-A167-90D2-D9DB-E75F8924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569241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D7C92-9A10-6C4A-237F-C6251616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25" y="2620980"/>
            <a:ext cx="63961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3BB53-5F8C-73ED-6FBC-2AD2AD53D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425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3E0DE-428F-96F5-F6E0-BB1D3003F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4171" y="2620980"/>
            <a:ext cx="64276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7664D-E689-4C27-85DC-8E990E0F1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54171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7AAD7-945C-AC21-40AD-716F5B19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D159A-AC15-A430-E644-19B315B7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D0D8E-16F9-27E9-0154-C8E51DE2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658747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61F4-11D4-7695-643B-094745B6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C1B68-0DA7-D0F1-E035-25A66F57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0EBB9-B014-D904-EB77-8117EEE3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52219-AABE-6BA9-BB18-22CB562A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024343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455EF-122C-BEFF-7676-DDF7C938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77A8D-38B5-FBCB-5038-A7D1F96F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9A1DE-9A55-533F-CFC5-B761CEE4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9524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EFA4-EFB3-D316-27B9-D51956F0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3057C-79F7-65FD-90A0-18E8D7762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>
              <a:defRPr sz="3968"/>
            </a:lvl1pPr>
            <a:lvl2pPr>
              <a:defRPr sz="3472"/>
            </a:lvl2pPr>
            <a:lvl3pPr>
              <a:defRPr sz="2976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CCBF7-EAA5-8FC6-5C3A-D6B39CDEA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7C303-D307-2A42-4D2A-6FAEDFB1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776B5-D68D-335F-5C96-19E27664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0FF9E-22D8-C434-6568-F06FE6DE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503528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D0BF0-162E-29F5-C067-1F3C5E97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686D5-3227-FDC8-9C3A-6537CD08A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 marL="0" indent="0">
              <a:buNone/>
              <a:defRPr sz="3968"/>
            </a:lvl1pPr>
            <a:lvl2pPr marL="566974" indent="0">
              <a:buNone/>
              <a:defRPr sz="3472"/>
            </a:lvl2pPr>
            <a:lvl3pPr marL="1133947" indent="0">
              <a:buNone/>
              <a:defRPr sz="2976"/>
            </a:lvl3pPr>
            <a:lvl4pPr marL="1700921" indent="0">
              <a:buNone/>
              <a:defRPr sz="2480"/>
            </a:lvl4pPr>
            <a:lvl5pPr marL="2267895" indent="0">
              <a:buNone/>
              <a:defRPr sz="2480"/>
            </a:lvl5pPr>
            <a:lvl6pPr marL="2834869" indent="0">
              <a:buNone/>
              <a:defRPr sz="2480"/>
            </a:lvl6pPr>
            <a:lvl7pPr marL="3401842" indent="0">
              <a:buNone/>
              <a:defRPr sz="2480"/>
            </a:lvl7pPr>
            <a:lvl8pPr marL="3968816" indent="0">
              <a:buNone/>
              <a:defRPr sz="2480"/>
            </a:lvl8pPr>
            <a:lvl9pPr marL="4535790" indent="0">
              <a:buNone/>
              <a:defRPr sz="248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2B204-24A6-7588-1D86-1EF65E1D3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B0682-6827-0290-4C87-D3FE5FEB5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05DEC-89C7-0DD7-3093-CEBAF499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6B9DF-FF4D-96A7-4C5C-CC28D819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939131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23C830-C24C-1DE9-CA33-6FD491DA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56" y="569241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EFB6-127D-0342-E194-8EE3D84F5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D831F-3F21-20EF-FA6E-0BF11A11F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455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402B-5C9A-425F-8888-57B8DE9AD087}" type="datetimeFigureOut">
              <a:rPr lang="ar-EG" smtClean="0"/>
              <a:t>24/03/1444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C971C-2BB6-89AA-2FF6-AFAE44286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8285" y="9909727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6138A-78F9-4AD3-59B8-7E986936F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8041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D6438-5C23-4B42-A8BE-D08679C0CC84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8273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sldNum="0" hdr="0" ftr="0" dt="0"/>
  <p:txStyles>
    <p:titleStyle>
      <a:lvl1pPr algn="l" defTabSz="1133947" rtl="0" eaLnBrk="1" latinLnBrk="0" hangingPunct="1">
        <a:lnSpc>
          <a:spcPct val="90000"/>
        </a:lnSpc>
        <a:spcBef>
          <a:spcPct val="0"/>
        </a:spcBef>
        <a:buNone/>
        <a:defRPr sz="54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87" indent="-283487" algn="l" defTabSz="1133947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3472" kern="1200">
          <a:solidFill>
            <a:schemeClr val="tx1"/>
          </a:solidFill>
          <a:latin typeface="+mn-lt"/>
          <a:ea typeface="+mn-ea"/>
          <a:cs typeface="+mn-cs"/>
        </a:defRPr>
      </a:lvl1pPr>
      <a:lvl2pPr marL="850461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417434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984408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551382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3118355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685329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4252303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819277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66974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133947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700921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267895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2834869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401842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3968816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53579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2" userDrawn="1">
          <p15:clr>
            <a:srgbClr val="EA4335"/>
          </p15:clr>
        </p15:guide>
        <p15:guide id="2" userDrawn="1">
          <p15:clr>
            <a:srgbClr val="EA4335"/>
          </p15:clr>
        </p15:guide>
        <p15:guide id="3" pos="9524" userDrawn="1">
          <p15:clr>
            <a:srgbClr val="EA4335"/>
          </p15:clr>
        </p15:guide>
        <p15:guide id="4" pos="8782" userDrawn="1">
          <p15:clr>
            <a:srgbClr val="EA4335"/>
          </p15:clr>
        </p15:guide>
        <p15:guide id="5" pos="742" userDrawn="1">
          <p15:clr>
            <a:srgbClr val="EA4335"/>
          </p15:clr>
        </p15:guide>
        <p15:guide id="6" orient="horz" pos="3368" userDrawn="1">
          <p15:clr>
            <a:srgbClr val="EA4335"/>
          </p15:clr>
        </p15:guide>
        <p15:guide id="7" orient="horz" pos="707" userDrawn="1">
          <p15:clr>
            <a:srgbClr val="EA4335"/>
          </p15:clr>
        </p15:guide>
        <p15:guide id="8" orient="horz" pos="6034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1373893" y="2137302"/>
            <a:ext cx="12410538" cy="946944"/>
          </a:xfrm>
          <a:prstGeom prst="rect">
            <a:avLst/>
          </a:prstGeom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BBA656"/>
                </a:solidFill>
              </a:rPr>
              <a:t>The Intelligent Platform for Trees!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E96C00-91EE-4C51-E55E-EC37769B5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67" y="4053855"/>
            <a:ext cx="5197764" cy="36617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57FC96-0BF2-FA18-398F-9E8227B95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29387" r="16958" b="27979"/>
          <a:stretch/>
        </p:blipFill>
        <p:spPr>
          <a:xfrm>
            <a:off x="12498357" y="8892086"/>
            <a:ext cx="2514032" cy="602702"/>
          </a:xfrm>
          <a:prstGeom prst="rect">
            <a:avLst/>
          </a:prstGeom>
        </p:spPr>
      </p:pic>
      <p:sp>
        <p:nvSpPr>
          <p:cNvPr id="18" name="Google Shape;287;p45">
            <a:extLst>
              <a:ext uri="{FF2B5EF4-FFF2-40B4-BE49-F238E27FC236}">
                <a16:creationId xmlns:a16="http://schemas.microsoft.com/office/drawing/2014/main" id="{07B2E04C-AFFB-F5A5-4B97-1378EBFBD759}"/>
              </a:ext>
            </a:extLst>
          </p:cNvPr>
          <p:cNvSpPr/>
          <p:nvPr/>
        </p:nvSpPr>
        <p:spPr>
          <a:xfrm>
            <a:off x="1868303" y="4053855"/>
            <a:ext cx="5449097" cy="36617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000"/>
              <a:t>                                </a:t>
            </a:r>
            <a:endParaRPr sz="4000"/>
          </a:p>
        </p:txBody>
      </p:sp>
      <p:sp>
        <p:nvSpPr>
          <p:cNvPr id="19" name="Google Shape;290;p45">
            <a:extLst>
              <a:ext uri="{FF2B5EF4-FFF2-40B4-BE49-F238E27FC236}">
                <a16:creationId xmlns:a16="http://schemas.microsoft.com/office/drawing/2014/main" id="{4141260A-7A81-8F89-33CE-8019C8A90D67}"/>
              </a:ext>
            </a:extLst>
          </p:cNvPr>
          <p:cNvSpPr txBox="1">
            <a:spLocks/>
          </p:cNvSpPr>
          <p:nvPr/>
        </p:nvSpPr>
        <p:spPr>
          <a:xfrm>
            <a:off x="1884936" y="4856096"/>
            <a:ext cx="5366809" cy="54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976" b="1" dirty="0">
                <a:solidFill>
                  <a:srgbClr val="00206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Management is based on the growers' eyes, legs, and intuition.</a:t>
            </a:r>
          </a:p>
        </p:txBody>
      </p:sp>
      <p:sp>
        <p:nvSpPr>
          <p:cNvPr id="20" name="Google Shape;291;p45">
            <a:extLst>
              <a:ext uri="{FF2B5EF4-FFF2-40B4-BE49-F238E27FC236}">
                <a16:creationId xmlns:a16="http://schemas.microsoft.com/office/drawing/2014/main" id="{DB814C46-1493-BD68-4C28-A5E6C3F4F8CB}"/>
              </a:ext>
            </a:extLst>
          </p:cNvPr>
          <p:cNvSpPr txBox="1"/>
          <p:nvPr/>
        </p:nvSpPr>
        <p:spPr>
          <a:xfrm>
            <a:off x="2120843" y="5967939"/>
            <a:ext cx="3926899" cy="1366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pPr defTabSz="1512015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The system is manual, error-prone, and inefficient</a:t>
            </a:r>
          </a:p>
        </p:txBody>
      </p:sp>
      <p:sp>
        <p:nvSpPr>
          <p:cNvPr id="21" name="Google Shape;292;p45">
            <a:extLst>
              <a:ext uri="{FF2B5EF4-FFF2-40B4-BE49-F238E27FC236}">
                <a16:creationId xmlns:a16="http://schemas.microsoft.com/office/drawing/2014/main" id="{8789F7A7-656C-B5B5-C315-2759FFD5E3A9}"/>
              </a:ext>
            </a:extLst>
          </p:cNvPr>
          <p:cNvSpPr/>
          <p:nvPr/>
        </p:nvSpPr>
        <p:spPr>
          <a:xfrm rot="2534155">
            <a:off x="3888958" y="3702541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</p:spTree>
    <p:extLst>
      <p:ext uri="{BB962C8B-B14F-4D97-AF65-F5344CB8AC3E}">
        <p14:creationId xmlns:p14="http://schemas.microsoft.com/office/powerpoint/2010/main" val="214787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/>
          <p:nvPr/>
        </p:nvSpPr>
        <p:spPr>
          <a:xfrm>
            <a:off x="5980528" y="3571340"/>
            <a:ext cx="3159785" cy="9725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319" name="Google Shape;319;p47"/>
          <p:cNvSpPr/>
          <p:nvPr/>
        </p:nvSpPr>
        <p:spPr>
          <a:xfrm>
            <a:off x="11010005" y="3571343"/>
            <a:ext cx="3159785" cy="948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321" name="Google Shape;321;p47"/>
          <p:cNvSpPr/>
          <p:nvPr/>
        </p:nvSpPr>
        <p:spPr>
          <a:xfrm>
            <a:off x="576238" y="3571340"/>
            <a:ext cx="3161274" cy="9725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339" name="Google Shape;339;p47"/>
          <p:cNvSpPr txBox="1"/>
          <p:nvPr/>
        </p:nvSpPr>
        <p:spPr>
          <a:xfrm>
            <a:off x="754542" y="3846291"/>
            <a:ext cx="2804666" cy="43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algn="ctr" defTabSz="1512015">
              <a:defRPr/>
            </a:pPr>
            <a:r>
              <a:rPr lang="en-US" sz="2976" b="1" dirty="0">
                <a:solidFill>
                  <a:srgbClr val="002060"/>
                </a:solidFill>
                <a:latin typeface="Source Serif Pro"/>
                <a:ea typeface="Source Serif Pro"/>
                <a:sym typeface="Source Serif Pro"/>
              </a:rPr>
              <a:t>Multi-layered sources</a:t>
            </a:r>
          </a:p>
        </p:txBody>
      </p:sp>
      <p:sp>
        <p:nvSpPr>
          <p:cNvPr id="341" name="Google Shape;341;p47"/>
          <p:cNvSpPr txBox="1"/>
          <p:nvPr/>
        </p:nvSpPr>
        <p:spPr>
          <a:xfrm>
            <a:off x="6261739" y="3826583"/>
            <a:ext cx="2595786" cy="4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algn="ctr" defTabSz="1512015">
              <a:defRPr/>
            </a:pPr>
            <a:r>
              <a:rPr lang="en" sz="2976" b="1" dirty="0">
                <a:solidFill>
                  <a:srgbClr val="002060"/>
                </a:solidFill>
                <a:latin typeface="Source Serif Pro"/>
                <a:ea typeface="Source Serif Pro"/>
                <a:sym typeface="Source Serif Pro"/>
              </a:rPr>
              <a:t>AI &amp; HI</a:t>
            </a:r>
            <a:endParaRPr sz="2976" b="1" dirty="0">
              <a:solidFill>
                <a:srgbClr val="002060"/>
              </a:solidFill>
              <a:latin typeface="Source Serif Pro"/>
              <a:ea typeface="Source Serif Pro"/>
              <a:sym typeface="Source Serif Pro"/>
            </a:endParaRPr>
          </a:p>
        </p:txBody>
      </p:sp>
      <p:sp>
        <p:nvSpPr>
          <p:cNvPr id="343" name="Google Shape;343;p47"/>
          <p:cNvSpPr txBox="1"/>
          <p:nvPr/>
        </p:nvSpPr>
        <p:spPr>
          <a:xfrm>
            <a:off x="11292005" y="3826583"/>
            <a:ext cx="2595786" cy="43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algn="ctr"/>
            <a:r>
              <a:rPr lang="en" sz="2976" b="1" dirty="0">
                <a:solidFill>
                  <a:srgbClr val="002060"/>
                </a:solidFill>
                <a:latin typeface="Source Serif Pro"/>
                <a:ea typeface="Source Serif Pro"/>
                <a:sym typeface="Source Serif Pro"/>
              </a:rPr>
              <a:t>Data Reporting</a:t>
            </a:r>
            <a:endParaRPr sz="2976" b="1" dirty="0">
              <a:solidFill>
                <a:srgbClr val="002060"/>
              </a:solidFill>
              <a:latin typeface="Source Serif Pro"/>
              <a:ea typeface="Source Serif Pro"/>
              <a:sym typeface="Source Serif Pro"/>
            </a:endParaRPr>
          </a:p>
        </p:txBody>
      </p:sp>
      <p:sp>
        <p:nvSpPr>
          <p:cNvPr id="347" name="Google Shape;347;p47"/>
          <p:cNvSpPr txBox="1">
            <a:spLocks noGrp="1"/>
          </p:cNvSpPr>
          <p:nvPr>
            <p:ph type="title"/>
          </p:nvPr>
        </p:nvSpPr>
        <p:spPr>
          <a:xfrm>
            <a:off x="1179298" y="1268060"/>
            <a:ext cx="12760672" cy="946944"/>
          </a:xfrm>
          <a:prstGeom prst="rect">
            <a:avLst/>
          </a:prstGeom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r>
              <a:rPr lang="en" dirty="0">
                <a:solidFill>
                  <a:srgbClr val="BBA656"/>
                </a:solidFill>
              </a:rPr>
              <a:t>The Platform</a:t>
            </a:r>
            <a:br>
              <a:rPr lang="en" dirty="0">
                <a:solidFill>
                  <a:srgbClr val="BBA656"/>
                </a:solidFill>
              </a:rPr>
            </a:br>
            <a:r>
              <a:rPr lang="en-US" sz="2976" b="0" dirty="0">
                <a:solidFill>
                  <a:srgbClr val="BBA656"/>
                </a:solidFill>
              </a:rPr>
              <a:t>Provides deep actionable insights to growers and farm managers</a:t>
            </a:r>
            <a:br>
              <a:rPr lang="en-US" dirty="0">
                <a:solidFill>
                  <a:srgbClr val="BBA656"/>
                </a:solidFill>
              </a:rPr>
            </a:br>
            <a:endParaRPr dirty="0">
              <a:solidFill>
                <a:srgbClr val="BBA656"/>
              </a:solidFill>
            </a:endParaRPr>
          </a:p>
        </p:txBody>
      </p:sp>
      <p:pic>
        <p:nvPicPr>
          <p:cNvPr id="348" name="Google Shape;348;p47"/>
          <p:cNvPicPr preferRelativeResize="0"/>
          <p:nvPr/>
        </p:nvPicPr>
        <p:blipFill rotWithShape="1">
          <a:blip r:embed="rId3">
            <a:alphaModFix/>
          </a:blip>
          <a:srcRect l="16865" r="16865"/>
          <a:stretch/>
        </p:blipFill>
        <p:spPr>
          <a:xfrm>
            <a:off x="4564106" y="5847235"/>
            <a:ext cx="1136431" cy="1148833"/>
          </a:xfrm>
          <a:prstGeom prst="chevron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 rotWithShape="1">
          <a:blip r:embed="rId4">
            <a:alphaModFix/>
          </a:blip>
          <a:srcRect l="16865" r="16865"/>
          <a:stretch/>
        </p:blipFill>
        <p:spPr>
          <a:xfrm>
            <a:off x="9258077" y="5945390"/>
            <a:ext cx="1136431" cy="1148833"/>
          </a:xfrm>
          <a:prstGeom prst="chevron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D0F8C2-2C17-FB84-2FB4-B8504B43CF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29387" r="16958" b="27979"/>
          <a:stretch/>
        </p:blipFill>
        <p:spPr>
          <a:xfrm>
            <a:off x="12498357" y="8892086"/>
            <a:ext cx="2514032" cy="602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85C3A-DA5D-57C2-06E8-2A01B1993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48" y="6510349"/>
            <a:ext cx="2154410" cy="1564433"/>
          </a:xfrm>
          <a:prstGeom prst="rect">
            <a:avLst/>
          </a:prstGeom>
        </p:spPr>
      </p:pic>
      <p:grpSp>
        <p:nvGrpSpPr>
          <p:cNvPr id="44" name="Google Shape;566;p63">
            <a:extLst>
              <a:ext uri="{FF2B5EF4-FFF2-40B4-BE49-F238E27FC236}">
                <a16:creationId xmlns:a16="http://schemas.microsoft.com/office/drawing/2014/main" id="{DA30E698-D2BF-9305-41BD-BAD9F89DCF21}"/>
              </a:ext>
            </a:extLst>
          </p:cNvPr>
          <p:cNvGrpSpPr>
            <a:grpSpLocks noChangeAspect="1"/>
          </p:cNvGrpSpPr>
          <p:nvPr/>
        </p:nvGrpSpPr>
        <p:grpSpPr>
          <a:xfrm>
            <a:off x="628241" y="5162328"/>
            <a:ext cx="764332" cy="1587398"/>
            <a:chOff x="4089139" y="3416366"/>
            <a:chExt cx="446516" cy="927342"/>
          </a:xfrm>
        </p:grpSpPr>
        <p:sp>
          <p:nvSpPr>
            <p:cNvPr id="45" name="Google Shape;567;p63">
              <a:extLst>
                <a:ext uri="{FF2B5EF4-FFF2-40B4-BE49-F238E27FC236}">
                  <a16:creationId xmlns:a16="http://schemas.microsoft.com/office/drawing/2014/main" id="{9F9517A2-CC70-6D1C-FE04-C92D1DE5B8A8}"/>
                </a:ext>
              </a:extLst>
            </p:cNvPr>
            <p:cNvSpPr/>
            <p:nvPr/>
          </p:nvSpPr>
          <p:spPr>
            <a:xfrm>
              <a:off x="4089139" y="3416366"/>
              <a:ext cx="446516" cy="927342"/>
            </a:xfrm>
            <a:custGeom>
              <a:avLst/>
              <a:gdLst/>
              <a:ahLst/>
              <a:cxnLst/>
              <a:rect l="l" t="t" r="r" b="b"/>
              <a:pathLst>
                <a:path w="27381" h="56866" extrusionOk="0">
                  <a:moveTo>
                    <a:pt x="2107" y="1"/>
                  </a:moveTo>
                  <a:cubicBezTo>
                    <a:pt x="944" y="1"/>
                    <a:pt x="1" y="945"/>
                    <a:pt x="1" y="2107"/>
                  </a:cubicBezTo>
                  <a:lnTo>
                    <a:pt x="1" y="54761"/>
                  </a:lnTo>
                  <a:cubicBezTo>
                    <a:pt x="1" y="55923"/>
                    <a:pt x="944" y="56866"/>
                    <a:pt x="2107" y="56866"/>
                  </a:cubicBezTo>
                  <a:lnTo>
                    <a:pt x="25274" y="56866"/>
                  </a:lnTo>
                  <a:cubicBezTo>
                    <a:pt x="26437" y="56866"/>
                    <a:pt x="27379" y="55923"/>
                    <a:pt x="27381" y="54761"/>
                  </a:cubicBezTo>
                  <a:lnTo>
                    <a:pt x="27381" y="2107"/>
                  </a:lnTo>
                  <a:cubicBezTo>
                    <a:pt x="27381" y="945"/>
                    <a:pt x="26437" y="1"/>
                    <a:pt x="252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1169" tIns="151169" rIns="151169" bIns="151169" anchor="ctr" anchorCtr="0">
              <a:noAutofit/>
            </a:bodyPr>
            <a:lstStyle/>
            <a:p>
              <a:endParaRPr sz="4182"/>
            </a:p>
          </p:txBody>
        </p:sp>
        <p:sp>
          <p:nvSpPr>
            <p:cNvPr id="46" name="Google Shape;568;p63">
              <a:extLst>
                <a:ext uri="{FF2B5EF4-FFF2-40B4-BE49-F238E27FC236}">
                  <a16:creationId xmlns:a16="http://schemas.microsoft.com/office/drawing/2014/main" id="{119FBFBA-D48E-B5D5-F970-43AED875F0DD}"/>
                </a:ext>
              </a:extLst>
            </p:cNvPr>
            <p:cNvSpPr/>
            <p:nvPr/>
          </p:nvSpPr>
          <p:spPr>
            <a:xfrm>
              <a:off x="4276676" y="4256238"/>
              <a:ext cx="68883" cy="66257"/>
            </a:xfrm>
            <a:custGeom>
              <a:avLst/>
              <a:gdLst/>
              <a:ahLst/>
              <a:cxnLst/>
              <a:rect l="l" t="t" r="r" b="b"/>
              <a:pathLst>
                <a:path w="4224" h="4063" extrusionOk="0">
                  <a:moveTo>
                    <a:pt x="2194" y="0"/>
                  </a:moveTo>
                  <a:cubicBezTo>
                    <a:pt x="2193" y="0"/>
                    <a:pt x="2192" y="0"/>
                    <a:pt x="2191" y="0"/>
                  </a:cubicBezTo>
                  <a:cubicBezTo>
                    <a:pt x="1370" y="0"/>
                    <a:pt x="628" y="495"/>
                    <a:pt x="314" y="1254"/>
                  </a:cubicBezTo>
                  <a:cubicBezTo>
                    <a:pt x="0" y="2013"/>
                    <a:pt x="174" y="2887"/>
                    <a:pt x="755" y="3467"/>
                  </a:cubicBezTo>
                  <a:cubicBezTo>
                    <a:pt x="1143" y="3856"/>
                    <a:pt x="1663" y="4062"/>
                    <a:pt x="2192" y="4062"/>
                  </a:cubicBezTo>
                  <a:cubicBezTo>
                    <a:pt x="2454" y="4062"/>
                    <a:pt x="2717" y="4012"/>
                    <a:pt x="2968" y="3908"/>
                  </a:cubicBezTo>
                  <a:cubicBezTo>
                    <a:pt x="3728" y="3594"/>
                    <a:pt x="4222" y="2854"/>
                    <a:pt x="4223" y="2032"/>
                  </a:cubicBezTo>
                  <a:cubicBezTo>
                    <a:pt x="4223" y="911"/>
                    <a:pt x="3315" y="0"/>
                    <a:pt x="219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1169" tIns="151169" rIns="151169" bIns="151169" anchor="ctr" anchorCtr="0">
              <a:noAutofit/>
            </a:bodyPr>
            <a:lstStyle/>
            <a:p>
              <a:endParaRPr sz="4182"/>
            </a:p>
          </p:txBody>
        </p:sp>
        <p:sp>
          <p:nvSpPr>
            <p:cNvPr id="47" name="Google Shape;569;p63">
              <a:extLst>
                <a:ext uri="{FF2B5EF4-FFF2-40B4-BE49-F238E27FC236}">
                  <a16:creationId xmlns:a16="http://schemas.microsoft.com/office/drawing/2014/main" id="{28F172CA-76DC-08C0-E205-995317CA586D}"/>
                </a:ext>
              </a:extLst>
            </p:cNvPr>
            <p:cNvSpPr/>
            <p:nvPr/>
          </p:nvSpPr>
          <p:spPr>
            <a:xfrm>
              <a:off x="4267087" y="3477439"/>
              <a:ext cx="90637" cy="16813"/>
            </a:xfrm>
            <a:custGeom>
              <a:avLst/>
              <a:gdLst/>
              <a:ahLst/>
              <a:cxnLst/>
              <a:rect l="l" t="t" r="r" b="b"/>
              <a:pathLst>
                <a:path w="5558" h="1031" extrusionOk="0">
                  <a:moveTo>
                    <a:pt x="515" y="0"/>
                  </a:move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lnTo>
                    <a:pt x="5044" y="1030"/>
                  </a:lnTo>
                  <a:cubicBezTo>
                    <a:pt x="5326" y="1030"/>
                    <a:pt x="5557" y="799"/>
                    <a:pt x="5557" y="515"/>
                  </a:cubicBezTo>
                  <a:cubicBezTo>
                    <a:pt x="5557" y="231"/>
                    <a:pt x="5326" y="0"/>
                    <a:pt x="504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1169" tIns="151169" rIns="151169" bIns="151169" anchor="ctr" anchorCtr="0">
              <a:noAutofit/>
            </a:bodyPr>
            <a:lstStyle/>
            <a:p>
              <a:endParaRPr sz="4182"/>
            </a:p>
          </p:txBody>
        </p:sp>
        <p:sp>
          <p:nvSpPr>
            <p:cNvPr id="48" name="Google Shape;570;p63">
              <a:extLst>
                <a:ext uri="{FF2B5EF4-FFF2-40B4-BE49-F238E27FC236}">
                  <a16:creationId xmlns:a16="http://schemas.microsoft.com/office/drawing/2014/main" id="{391196C0-FAA8-0FA8-E8FE-2F5AF4C6C946}"/>
                </a:ext>
              </a:extLst>
            </p:cNvPr>
            <p:cNvSpPr/>
            <p:nvPr/>
          </p:nvSpPr>
          <p:spPr>
            <a:xfrm>
              <a:off x="4301496" y="3441383"/>
              <a:ext cx="21020" cy="20221"/>
            </a:xfrm>
            <a:custGeom>
              <a:avLst/>
              <a:gdLst/>
              <a:ahLst/>
              <a:cxnLst/>
              <a:rect l="l" t="t" r="r" b="b"/>
              <a:pathLst>
                <a:path w="1289" h="1240" extrusionOk="0">
                  <a:moveTo>
                    <a:pt x="669" y="0"/>
                  </a:moveTo>
                  <a:cubicBezTo>
                    <a:pt x="419" y="0"/>
                    <a:pt x="193" y="152"/>
                    <a:pt x="98" y="383"/>
                  </a:cubicBezTo>
                  <a:cubicBezTo>
                    <a:pt x="1" y="615"/>
                    <a:pt x="55" y="882"/>
                    <a:pt x="232" y="1059"/>
                  </a:cubicBezTo>
                  <a:cubicBezTo>
                    <a:pt x="350" y="1177"/>
                    <a:pt x="509" y="1239"/>
                    <a:pt x="671" y="1239"/>
                  </a:cubicBezTo>
                  <a:cubicBezTo>
                    <a:pt x="750" y="1239"/>
                    <a:pt x="830" y="1224"/>
                    <a:pt x="906" y="1193"/>
                  </a:cubicBezTo>
                  <a:cubicBezTo>
                    <a:pt x="1138" y="1096"/>
                    <a:pt x="1289" y="871"/>
                    <a:pt x="1289" y="620"/>
                  </a:cubicBezTo>
                  <a:cubicBezTo>
                    <a:pt x="1289" y="279"/>
                    <a:pt x="1012" y="0"/>
                    <a:pt x="669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1169" tIns="151169" rIns="151169" bIns="151169" anchor="ctr" anchorCtr="0">
              <a:noAutofit/>
            </a:bodyPr>
            <a:lstStyle/>
            <a:p>
              <a:endParaRPr sz="4182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17C83F1-33CB-18B1-8311-F9B767820D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7816" r="30125" b="15308"/>
          <a:stretch/>
        </p:blipFill>
        <p:spPr>
          <a:xfrm rot="10800000" flipH="1">
            <a:off x="1830106" y="5368295"/>
            <a:ext cx="1990073" cy="145151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53" name="Google Shape;12694;p61">
            <a:extLst>
              <a:ext uri="{FF2B5EF4-FFF2-40B4-BE49-F238E27FC236}">
                <a16:creationId xmlns:a16="http://schemas.microsoft.com/office/drawing/2014/main" id="{913C6009-0256-2080-BE31-0E89CAD1A5E4}"/>
              </a:ext>
            </a:extLst>
          </p:cNvPr>
          <p:cNvSpPr>
            <a:spLocks noChangeAspect="1"/>
          </p:cNvSpPr>
          <p:nvPr/>
        </p:nvSpPr>
        <p:spPr>
          <a:xfrm>
            <a:off x="6747022" y="5639435"/>
            <a:ext cx="1625226" cy="1564433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rgbClr val="BBA656"/>
          </a:solidFill>
          <a:ln w="19050">
            <a:solidFill>
              <a:srgbClr val="BBA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182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EEB1C-19A1-96CA-227A-FE759A8A6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38" y="5251793"/>
            <a:ext cx="664757" cy="1440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78F19-E213-A36E-0323-42A4E032C45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1693" y="4829361"/>
            <a:ext cx="4982911" cy="3246821"/>
          </a:xfrm>
          <a:prstGeom prst="rect">
            <a:avLst/>
          </a:prstGeom>
        </p:spPr>
      </p:pic>
      <p:sp>
        <p:nvSpPr>
          <p:cNvPr id="6" name="Google Shape;292;p45">
            <a:extLst>
              <a:ext uri="{FF2B5EF4-FFF2-40B4-BE49-F238E27FC236}">
                <a16:creationId xmlns:a16="http://schemas.microsoft.com/office/drawing/2014/main" id="{C01571FF-44FF-26C4-1F01-AF685E7300DA}"/>
              </a:ext>
            </a:extLst>
          </p:cNvPr>
          <p:cNvSpPr/>
          <p:nvPr/>
        </p:nvSpPr>
        <p:spPr>
          <a:xfrm rot="2534155">
            <a:off x="1688889" y="3117069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  <p:sp>
        <p:nvSpPr>
          <p:cNvPr id="7" name="Google Shape;292;p45">
            <a:extLst>
              <a:ext uri="{FF2B5EF4-FFF2-40B4-BE49-F238E27FC236}">
                <a16:creationId xmlns:a16="http://schemas.microsoft.com/office/drawing/2014/main" id="{FED8D04B-4ECA-72AF-5D3A-5FA173172719}"/>
              </a:ext>
            </a:extLst>
          </p:cNvPr>
          <p:cNvSpPr/>
          <p:nvPr/>
        </p:nvSpPr>
        <p:spPr>
          <a:xfrm rot="2534155">
            <a:off x="7091649" y="3159535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  <p:sp>
        <p:nvSpPr>
          <p:cNvPr id="8" name="Google Shape;292;p45">
            <a:extLst>
              <a:ext uri="{FF2B5EF4-FFF2-40B4-BE49-F238E27FC236}">
                <a16:creationId xmlns:a16="http://schemas.microsoft.com/office/drawing/2014/main" id="{A373B5BF-C23C-7A53-D37A-BD2421730ED8}"/>
              </a:ext>
            </a:extLst>
          </p:cNvPr>
          <p:cNvSpPr/>
          <p:nvPr/>
        </p:nvSpPr>
        <p:spPr>
          <a:xfrm rot="2534155">
            <a:off x="12121913" y="3117069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</p:spTree>
    <p:extLst>
      <p:ext uri="{BB962C8B-B14F-4D97-AF65-F5344CB8AC3E}">
        <p14:creationId xmlns:p14="http://schemas.microsoft.com/office/powerpoint/2010/main" val="36260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>
            <a:spLocks noGrp="1"/>
          </p:cNvSpPr>
          <p:nvPr>
            <p:ph type="title"/>
          </p:nvPr>
        </p:nvSpPr>
        <p:spPr>
          <a:xfrm>
            <a:off x="1179298" y="1268060"/>
            <a:ext cx="12760672" cy="946944"/>
          </a:xfrm>
          <a:prstGeom prst="rect">
            <a:avLst/>
          </a:prstGeom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r>
              <a:rPr lang="en-US" dirty="0">
                <a:solidFill>
                  <a:srgbClr val="BBA656"/>
                </a:solidFill>
              </a:rPr>
              <a:t>As a start</a:t>
            </a:r>
            <a:endParaRPr dirty="0">
              <a:solidFill>
                <a:srgbClr val="BBA656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8D0F8C2-2C17-FB84-2FB4-B8504B43C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29387" r="16958" b="27979"/>
          <a:stretch/>
        </p:blipFill>
        <p:spPr>
          <a:xfrm>
            <a:off x="12498357" y="8892086"/>
            <a:ext cx="2514032" cy="602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5F335-FF1D-0825-84E3-4646316E5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391" y="2852337"/>
            <a:ext cx="2285109" cy="2285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35DAE-874D-E48C-EC67-FDF3797B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2923" y="4190883"/>
            <a:ext cx="1893126" cy="1893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4FB6E7-8347-1813-C172-6DCE5D87D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3494" y="2170584"/>
            <a:ext cx="2285109" cy="2285109"/>
          </a:xfrm>
          <a:prstGeom prst="rect">
            <a:avLst/>
          </a:prstGeom>
        </p:spPr>
      </p:pic>
      <p:sp>
        <p:nvSpPr>
          <p:cNvPr id="13" name="Google Shape;287;p45">
            <a:extLst>
              <a:ext uri="{FF2B5EF4-FFF2-40B4-BE49-F238E27FC236}">
                <a16:creationId xmlns:a16="http://schemas.microsoft.com/office/drawing/2014/main" id="{CF50E88F-192D-1636-2C98-E4729AA36B4B}"/>
              </a:ext>
            </a:extLst>
          </p:cNvPr>
          <p:cNvSpPr/>
          <p:nvPr/>
        </p:nvSpPr>
        <p:spPr>
          <a:xfrm>
            <a:off x="10685748" y="6531869"/>
            <a:ext cx="4038196" cy="19743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6" name="Google Shape;442;p54">
            <a:extLst>
              <a:ext uri="{FF2B5EF4-FFF2-40B4-BE49-F238E27FC236}">
                <a16:creationId xmlns:a16="http://schemas.microsoft.com/office/drawing/2014/main" id="{450D1372-C52A-8159-AFB3-A8EA9163ACAE}"/>
              </a:ext>
            </a:extLst>
          </p:cNvPr>
          <p:cNvSpPr txBox="1">
            <a:spLocks/>
          </p:cNvSpPr>
          <p:nvPr/>
        </p:nvSpPr>
        <p:spPr>
          <a:xfrm>
            <a:off x="11967536" y="6691212"/>
            <a:ext cx="2832758" cy="17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rPr lang="en" sz="3307" dirty="0">
                <a:solidFill>
                  <a:srgbClr val="002060"/>
                </a:solidFill>
                <a:sym typeface="Open Sans"/>
              </a:rPr>
              <a:t>Diseases Detected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CE867-B1CD-DD45-6A79-BE3CA79FE368}"/>
              </a:ext>
            </a:extLst>
          </p:cNvPr>
          <p:cNvSpPr txBox="1"/>
          <p:nvPr/>
        </p:nvSpPr>
        <p:spPr>
          <a:xfrm>
            <a:off x="10900865" y="6837322"/>
            <a:ext cx="1439615" cy="1313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937" b="1" dirty="0">
                <a:solidFill>
                  <a:srgbClr val="002060"/>
                </a:solidFill>
                <a:latin typeface="Source Serif Pro"/>
                <a:ea typeface="Source Serif Pro"/>
                <a:sym typeface="Open Sans"/>
              </a:rPr>
              <a:t>28</a:t>
            </a:r>
            <a:endParaRPr lang="en-US" sz="6614" b="1" dirty="0">
              <a:solidFill>
                <a:srgbClr val="002060"/>
              </a:solidFill>
              <a:latin typeface="Source Serif Pro"/>
              <a:ea typeface="Source Serif Pro"/>
              <a:sym typeface="Source Serif Pro"/>
            </a:endParaRPr>
          </a:p>
        </p:txBody>
      </p:sp>
      <p:sp>
        <p:nvSpPr>
          <p:cNvPr id="16" name="Google Shape;287;p45">
            <a:extLst>
              <a:ext uri="{FF2B5EF4-FFF2-40B4-BE49-F238E27FC236}">
                <a16:creationId xmlns:a16="http://schemas.microsoft.com/office/drawing/2014/main" id="{B36FBBA2-0417-1DE3-B813-A0319F5BF364}"/>
              </a:ext>
            </a:extLst>
          </p:cNvPr>
          <p:cNvSpPr/>
          <p:nvPr/>
        </p:nvSpPr>
        <p:spPr>
          <a:xfrm>
            <a:off x="802157" y="6531869"/>
            <a:ext cx="4038196" cy="19743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17" name="Google Shape;442;p54">
            <a:extLst>
              <a:ext uri="{FF2B5EF4-FFF2-40B4-BE49-F238E27FC236}">
                <a16:creationId xmlns:a16="http://schemas.microsoft.com/office/drawing/2014/main" id="{92528AF5-8E06-4FA0-4B2B-C2FE3248AF80}"/>
              </a:ext>
            </a:extLst>
          </p:cNvPr>
          <p:cNvSpPr txBox="1">
            <a:spLocks/>
          </p:cNvSpPr>
          <p:nvPr/>
        </p:nvSpPr>
        <p:spPr>
          <a:xfrm>
            <a:off x="884819" y="7174952"/>
            <a:ext cx="3750773" cy="17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rPr lang="en" sz="2976" dirty="0">
                <a:solidFill>
                  <a:srgbClr val="002060"/>
                </a:solidFill>
                <a:sym typeface="Open Sans"/>
              </a:rPr>
              <a:t>Image Collected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D81E5-4D7E-EE1E-D0FC-6C87CD7B84F0}"/>
              </a:ext>
            </a:extLst>
          </p:cNvPr>
          <p:cNvSpPr txBox="1"/>
          <p:nvPr/>
        </p:nvSpPr>
        <p:spPr>
          <a:xfrm>
            <a:off x="1159921" y="6792315"/>
            <a:ext cx="3322671" cy="111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14" b="1" dirty="0">
                <a:solidFill>
                  <a:srgbClr val="002060"/>
                </a:solidFill>
                <a:latin typeface="Source Serif Pro"/>
                <a:ea typeface="Source Serif Pro"/>
                <a:sym typeface="Open Sans"/>
              </a:rPr>
              <a:t>100,000</a:t>
            </a:r>
            <a:endParaRPr lang="en-US" sz="6614" b="1" dirty="0">
              <a:solidFill>
                <a:srgbClr val="002060"/>
              </a:solidFill>
              <a:latin typeface="Source Serif Pro"/>
              <a:ea typeface="Source Serif Pro"/>
              <a:sym typeface="Source Serif Pr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A669EA-B0BB-BA35-6792-C36B211F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34" y="2185582"/>
            <a:ext cx="2285109" cy="2797594"/>
          </a:xfrm>
          <a:prstGeom prst="rect">
            <a:avLst/>
          </a:prstGeom>
        </p:spPr>
      </p:pic>
      <p:sp>
        <p:nvSpPr>
          <p:cNvPr id="28" name="Google Shape;287;p45">
            <a:extLst>
              <a:ext uri="{FF2B5EF4-FFF2-40B4-BE49-F238E27FC236}">
                <a16:creationId xmlns:a16="http://schemas.microsoft.com/office/drawing/2014/main" id="{7011B334-6E83-42F7-09F4-91B19E6727CF}"/>
              </a:ext>
            </a:extLst>
          </p:cNvPr>
          <p:cNvSpPr/>
          <p:nvPr/>
        </p:nvSpPr>
        <p:spPr>
          <a:xfrm>
            <a:off x="5743952" y="6531869"/>
            <a:ext cx="4038196" cy="19743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r>
              <a:rPr lang="en" sz="4182"/>
              <a:t>                                </a:t>
            </a:r>
            <a:endParaRPr sz="4182"/>
          </a:p>
        </p:txBody>
      </p:sp>
      <p:sp>
        <p:nvSpPr>
          <p:cNvPr id="4" name="Google Shape;442;p54">
            <a:extLst>
              <a:ext uri="{FF2B5EF4-FFF2-40B4-BE49-F238E27FC236}">
                <a16:creationId xmlns:a16="http://schemas.microsoft.com/office/drawing/2014/main" id="{0CBE2839-5934-9FDB-E633-22C91D4EF8F8}"/>
              </a:ext>
            </a:extLst>
          </p:cNvPr>
          <p:cNvSpPr txBox="1">
            <a:spLocks/>
          </p:cNvSpPr>
          <p:nvPr/>
        </p:nvSpPr>
        <p:spPr>
          <a:xfrm>
            <a:off x="5999614" y="6652518"/>
            <a:ext cx="1193298" cy="17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r>
              <a:rPr lang="en" sz="7937" dirty="0">
                <a:solidFill>
                  <a:srgbClr val="002060"/>
                </a:solidFill>
                <a:cs typeface="Arial"/>
                <a:sym typeface="Arial"/>
              </a:rPr>
              <a:t>9 </a:t>
            </a:r>
          </a:p>
        </p:txBody>
      </p:sp>
      <p:sp>
        <p:nvSpPr>
          <p:cNvPr id="29" name="Google Shape;442;p54">
            <a:extLst>
              <a:ext uri="{FF2B5EF4-FFF2-40B4-BE49-F238E27FC236}">
                <a16:creationId xmlns:a16="http://schemas.microsoft.com/office/drawing/2014/main" id="{DD090A26-E627-21C0-B8E5-F4A180CE363E}"/>
              </a:ext>
            </a:extLst>
          </p:cNvPr>
          <p:cNvSpPr txBox="1">
            <a:spLocks/>
          </p:cNvSpPr>
          <p:nvPr/>
        </p:nvSpPr>
        <p:spPr>
          <a:xfrm>
            <a:off x="7408031" y="6650046"/>
            <a:ext cx="1943569" cy="17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1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Source Serif Pro"/>
              <a:buNone/>
              <a:defRPr sz="2800" b="0" i="0" u="none" strike="noStrike" cap="none">
                <a:solidFill>
                  <a:schemeClr val="lt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pPr algn="l"/>
            <a:r>
              <a:rPr lang="en" sz="3307" dirty="0">
                <a:solidFill>
                  <a:srgbClr val="002060"/>
                </a:solidFill>
                <a:sym typeface="Open Sans"/>
              </a:rPr>
              <a:t>Tree Types</a:t>
            </a:r>
          </a:p>
        </p:txBody>
      </p:sp>
      <p:sp>
        <p:nvSpPr>
          <p:cNvPr id="32" name="Google Shape;292;p45">
            <a:extLst>
              <a:ext uri="{FF2B5EF4-FFF2-40B4-BE49-F238E27FC236}">
                <a16:creationId xmlns:a16="http://schemas.microsoft.com/office/drawing/2014/main" id="{931782B4-5147-CC21-04F9-F574672DAA7F}"/>
              </a:ext>
            </a:extLst>
          </p:cNvPr>
          <p:cNvSpPr/>
          <p:nvPr/>
        </p:nvSpPr>
        <p:spPr>
          <a:xfrm rot="2534155">
            <a:off x="2154713" y="6167496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  <p:sp>
        <p:nvSpPr>
          <p:cNvPr id="33" name="Google Shape;292;p45">
            <a:extLst>
              <a:ext uri="{FF2B5EF4-FFF2-40B4-BE49-F238E27FC236}">
                <a16:creationId xmlns:a16="http://schemas.microsoft.com/office/drawing/2014/main" id="{ECEC1E7C-823C-60F3-DA6E-2A3FB45646A5}"/>
              </a:ext>
            </a:extLst>
          </p:cNvPr>
          <p:cNvSpPr/>
          <p:nvPr/>
        </p:nvSpPr>
        <p:spPr>
          <a:xfrm rot="2534155">
            <a:off x="7235638" y="6202458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  <p:sp>
        <p:nvSpPr>
          <p:cNvPr id="34" name="Google Shape;292;p45">
            <a:extLst>
              <a:ext uri="{FF2B5EF4-FFF2-40B4-BE49-F238E27FC236}">
                <a16:creationId xmlns:a16="http://schemas.microsoft.com/office/drawing/2014/main" id="{AF95648A-B850-927D-8292-29C5DA88A40B}"/>
              </a:ext>
            </a:extLst>
          </p:cNvPr>
          <p:cNvSpPr/>
          <p:nvPr/>
        </p:nvSpPr>
        <p:spPr>
          <a:xfrm rot="2534155">
            <a:off x="12353036" y="6202458"/>
            <a:ext cx="935969" cy="750321"/>
          </a:xfrm>
          <a:custGeom>
            <a:avLst/>
            <a:gdLst/>
            <a:ahLst/>
            <a:cxnLst/>
            <a:rect l="l" t="t" r="r" b="b"/>
            <a:pathLst>
              <a:path w="22642" h="18151" extrusionOk="0">
                <a:moveTo>
                  <a:pt x="19677" y="1"/>
                </a:moveTo>
                <a:lnTo>
                  <a:pt x="17558" y="144"/>
                </a:lnTo>
                <a:cubicBezTo>
                  <a:pt x="17534" y="156"/>
                  <a:pt x="17498" y="156"/>
                  <a:pt x="17486" y="179"/>
                </a:cubicBezTo>
                <a:lnTo>
                  <a:pt x="782" y="12133"/>
                </a:lnTo>
                <a:cubicBezTo>
                  <a:pt x="758" y="12145"/>
                  <a:pt x="734" y="12169"/>
                  <a:pt x="734" y="12205"/>
                </a:cubicBezTo>
                <a:lnTo>
                  <a:pt x="32" y="14074"/>
                </a:lnTo>
                <a:cubicBezTo>
                  <a:pt x="0" y="14148"/>
                  <a:pt x="52" y="14221"/>
                  <a:pt x="130" y="14221"/>
                </a:cubicBezTo>
                <a:cubicBezTo>
                  <a:pt x="140" y="14221"/>
                  <a:pt x="151" y="14220"/>
                  <a:pt x="163" y="14217"/>
                </a:cubicBezTo>
                <a:lnTo>
                  <a:pt x="1294" y="14014"/>
                </a:lnTo>
                <a:cubicBezTo>
                  <a:pt x="1305" y="14012"/>
                  <a:pt x="1316" y="14010"/>
                  <a:pt x="1326" y="14010"/>
                </a:cubicBezTo>
                <a:cubicBezTo>
                  <a:pt x="1404" y="14010"/>
                  <a:pt x="1456" y="14085"/>
                  <a:pt x="1425" y="14169"/>
                </a:cubicBezTo>
                <a:lnTo>
                  <a:pt x="972" y="15384"/>
                </a:lnTo>
                <a:cubicBezTo>
                  <a:pt x="941" y="15457"/>
                  <a:pt x="993" y="15531"/>
                  <a:pt x="1071" y="15531"/>
                </a:cubicBezTo>
                <a:cubicBezTo>
                  <a:pt x="1081" y="15531"/>
                  <a:pt x="1092" y="15529"/>
                  <a:pt x="1103" y="15527"/>
                </a:cubicBezTo>
                <a:lnTo>
                  <a:pt x="2222" y="15324"/>
                </a:lnTo>
                <a:cubicBezTo>
                  <a:pt x="2234" y="15321"/>
                  <a:pt x="2245" y="15320"/>
                  <a:pt x="2255" y="15320"/>
                </a:cubicBezTo>
                <a:cubicBezTo>
                  <a:pt x="2333" y="15320"/>
                  <a:pt x="2386" y="15394"/>
                  <a:pt x="2365" y="15467"/>
                </a:cubicBezTo>
                <a:lnTo>
                  <a:pt x="1913" y="16693"/>
                </a:lnTo>
                <a:cubicBezTo>
                  <a:pt x="1881" y="16767"/>
                  <a:pt x="1933" y="16840"/>
                  <a:pt x="2011" y="16840"/>
                </a:cubicBezTo>
                <a:cubicBezTo>
                  <a:pt x="2022" y="16840"/>
                  <a:pt x="2033" y="16839"/>
                  <a:pt x="2044" y="16836"/>
                </a:cubicBezTo>
                <a:lnTo>
                  <a:pt x="3163" y="16634"/>
                </a:lnTo>
                <a:cubicBezTo>
                  <a:pt x="3174" y="16631"/>
                  <a:pt x="3185" y="16630"/>
                  <a:pt x="3196" y="16630"/>
                </a:cubicBezTo>
                <a:cubicBezTo>
                  <a:pt x="3274" y="16630"/>
                  <a:pt x="3325" y="16703"/>
                  <a:pt x="3294" y="16777"/>
                </a:cubicBezTo>
                <a:lnTo>
                  <a:pt x="2842" y="18003"/>
                </a:lnTo>
                <a:cubicBezTo>
                  <a:pt x="2821" y="18077"/>
                  <a:pt x="2874" y="18150"/>
                  <a:pt x="2952" y="18150"/>
                </a:cubicBezTo>
                <a:cubicBezTo>
                  <a:pt x="2962" y="18150"/>
                  <a:pt x="2973" y="18149"/>
                  <a:pt x="2984" y="18146"/>
                </a:cubicBezTo>
                <a:lnTo>
                  <a:pt x="4758" y="17813"/>
                </a:lnTo>
                <a:cubicBezTo>
                  <a:pt x="4782" y="17813"/>
                  <a:pt x="4794" y="17801"/>
                  <a:pt x="4818" y="17789"/>
                </a:cubicBezTo>
                <a:lnTo>
                  <a:pt x="21534" y="5823"/>
                </a:lnTo>
                <a:cubicBezTo>
                  <a:pt x="21546" y="5811"/>
                  <a:pt x="21570" y="5787"/>
                  <a:pt x="21582" y="5775"/>
                </a:cubicBezTo>
                <a:lnTo>
                  <a:pt x="22594" y="4109"/>
                </a:lnTo>
                <a:cubicBezTo>
                  <a:pt x="22642" y="4025"/>
                  <a:pt x="22582" y="3930"/>
                  <a:pt x="22487" y="3930"/>
                </a:cubicBezTo>
                <a:lnTo>
                  <a:pt x="21118" y="4025"/>
                </a:lnTo>
                <a:cubicBezTo>
                  <a:pt x="21113" y="4026"/>
                  <a:pt x="21108" y="4026"/>
                  <a:pt x="21103" y="4026"/>
                </a:cubicBezTo>
                <a:cubicBezTo>
                  <a:pt x="21017" y="4026"/>
                  <a:pt x="20966" y="3926"/>
                  <a:pt x="21022" y="3847"/>
                </a:cubicBezTo>
                <a:lnTo>
                  <a:pt x="21653" y="2811"/>
                </a:lnTo>
                <a:cubicBezTo>
                  <a:pt x="21710" y="2721"/>
                  <a:pt x="21660" y="2631"/>
                  <a:pt x="21564" y="2631"/>
                </a:cubicBezTo>
                <a:cubicBezTo>
                  <a:pt x="21558" y="2631"/>
                  <a:pt x="21552" y="2631"/>
                  <a:pt x="21546" y="2632"/>
                </a:cubicBezTo>
                <a:lnTo>
                  <a:pt x="20189" y="2715"/>
                </a:lnTo>
                <a:cubicBezTo>
                  <a:pt x="20183" y="2716"/>
                  <a:pt x="20177" y="2716"/>
                  <a:pt x="20171" y="2716"/>
                </a:cubicBezTo>
                <a:cubicBezTo>
                  <a:pt x="20077" y="2716"/>
                  <a:pt x="20037" y="2627"/>
                  <a:pt x="20082" y="2537"/>
                </a:cubicBezTo>
                <a:lnTo>
                  <a:pt x="20713" y="1501"/>
                </a:lnTo>
                <a:cubicBezTo>
                  <a:pt x="20769" y="1411"/>
                  <a:pt x="20719" y="1321"/>
                  <a:pt x="20634" y="1321"/>
                </a:cubicBezTo>
                <a:cubicBezTo>
                  <a:pt x="20628" y="1321"/>
                  <a:pt x="20623" y="1322"/>
                  <a:pt x="20618" y="1322"/>
                </a:cubicBezTo>
                <a:lnTo>
                  <a:pt x="19248" y="1418"/>
                </a:lnTo>
                <a:cubicBezTo>
                  <a:pt x="19141" y="1418"/>
                  <a:pt x="19094" y="1311"/>
                  <a:pt x="19141" y="1227"/>
                </a:cubicBezTo>
                <a:lnTo>
                  <a:pt x="19772" y="179"/>
                </a:lnTo>
                <a:cubicBezTo>
                  <a:pt x="19832" y="96"/>
                  <a:pt x="19772" y="1"/>
                  <a:pt x="1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51169" tIns="151169" rIns="151169" bIns="151169" anchor="ctr" anchorCtr="0">
            <a:noAutofit/>
          </a:bodyPr>
          <a:lstStyle/>
          <a:p>
            <a:pPr defTabSz="1512015">
              <a:defRPr/>
            </a:pPr>
            <a:endParaRPr sz="4182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567952-17B2-D219-E0A9-8859ED44A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0761" y="3952930"/>
            <a:ext cx="952519" cy="9525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6E20EF-B6A3-098E-5E6F-D4579F00E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7886" y="2849558"/>
            <a:ext cx="952519" cy="9525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7CA651-A222-4DFC-0803-55DD926FF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0761" y="2849558"/>
            <a:ext cx="952519" cy="95251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B4CE3DB-C408-960E-BDAF-1963DE1EF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7886" y="4999138"/>
            <a:ext cx="952519" cy="9525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9B73017-D62E-C074-5A80-A2CB2EE9F3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4294" y="5090613"/>
            <a:ext cx="948008" cy="94800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BEE3E95-21CD-13B4-E76C-EE2AE8404D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0761" y="5056300"/>
            <a:ext cx="952519" cy="9525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C3821AF-0593-736B-7BD9-4D25CD33A7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7886" y="3924348"/>
            <a:ext cx="952519" cy="952519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795DA927-A28D-1368-9B67-5D2BDA7C55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9528" y="2847047"/>
            <a:ext cx="957547" cy="9575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FFFDCC-CF08-24CA-D9A1-37F937D765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1521" y="2973735"/>
            <a:ext cx="3750774" cy="21098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D46F31-6DD2-DFB5-3CF6-64C0E01362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5523" y="3586439"/>
            <a:ext cx="1936876" cy="2109811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8CF7B7A7-D576-98BB-E308-27CC1B546E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2038" y="3971343"/>
            <a:ext cx="952519" cy="9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4565866" y="1500002"/>
            <a:ext cx="6444969" cy="946944"/>
          </a:xfrm>
          <a:prstGeom prst="rect">
            <a:avLst/>
          </a:prstGeom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pPr algn="ctr"/>
            <a:r>
              <a:rPr lang="en-US" sz="3968" dirty="0">
                <a:solidFill>
                  <a:srgbClr val="BBA656"/>
                </a:solidFill>
              </a:rPr>
              <a:t>Financial Projection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6224038-B6A0-DAEC-A4EE-C0D50753D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29387" r="16958" b="27979"/>
          <a:stretch/>
        </p:blipFill>
        <p:spPr>
          <a:xfrm>
            <a:off x="12498357" y="8892086"/>
            <a:ext cx="2514032" cy="60270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F92CFD3-AB3C-B422-D78E-A268F902B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495322"/>
              </p:ext>
            </p:extLst>
          </p:nvPr>
        </p:nvGraphicFramePr>
        <p:xfrm>
          <a:off x="2519893" y="2701966"/>
          <a:ext cx="10079567" cy="671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166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4530744" y="4683603"/>
            <a:ext cx="5034448" cy="946944"/>
          </a:xfrm>
          <a:prstGeom prst="rect">
            <a:avLst/>
          </a:prstGeom>
        </p:spPr>
        <p:txBody>
          <a:bodyPr spcFirstLastPara="1" wrap="square" lIns="151169" tIns="151169" rIns="151169" bIns="151169" anchor="t" anchorCtr="0">
            <a:noAutofit/>
          </a:bodyPr>
          <a:lstStyle/>
          <a:p>
            <a:pPr algn="ctr"/>
            <a:r>
              <a:rPr lang="en-US" dirty="0">
                <a:solidFill>
                  <a:srgbClr val="BBA656"/>
                </a:solidFill>
              </a:rPr>
              <a:t>SDGs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6224038-B6A0-DAEC-A4EE-C0D50753D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29387" r="16958" b="27979"/>
          <a:stretch/>
        </p:blipFill>
        <p:spPr>
          <a:xfrm>
            <a:off x="12498357" y="8892086"/>
            <a:ext cx="2514032" cy="602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361C1-73BF-0B3A-B321-2D59C6D0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0" y="1618727"/>
            <a:ext cx="4393669" cy="72223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BBA656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483B88-CA31-A329-6D74-452B02D1C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85"/>
          <a:stretch/>
        </p:blipFill>
        <p:spPr>
          <a:xfrm>
            <a:off x="8905423" y="1479822"/>
            <a:ext cx="2305701" cy="237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F74CA-1F0A-F4C0-283C-97745CF6B2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85"/>
          <a:stretch/>
        </p:blipFill>
        <p:spPr>
          <a:xfrm>
            <a:off x="11354351" y="1479824"/>
            <a:ext cx="2305701" cy="2346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B58371-0F64-1D8B-5DB8-BAC757803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46" b="2614"/>
          <a:stretch/>
        </p:blipFill>
        <p:spPr>
          <a:xfrm>
            <a:off x="8905425" y="3975258"/>
            <a:ext cx="2305703" cy="2346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45FE7-4CD4-4D25-E240-800B3D0A4D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790" b="658"/>
          <a:stretch/>
        </p:blipFill>
        <p:spPr>
          <a:xfrm>
            <a:off x="11372040" y="3943757"/>
            <a:ext cx="2288012" cy="2378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93B3BD-0222-8401-B9BE-046B0C8C2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5423" y="6439194"/>
            <a:ext cx="2362398" cy="2346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5FE38-0E4C-ABE5-4870-C10675B850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14" r="3149"/>
          <a:stretch/>
        </p:blipFill>
        <p:spPr>
          <a:xfrm>
            <a:off x="11372040" y="6439194"/>
            <a:ext cx="2288012" cy="23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03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10738</TotalTime>
  <Words>71</Words>
  <Application>Microsoft Office PowerPoint</Application>
  <PresentationFormat>Custom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Source Serif Pro</vt:lpstr>
      <vt:lpstr>Calibri</vt:lpstr>
      <vt:lpstr>Arial</vt:lpstr>
      <vt:lpstr>Calibri Light</vt:lpstr>
      <vt:lpstr>Open Sans</vt:lpstr>
      <vt:lpstr>Office Theme</vt:lpstr>
      <vt:lpstr>The Intelligent Platform for Trees!</vt:lpstr>
      <vt:lpstr>The Platform Provides deep actionable insights to growers and farm managers </vt:lpstr>
      <vt:lpstr>As a start</vt:lpstr>
      <vt:lpstr>Financial Projection</vt:lpstr>
      <vt:lpstr>SDGs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Akhlad Alabhar</dc:creator>
  <cp:lastModifiedBy>Mohamed Elmelegy</cp:lastModifiedBy>
  <cp:revision>17</cp:revision>
  <dcterms:modified xsi:type="dcterms:W3CDTF">2022-10-20T09:59:39Z</dcterms:modified>
</cp:coreProperties>
</file>