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66" r:id="rId4"/>
    <p:sldId id="263" r:id="rId5"/>
  </p:sldIdLst>
  <p:sldSz cx="15119350"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1308" y="84"/>
      </p:cViewPr>
      <p:guideLst>
        <p:guide orient="horz" pos="3368"/>
        <p:guide pos="47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23/03/1444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172692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23/03/1444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3094747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23/03/1444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348023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23/03/1444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2085069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pPr/>
              <a:t>23/03/1444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3474538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pPr/>
              <a:t>23/03/1444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220688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pPr/>
              <a:t>23/03/1444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1092423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pPr/>
              <a:t>23/03/1444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2144874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pPr/>
              <a:t>23/03/1444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336632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pPr/>
              <a:t>23/03/1444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3543735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pPr/>
              <a:t>23/03/1444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1340950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pPr/>
              <a:t>23/03/1444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pPr/>
              <a:t>‹#›</a:t>
            </a:fld>
            <a:endParaRPr lang="ar-EG"/>
          </a:p>
        </p:txBody>
      </p:sp>
    </p:spTree>
    <p:extLst>
      <p:ext uri="{BB962C8B-B14F-4D97-AF65-F5344CB8AC3E}">
        <p14:creationId xmlns:p14="http://schemas.microsoft.com/office/powerpoint/2010/main" val="28150621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301875" y="1786563"/>
            <a:ext cx="10515600" cy="636899"/>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defRPr/>
            </a:pPr>
            <a:r>
              <a:rPr lang="ar-EG" b="1" dirty="0">
                <a:solidFill>
                  <a:sysClr val="windowText" lastClr="000000"/>
                </a:solidFill>
                <a:latin typeface="Calibri Light" panose="020F0302020204030204"/>
                <a:cs typeface="Times New Roman" panose="02020603050405020304" pitchFamily="18" charset="0"/>
              </a:rPr>
              <a:t>عن المشروع وفكرته</a:t>
            </a:r>
            <a:endParaRPr lang="en-US" b="1" dirty="0">
              <a:solidFill>
                <a:sysClr val="windowText" lastClr="000000"/>
              </a:solidFill>
              <a:latin typeface="Calibri Light" panose="020F0302020204030204"/>
            </a:endParaRPr>
          </a:p>
        </p:txBody>
      </p:sp>
      <p:sp>
        <p:nvSpPr>
          <p:cNvPr id="6" name="Content Placeholder 1"/>
          <p:cNvSpPr txBox="1">
            <a:spLocks/>
          </p:cNvSpPr>
          <p:nvPr/>
        </p:nvSpPr>
        <p:spPr>
          <a:xfrm>
            <a:off x="1512386" y="2423462"/>
            <a:ext cx="12094577" cy="7358892"/>
          </a:xfrm>
          <a:prstGeom prst="rect">
            <a:avLst/>
          </a:prstGeom>
        </p:spPr>
        <p:txBody>
          <a:bodyPr vert="horz" lIns="91440" tIns="45720" rIns="91440" bIns="45720" rtlCol="0" anchor="b">
            <a:noAutofit/>
          </a:bodyPr>
          <a:lstStyle/>
          <a:p>
            <a:pPr algn="just" rtl="1">
              <a:lnSpc>
                <a:spcPct val="90000"/>
              </a:lnSpc>
              <a:spcBef>
                <a:spcPts val="1000"/>
              </a:spcBef>
              <a:defRPr/>
            </a:pPr>
            <a:r>
              <a:rPr lang="ar-EG" sz="3600" b="1" dirty="0">
                <a:solidFill>
                  <a:sysClr val="windowText" lastClr="000000"/>
                </a:solidFill>
                <a:cs typeface="Arial" panose="020B0604020202020204" pitchFamily="34" charset="0"/>
              </a:rPr>
              <a:t>الجهة المتقدمة </a:t>
            </a:r>
          </a:p>
          <a:p>
            <a:pPr marL="228600" indent="-228600" algn="just" rtl="1">
              <a:lnSpc>
                <a:spcPct val="90000"/>
              </a:lnSpc>
              <a:spcBef>
                <a:spcPts val="1000"/>
              </a:spcBef>
              <a:buFont typeface="Arial" panose="020B0604020202020204" pitchFamily="34" charset="0"/>
              <a:buChar char="•"/>
              <a:defRPr/>
            </a:pPr>
            <a:r>
              <a:rPr lang="ar-EG" sz="3200" b="1" dirty="0">
                <a:solidFill>
                  <a:sysClr val="windowText" lastClr="000000"/>
                </a:solidFill>
                <a:cs typeface="Arial" panose="020B0604020202020204" pitchFamily="34" charset="0"/>
              </a:rPr>
              <a:t>مركز البحوث الزراعية – وزارة الزراعة </a:t>
            </a:r>
          </a:p>
          <a:p>
            <a:pPr algn="just" rtl="1">
              <a:lnSpc>
                <a:spcPct val="90000"/>
              </a:lnSpc>
              <a:spcBef>
                <a:spcPts val="1000"/>
              </a:spcBef>
              <a:defRPr/>
            </a:pPr>
            <a:r>
              <a:rPr lang="ar-EG" sz="3600" b="1" dirty="0">
                <a:solidFill>
                  <a:sysClr val="windowText" lastClr="000000"/>
                </a:solidFill>
                <a:cs typeface="Arial" panose="020B0604020202020204" pitchFamily="34" charset="0"/>
              </a:rPr>
              <a:t>عن مقدم المشروع </a:t>
            </a:r>
            <a:endParaRPr lang="en-US" sz="3600" b="1" dirty="0">
              <a:solidFill>
                <a:sysClr val="windowText" lastClr="000000"/>
              </a:solidFill>
              <a:cs typeface="Arial" panose="020B0604020202020204" pitchFamily="34" charset="0"/>
            </a:endParaRPr>
          </a:p>
          <a:p>
            <a:pPr marL="228600" indent="-228600" algn="just" rtl="1">
              <a:lnSpc>
                <a:spcPct val="90000"/>
              </a:lnSpc>
              <a:spcBef>
                <a:spcPts val="1000"/>
              </a:spcBef>
              <a:buFont typeface="Arial" panose="020B0604020202020204" pitchFamily="34" charset="0"/>
              <a:buChar char="•"/>
              <a:defRPr/>
            </a:pPr>
            <a:r>
              <a:rPr lang="ar-SA" sz="3200" b="1" dirty="0"/>
              <a:t>الاسم/ أ.د: </a:t>
            </a:r>
            <a:r>
              <a:rPr lang="ar-EG" sz="3200" b="1" dirty="0"/>
              <a:t>أيمن محمد حسنى عش</a:t>
            </a:r>
            <a:endParaRPr lang="en-US" sz="3200" b="1" dirty="0"/>
          </a:p>
          <a:p>
            <a:pPr marL="228600" indent="-228600" algn="just" rtl="1">
              <a:lnSpc>
                <a:spcPct val="90000"/>
              </a:lnSpc>
              <a:spcBef>
                <a:spcPts val="1000"/>
              </a:spcBef>
              <a:buFont typeface="Arial" panose="020B0604020202020204" pitchFamily="34" charset="0"/>
              <a:buChar char="•"/>
              <a:defRPr/>
            </a:pPr>
            <a:r>
              <a:rPr lang="ar-SA" sz="3200" b="1" dirty="0"/>
              <a:t>الوظيفة: </a:t>
            </a:r>
            <a:r>
              <a:rPr lang="ar-EG" sz="3200" b="1" dirty="0"/>
              <a:t>مدير </a:t>
            </a:r>
            <a:r>
              <a:rPr lang="ar-SA" sz="3200" b="1" dirty="0"/>
              <a:t>معهد بحوث المحاصيل السكرية </a:t>
            </a:r>
            <a:endParaRPr lang="ar-EG" sz="3200" b="1" dirty="0"/>
          </a:p>
          <a:p>
            <a:pPr algn="just" rtl="1">
              <a:lnSpc>
                <a:spcPct val="90000"/>
              </a:lnSpc>
              <a:spcBef>
                <a:spcPts val="1000"/>
              </a:spcBef>
              <a:defRPr/>
            </a:pPr>
            <a:r>
              <a:rPr lang="ar-SA" sz="3600" b="1" dirty="0">
                <a:solidFill>
                  <a:sysClr val="windowText" lastClr="000000"/>
                </a:solidFill>
                <a:cs typeface="Arial" panose="020B0604020202020204" pitchFamily="34" charset="0"/>
              </a:rPr>
              <a:t>الخلفية العلمية </a:t>
            </a:r>
            <a:endParaRPr lang="en-US" sz="3600" b="1" dirty="0">
              <a:solidFill>
                <a:sysClr val="windowText" lastClr="000000"/>
              </a:solidFill>
              <a:cs typeface="Arial" panose="020B0604020202020204" pitchFamily="34" charset="0"/>
            </a:endParaRPr>
          </a:p>
          <a:p>
            <a:pPr marL="228600" indent="-228600" algn="just" rtl="1">
              <a:lnSpc>
                <a:spcPct val="90000"/>
              </a:lnSpc>
              <a:spcBef>
                <a:spcPts val="1000"/>
              </a:spcBef>
              <a:buFont typeface="Arial" panose="020B0604020202020204" pitchFamily="34" charset="0"/>
              <a:buChar char="•"/>
              <a:defRPr/>
            </a:pPr>
            <a:r>
              <a:rPr lang="ar-EG" sz="3200" b="1" dirty="0"/>
              <a:t>رئيس بحوث بمركز البحوث الزراعية </a:t>
            </a:r>
            <a:endParaRPr lang="en-US" sz="3200" b="1" dirty="0"/>
          </a:p>
          <a:p>
            <a:pPr marL="228600" indent="-228600" algn="just" rtl="1">
              <a:lnSpc>
                <a:spcPct val="90000"/>
              </a:lnSpc>
              <a:spcBef>
                <a:spcPts val="1000"/>
              </a:spcBef>
              <a:buFont typeface="Arial" panose="020B0604020202020204" pitchFamily="34" charset="0"/>
              <a:buChar char="•"/>
              <a:defRPr/>
            </a:pPr>
            <a:r>
              <a:rPr lang="ar-EG" sz="3200" b="1" dirty="0"/>
              <a:t>دكتوراه في العلوم الزراعية – أمراض محاصيل سكرية </a:t>
            </a:r>
          </a:p>
          <a:p>
            <a:pPr marL="228600" indent="-228600" algn="just" rtl="1">
              <a:lnSpc>
                <a:spcPct val="90000"/>
              </a:lnSpc>
              <a:spcBef>
                <a:spcPts val="1000"/>
              </a:spcBef>
              <a:buFont typeface="Arial" panose="020B0604020202020204" pitchFamily="34" charset="0"/>
              <a:buChar char="•"/>
              <a:defRPr/>
            </a:pPr>
            <a:r>
              <a:rPr lang="ar-EG" sz="3200" b="1" dirty="0"/>
              <a:t>دكتوراه في البيولوجيا الجزيئية والهندسة الوراثية في قصب السكر</a:t>
            </a:r>
            <a:endParaRPr lang="en-US" sz="3200" b="1" dirty="0"/>
          </a:p>
          <a:p>
            <a:pPr algn="just" rtl="1">
              <a:lnSpc>
                <a:spcPct val="90000"/>
              </a:lnSpc>
              <a:spcBef>
                <a:spcPts val="1000"/>
              </a:spcBef>
              <a:defRPr/>
            </a:pPr>
            <a:r>
              <a:rPr lang="ar-SA" sz="3600" b="1" dirty="0">
                <a:solidFill>
                  <a:sysClr val="windowText" lastClr="000000"/>
                </a:solidFill>
                <a:cs typeface="Arial" panose="020B0604020202020204" pitchFamily="34" charset="0"/>
              </a:rPr>
              <a:t>الخبرات:</a:t>
            </a:r>
            <a:endParaRPr lang="ar-EG" sz="3600" b="1" dirty="0">
              <a:solidFill>
                <a:sysClr val="windowText" lastClr="000000"/>
              </a:solidFill>
              <a:cs typeface="Arial" panose="020B0604020202020204" pitchFamily="34" charset="0"/>
            </a:endParaRPr>
          </a:p>
          <a:p>
            <a:pPr marL="228600" indent="-228600" algn="just" rtl="1">
              <a:lnSpc>
                <a:spcPct val="90000"/>
              </a:lnSpc>
              <a:spcBef>
                <a:spcPts val="1000"/>
              </a:spcBef>
              <a:buFont typeface="Arial" panose="020B0604020202020204" pitchFamily="34" charset="0"/>
              <a:buChar char="•"/>
              <a:defRPr/>
            </a:pPr>
            <a:r>
              <a:rPr lang="ar-EG" sz="3200" b="1" dirty="0"/>
              <a:t>الباحث </a:t>
            </a:r>
            <a:r>
              <a:rPr lang="ar-EG" sz="3200" b="1" dirty="0" err="1"/>
              <a:t>الرئيسى</a:t>
            </a:r>
            <a:r>
              <a:rPr lang="ar-EG" sz="3200" b="1" dirty="0"/>
              <a:t> والباحث المناوب للعديد من المشاريع البحثية الخاصة بقصب السكر</a:t>
            </a:r>
          </a:p>
          <a:p>
            <a:pPr marL="228600" indent="-228600" algn="just" rtl="1">
              <a:lnSpc>
                <a:spcPct val="90000"/>
              </a:lnSpc>
              <a:spcBef>
                <a:spcPts val="1000"/>
              </a:spcBef>
              <a:buFont typeface="Arial" panose="020B0604020202020204" pitchFamily="34" charset="0"/>
              <a:buChar char="•"/>
              <a:defRPr/>
            </a:pPr>
            <a:r>
              <a:rPr lang="ar-EG" sz="3200" b="1" dirty="0"/>
              <a:t>المدير التنفيذي للمشروع </a:t>
            </a:r>
            <a:r>
              <a:rPr lang="ar-EG" sz="3200" b="1" dirty="0" err="1"/>
              <a:t>القومى</a:t>
            </a:r>
            <a:r>
              <a:rPr lang="ar-EG" sz="3200" b="1" dirty="0"/>
              <a:t> لإنتاج شتلات قصب السكر المعتمدة</a:t>
            </a:r>
            <a:r>
              <a:rPr lang="ar-SA" sz="3200" b="1" dirty="0"/>
              <a:t> </a:t>
            </a:r>
            <a:endParaRPr lang="ar-EG" sz="2400" b="1" dirty="0">
              <a:latin typeface="+mj-lt"/>
              <a:ea typeface="+mj-ea"/>
              <a:cs typeface="+mj-cs"/>
            </a:endParaRPr>
          </a:p>
        </p:txBody>
      </p:sp>
    </p:spTree>
    <p:extLst>
      <p:ext uri="{BB962C8B-B14F-4D97-AF65-F5344CB8AC3E}">
        <p14:creationId xmlns:p14="http://schemas.microsoft.com/office/powerpoint/2010/main" val="3643703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526164" y="1795279"/>
            <a:ext cx="10515600" cy="636899"/>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defRPr/>
            </a:pPr>
            <a:r>
              <a:rPr lang="ar-EG" b="1" dirty="0">
                <a:solidFill>
                  <a:sysClr val="windowText" lastClr="000000"/>
                </a:solidFill>
                <a:latin typeface="Calibri Light" panose="020F0302020204030204"/>
                <a:cs typeface="Times New Roman" panose="02020603050405020304" pitchFamily="18" charset="0"/>
              </a:rPr>
              <a:t>عن المشروع وفكرته</a:t>
            </a:r>
            <a:endParaRPr lang="en-US" b="1" dirty="0">
              <a:solidFill>
                <a:sysClr val="windowText" lastClr="000000"/>
              </a:solidFill>
              <a:latin typeface="Calibri Light" panose="020F0302020204030204"/>
            </a:endParaRPr>
          </a:p>
        </p:txBody>
      </p:sp>
      <p:sp>
        <p:nvSpPr>
          <p:cNvPr id="6" name="Content Placeholder 1"/>
          <p:cNvSpPr txBox="1">
            <a:spLocks/>
          </p:cNvSpPr>
          <p:nvPr/>
        </p:nvSpPr>
        <p:spPr>
          <a:xfrm>
            <a:off x="1034421" y="2708694"/>
            <a:ext cx="13050507" cy="7230389"/>
          </a:xfrm>
          <a:prstGeom prst="rect">
            <a:avLst/>
          </a:prstGeom>
        </p:spPr>
        <p:txBody>
          <a:bodyPr vert="horz" lIns="91440" tIns="45720" rIns="91440" bIns="45720" rtlCol="0" anchor="b">
            <a:noAutofit/>
          </a:bodyPr>
          <a:lstStyle/>
          <a:p>
            <a:pPr algn="just" rtl="1">
              <a:defRPr/>
            </a:pPr>
            <a:r>
              <a:rPr lang="ar-SA" sz="3600" b="1" dirty="0"/>
              <a:t>اسم</a:t>
            </a:r>
            <a:r>
              <a:rPr lang="ar-EG" sz="3600" b="1" dirty="0"/>
              <a:t> المشروع</a:t>
            </a:r>
            <a:r>
              <a:rPr lang="ar-EG" sz="2400" b="1" dirty="0"/>
              <a:t>:</a:t>
            </a:r>
            <a:r>
              <a:rPr lang="ar-SA" sz="2400" dirty="0"/>
              <a:t> </a:t>
            </a:r>
            <a:endParaRPr lang="ar-EG" sz="2400" dirty="0"/>
          </a:p>
          <a:p>
            <a:pPr algn="just" rtl="1">
              <a:defRPr/>
            </a:pPr>
            <a:r>
              <a:rPr lang="ar-EG" sz="2800" b="1" dirty="0"/>
              <a:t>تطوير </a:t>
            </a:r>
            <a:r>
              <a:rPr lang="ar-SA" sz="2800" b="1" dirty="0"/>
              <a:t>زراعة قصب السكر </a:t>
            </a:r>
            <a:r>
              <a:rPr lang="ar-EG" sz="2800" b="1" dirty="0"/>
              <a:t>باستخدام تقنية الزراعة بالشتلات المعتمدة الناتجة من البراعم المسبقة الإنبات</a:t>
            </a:r>
          </a:p>
          <a:p>
            <a:pPr algn="just" rtl="1">
              <a:defRPr/>
            </a:pPr>
            <a:endParaRPr lang="en-US" sz="2800" dirty="0"/>
          </a:p>
          <a:p>
            <a:pPr algn="just" rtl="1">
              <a:defRPr/>
            </a:pPr>
            <a:r>
              <a:rPr lang="ar-EG" sz="3600" b="1" dirty="0"/>
              <a:t> </a:t>
            </a:r>
            <a:r>
              <a:rPr lang="ar-SA" sz="3600" b="1" dirty="0"/>
              <a:t>فكرة المشروع</a:t>
            </a:r>
            <a:endParaRPr lang="ar-EG" sz="3600" b="1" dirty="0"/>
          </a:p>
          <a:p>
            <a:pPr marL="228600" indent="-228600" algn="just" rtl="1">
              <a:buFont typeface="Arial" panose="020B0604020202020204" pitchFamily="34" charset="0"/>
              <a:buChar char="•"/>
              <a:defRPr/>
            </a:pPr>
            <a:r>
              <a:rPr lang="ar-EG" sz="2800" b="1" dirty="0"/>
              <a:t>استخدام الشتلات المعتمدة في زراعة قصب السكر بديلاً عن الطرق التقليدية في الزراعة بالعيدان لما لها من تأثير إيجابي في ترشيد مياه </a:t>
            </a:r>
            <a:r>
              <a:rPr lang="ar-EG" sz="2800" b="1" dirty="0" err="1"/>
              <a:t>الرى</a:t>
            </a:r>
            <a:r>
              <a:rPr lang="ar-EG" sz="2800" b="1" dirty="0"/>
              <a:t> والاسمدة وزيادة الكثافة النباتية وتوزيع النباتات في الحقول وزيادة الإنتاجية الرأسية للفدان بما لا يقل عن 50-60%</a:t>
            </a:r>
          </a:p>
          <a:p>
            <a:pPr marL="228600" indent="-228600" algn="just" rtl="1">
              <a:buFont typeface="Arial" panose="020B0604020202020204" pitchFamily="34" charset="0"/>
              <a:buChar char="•"/>
              <a:defRPr/>
            </a:pPr>
            <a:endParaRPr lang="ar-EG" sz="2800" b="1" dirty="0"/>
          </a:p>
          <a:p>
            <a:pPr algn="just" rtl="1">
              <a:defRPr/>
            </a:pPr>
            <a:r>
              <a:rPr lang="ar-EG" sz="3600" b="1" dirty="0"/>
              <a:t>الفئة المستفيدة من المشروع</a:t>
            </a:r>
          </a:p>
          <a:p>
            <a:pPr marL="228600" indent="-228600" algn="just" rtl="1">
              <a:buFont typeface="Arial" panose="020B0604020202020204" pitchFamily="34" charset="0"/>
              <a:buChar char="•"/>
              <a:defRPr/>
            </a:pPr>
            <a:r>
              <a:rPr lang="ar-EG" sz="2800" b="1" dirty="0"/>
              <a:t>  بشكل مباشر: مزارعي ومنتجي قصب السكر</a:t>
            </a:r>
          </a:p>
          <a:p>
            <a:pPr marL="228600" indent="-228600" algn="just" rtl="1">
              <a:buFont typeface="Arial" panose="020B0604020202020204" pitchFamily="34" charset="0"/>
              <a:buChar char="•"/>
              <a:defRPr/>
            </a:pPr>
            <a:r>
              <a:rPr lang="ar-EG" sz="2800" b="1" dirty="0"/>
              <a:t>بشكل غير مباشر: صناعة استخلاص السكر من القصب وزيادة الناتج </a:t>
            </a:r>
            <a:r>
              <a:rPr lang="ar-EG" sz="2800" b="1" dirty="0" err="1"/>
              <a:t>القومى</a:t>
            </a:r>
            <a:r>
              <a:rPr lang="ar-EG" sz="2800" b="1" dirty="0"/>
              <a:t> من السكر وتقليل الاستيراد </a:t>
            </a:r>
          </a:p>
          <a:p>
            <a:pPr algn="just" rtl="1">
              <a:defRPr/>
            </a:pPr>
            <a:endParaRPr lang="ar-EG" sz="2800" b="1" dirty="0"/>
          </a:p>
          <a:p>
            <a:pPr algn="just" rtl="1">
              <a:defRPr/>
            </a:pPr>
            <a:r>
              <a:rPr lang="ar-SA" sz="3600" b="1" dirty="0"/>
              <a:t>الميزة التنافسية للمشروع</a:t>
            </a:r>
            <a:r>
              <a:rPr lang="ar-EG" sz="3600" b="1" dirty="0"/>
              <a:t> </a:t>
            </a:r>
          </a:p>
          <a:p>
            <a:pPr marL="228600" indent="-228600" algn="just" rtl="1">
              <a:buFont typeface="Arial" panose="020B0604020202020204" pitchFamily="34" charset="0"/>
              <a:buChar char="•"/>
              <a:defRPr/>
            </a:pPr>
            <a:r>
              <a:rPr lang="ar-EG" sz="2800" b="1" dirty="0"/>
              <a:t>يدخل المشروع استخدام التقاوي المعتمدة لقصب السكر الخالية من الآفات والأمراض لأول مرة في تاريخ إنتاج القصب في مصر وما له من تأثير إيجابي على زيادة الإنتاجية الرأسية للفدان وكذلك يمكن من استخدام الميكنة الزراعية في جميع مراحل الإنتاج بداية من مرحلة الزراعة وحتى الحصاد</a:t>
            </a:r>
            <a:endParaRPr lang="en-US" sz="800" dirty="0"/>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301875" y="156227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defRPr/>
            </a:pPr>
            <a:r>
              <a:rPr lang="ar-EG" b="1" dirty="0">
                <a:solidFill>
                  <a:sysClr val="windowText" lastClr="000000"/>
                </a:solidFill>
                <a:latin typeface="Calibri Light" panose="020F0302020204030204"/>
                <a:cs typeface="Times New Roman" panose="02020603050405020304" pitchFamily="18" charset="0"/>
              </a:rPr>
              <a:t>أثر المشروع وتطبيقاته</a:t>
            </a:r>
            <a:endParaRPr lang="en-US" b="1" dirty="0">
              <a:solidFill>
                <a:sysClr val="windowText" lastClr="000000"/>
              </a:solidFill>
              <a:latin typeface="Calibri Light" panose="020F0302020204030204"/>
            </a:endParaRPr>
          </a:p>
        </p:txBody>
      </p:sp>
      <p:sp>
        <p:nvSpPr>
          <p:cNvPr id="8" name="Content Placeholder 1"/>
          <p:cNvSpPr txBox="1">
            <a:spLocks/>
          </p:cNvSpPr>
          <p:nvPr/>
        </p:nvSpPr>
        <p:spPr>
          <a:xfrm>
            <a:off x="937048" y="2887839"/>
            <a:ext cx="13245253" cy="6842757"/>
          </a:xfrm>
          <a:prstGeom prst="rect">
            <a:avLst/>
          </a:prstGeom>
        </p:spPr>
        <p:txBody>
          <a:bodyPr vert="horz" lIns="91440" tIns="45720" rIns="91440" bIns="45720" rtlCol="0" anchor="b">
            <a:noAutofit/>
          </a:bodyPr>
          <a:lstStyle/>
          <a:p>
            <a:pPr algn="just" rtl="1">
              <a:lnSpc>
                <a:spcPct val="90000"/>
              </a:lnSpc>
              <a:spcBef>
                <a:spcPts val="1000"/>
              </a:spcBef>
              <a:defRPr/>
            </a:pPr>
            <a:r>
              <a:rPr lang="ar-SA" sz="3200" b="1" dirty="0"/>
              <a:t>ال</a:t>
            </a:r>
            <a:r>
              <a:rPr lang="ar-EG" sz="3200" b="1" dirty="0"/>
              <a:t>آ</a:t>
            </a:r>
            <a:r>
              <a:rPr lang="ar-SA" sz="3200" b="1" dirty="0"/>
              <a:t>ثار </a:t>
            </a:r>
            <a:r>
              <a:rPr lang="ar-EG" sz="3200" b="1" dirty="0"/>
              <a:t>الاقتصادية</a:t>
            </a:r>
          </a:p>
          <a:p>
            <a:pPr algn="just" rtl="1">
              <a:lnSpc>
                <a:spcPct val="90000"/>
              </a:lnSpc>
              <a:spcBef>
                <a:spcPts val="1000"/>
              </a:spcBef>
              <a:defRPr/>
            </a:pPr>
            <a:endParaRPr lang="en-US" sz="3200" b="1" dirty="0"/>
          </a:p>
          <a:p>
            <a:pPr marL="457200" indent="-457200" algn="just" rtl="1">
              <a:buFont typeface="Arial" panose="020B0604020202020204" pitchFamily="34" charset="0"/>
              <a:buChar char="•"/>
            </a:pPr>
            <a:r>
              <a:rPr lang="ar-EG" sz="2800" b="1" dirty="0"/>
              <a:t>ال</a:t>
            </a:r>
            <a:r>
              <a:rPr lang="ar-SA" sz="2800" b="1" dirty="0"/>
              <a:t>زيادة </a:t>
            </a:r>
            <a:r>
              <a:rPr lang="ar-EG" sz="2800" b="1" dirty="0"/>
              <a:t>الرأسية في إنتاجية </a:t>
            </a:r>
            <a:r>
              <a:rPr lang="ar-SA" sz="2800" b="1" dirty="0"/>
              <a:t>وحدة المساحة </a:t>
            </a:r>
            <a:r>
              <a:rPr lang="ar-EG" sz="2800" b="1" dirty="0"/>
              <a:t>من متوسط 33 طن/فدان إلى 55 طن/فدان </a:t>
            </a:r>
            <a:r>
              <a:rPr lang="ar-SA" sz="2800" b="1" dirty="0"/>
              <a:t>وبالتالي زيادة دخل المزارع</a:t>
            </a:r>
            <a:endParaRPr lang="en-US" sz="2800" b="1" dirty="0"/>
          </a:p>
          <a:p>
            <a:pPr marL="457200" indent="-457200" algn="just" rtl="1">
              <a:lnSpc>
                <a:spcPct val="90000"/>
              </a:lnSpc>
              <a:spcBef>
                <a:spcPts val="1000"/>
              </a:spcBef>
              <a:buFont typeface="Arial" panose="020B0604020202020204" pitchFamily="34" charset="0"/>
              <a:buChar char="•"/>
              <a:defRPr/>
            </a:pPr>
            <a:r>
              <a:rPr lang="ar-EG" sz="3200" b="1" dirty="0"/>
              <a:t>يتيح</a:t>
            </a:r>
            <a:r>
              <a:rPr lang="ar-EG" sz="2800" b="1" dirty="0"/>
              <a:t> استخدام الميكنة الزراعية في جميع مراحل الإنتاج إلى </a:t>
            </a:r>
            <a:r>
              <a:rPr lang="ar-SA" sz="2800" b="1" dirty="0"/>
              <a:t>خفض </a:t>
            </a:r>
            <a:r>
              <a:rPr lang="ar-EG" sz="2800" b="1" dirty="0"/>
              <a:t>تكاليف ال</a:t>
            </a:r>
            <a:r>
              <a:rPr lang="ar-SA" sz="2800" b="1" dirty="0"/>
              <a:t>انتاج </a:t>
            </a:r>
            <a:r>
              <a:rPr lang="ar-EG" sz="2800" b="1" dirty="0"/>
              <a:t>وزيادة كفاءته</a:t>
            </a:r>
          </a:p>
          <a:p>
            <a:pPr marL="457200" indent="-457200" algn="just" rtl="1">
              <a:lnSpc>
                <a:spcPct val="90000"/>
              </a:lnSpc>
              <a:spcBef>
                <a:spcPts val="1000"/>
              </a:spcBef>
              <a:buFont typeface="Arial" panose="020B0604020202020204" pitchFamily="34" charset="0"/>
              <a:buChar char="•"/>
              <a:defRPr/>
            </a:pPr>
            <a:r>
              <a:rPr lang="ar-EG" sz="2800" b="1" dirty="0"/>
              <a:t>الزيادة في إنتاج قصب السكر سوف تؤدى إلى وصول المصانع إلى الطاقة التصميمية في الإنتاج مما سيقلل من تكاليف إنتاج السكر</a:t>
            </a:r>
          </a:p>
          <a:p>
            <a:pPr marL="457200" indent="-457200" algn="just" rtl="1">
              <a:lnSpc>
                <a:spcPct val="90000"/>
              </a:lnSpc>
              <a:spcBef>
                <a:spcPts val="1000"/>
              </a:spcBef>
              <a:buFont typeface="Arial" panose="020B0604020202020204" pitchFamily="34" charset="0"/>
              <a:buChar char="•"/>
              <a:defRPr/>
            </a:pPr>
            <a:r>
              <a:rPr lang="ar-EG" sz="2800" b="1" dirty="0"/>
              <a:t>الزيادة في إنتاج السكر ستؤدى إلى الاكتفاء الذاتي من السكر وتوفير العملة الصعبة وستساهم في الدخل </a:t>
            </a:r>
            <a:r>
              <a:rPr lang="ar-EG" sz="2800" b="1" dirty="0" err="1"/>
              <a:t>القومى</a:t>
            </a:r>
            <a:endParaRPr lang="ar-EG" sz="2800" b="1" dirty="0"/>
          </a:p>
          <a:p>
            <a:pPr marL="457200" indent="-457200" algn="just" rtl="1">
              <a:lnSpc>
                <a:spcPct val="90000"/>
              </a:lnSpc>
              <a:spcBef>
                <a:spcPts val="1000"/>
              </a:spcBef>
              <a:buFont typeface="Arial" panose="020B0604020202020204" pitchFamily="34" charset="0"/>
              <a:buChar char="•"/>
              <a:defRPr/>
            </a:pPr>
            <a:r>
              <a:rPr lang="ar-EG" sz="2800" b="1" dirty="0"/>
              <a:t>سيؤدى استخدام أسلوب الشتلات في الزراعة إلى توفير حوالى 300 ألف طن من القصب كان يتم استخدامهم كتقاوي للزراعة وهى التي سيتم توريدها إلى المصانع لإنتاج السكر</a:t>
            </a:r>
          </a:p>
          <a:p>
            <a:pPr marL="457200" indent="-457200" algn="just" rtl="1">
              <a:lnSpc>
                <a:spcPct val="90000"/>
              </a:lnSpc>
              <a:spcBef>
                <a:spcPts val="1000"/>
              </a:spcBef>
              <a:buFont typeface="Arial" panose="020B0604020202020204" pitchFamily="34" charset="0"/>
              <a:buChar char="•"/>
              <a:defRPr/>
            </a:pPr>
            <a:r>
              <a:rPr lang="ar-EG" sz="2800" b="1" dirty="0"/>
              <a:t>سيؤدى استخدام أسلوب الزراعة بالشتلات مع تطوير الري إلى تقليل استهلاك مياه </a:t>
            </a:r>
            <a:r>
              <a:rPr lang="ar-EG" sz="2800" b="1" dirty="0" err="1"/>
              <a:t>الرى</a:t>
            </a:r>
            <a:r>
              <a:rPr lang="ar-EG" sz="2800" b="1" dirty="0"/>
              <a:t> بنسبة 40% وكذلك رفع كفاءة التسميد وتقليل كميات الأسمدة النيتروجينية بنسبة 30% تقريباً</a:t>
            </a:r>
            <a:endParaRPr lang="en-US" sz="2800" b="1" dirty="0"/>
          </a:p>
          <a:p>
            <a:pPr marL="457200" indent="-457200" algn="just" rtl="1">
              <a:lnSpc>
                <a:spcPct val="90000"/>
              </a:lnSpc>
              <a:spcBef>
                <a:spcPts val="1000"/>
              </a:spcBef>
              <a:buFont typeface="Arial" panose="020B0604020202020204" pitchFamily="34" charset="0"/>
              <a:buChar char="•"/>
              <a:defRPr/>
            </a:pPr>
            <a:r>
              <a:rPr lang="ar-SA" sz="2800" b="1" dirty="0"/>
              <a:t>تدوير متبقيات عملية انتاج الشتلات الى اسمدة عضوية صناعية وسيلاج واعلاف غير  تقليدية تعتبرقيمة مضافة. </a:t>
            </a:r>
            <a:endParaRPr lang="en-US" sz="2800" b="1" dirty="0"/>
          </a:p>
          <a:p>
            <a:pPr marL="457200" indent="-457200" algn="just" rtl="1">
              <a:lnSpc>
                <a:spcPct val="90000"/>
              </a:lnSpc>
              <a:spcBef>
                <a:spcPts val="1000"/>
              </a:spcBef>
              <a:buFont typeface="Arial" panose="020B0604020202020204" pitchFamily="34" charset="0"/>
              <a:buChar char="•"/>
              <a:defRPr/>
            </a:pPr>
            <a:r>
              <a:rPr lang="ar-SA" sz="2800" b="1" dirty="0"/>
              <a:t>فتح فرص عمل </a:t>
            </a:r>
            <a:r>
              <a:rPr lang="ar-EG" sz="2800" b="1" dirty="0"/>
              <a:t>في </a:t>
            </a:r>
            <a:r>
              <a:rPr lang="ar-SA" sz="2800" b="1" dirty="0"/>
              <a:t>انتاج وتداول الشتلات</a:t>
            </a:r>
            <a:endParaRPr lang="en-US" sz="2800" b="1" dirty="0">
              <a:latin typeface="+mj-lt"/>
              <a:ea typeface="+mj-ea"/>
              <a:cs typeface="+mj-cs"/>
            </a:endParaRPr>
          </a:p>
        </p:txBody>
      </p:sp>
    </p:spTree>
    <p:extLst>
      <p:ext uri="{BB962C8B-B14F-4D97-AF65-F5344CB8AC3E}">
        <p14:creationId xmlns:p14="http://schemas.microsoft.com/office/powerpoint/2010/main" val="868384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301875" y="184257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defRPr/>
            </a:pPr>
            <a:r>
              <a:rPr lang="ar-EG" b="1" dirty="0">
                <a:solidFill>
                  <a:sysClr val="windowText" lastClr="000000"/>
                </a:solidFill>
                <a:latin typeface="Calibri Light" panose="020F0302020204030204"/>
                <a:cs typeface="Times New Roman" panose="02020603050405020304" pitchFamily="18" charset="0"/>
              </a:rPr>
              <a:t>أثر المشروع وتطبيقاته</a:t>
            </a:r>
            <a:endParaRPr lang="en-US" b="1" dirty="0">
              <a:solidFill>
                <a:sysClr val="windowText" lastClr="000000"/>
              </a:solidFill>
              <a:latin typeface="Calibri Light" panose="020F0302020204030204"/>
            </a:endParaRPr>
          </a:p>
        </p:txBody>
      </p:sp>
      <p:sp>
        <p:nvSpPr>
          <p:cNvPr id="8" name="Content Placeholder 1"/>
          <p:cNvSpPr txBox="1">
            <a:spLocks/>
          </p:cNvSpPr>
          <p:nvPr/>
        </p:nvSpPr>
        <p:spPr>
          <a:xfrm>
            <a:off x="817629" y="2743201"/>
            <a:ext cx="13484091" cy="7211692"/>
          </a:xfrm>
          <a:prstGeom prst="rect">
            <a:avLst/>
          </a:prstGeom>
        </p:spPr>
        <p:txBody>
          <a:bodyPr vert="horz" lIns="91440" tIns="45720" rIns="91440" bIns="45720" rtlCol="0" anchor="b">
            <a:noAutofit/>
          </a:bodyPr>
          <a:lstStyle/>
          <a:p>
            <a:pPr marL="137160" algn="just" defTabSz="914400" rtl="1">
              <a:lnSpc>
                <a:spcPct val="90000"/>
              </a:lnSpc>
              <a:spcBef>
                <a:spcPct val="0"/>
              </a:spcBef>
              <a:defRPr/>
            </a:pPr>
            <a:endParaRPr lang="en-US" sz="4400" dirty="0">
              <a:latin typeface="+mj-lt"/>
              <a:ea typeface="+mj-ea"/>
              <a:cs typeface="+mj-cs"/>
            </a:endParaRPr>
          </a:p>
          <a:p>
            <a:pPr marL="228600" indent="-228600" algn="just" rtl="1">
              <a:lnSpc>
                <a:spcPct val="90000"/>
              </a:lnSpc>
              <a:spcBef>
                <a:spcPts val="1000"/>
              </a:spcBef>
              <a:buFont typeface="Arial" panose="020B0604020202020204" pitchFamily="34" charset="0"/>
              <a:buChar char="•"/>
              <a:defRPr/>
            </a:pPr>
            <a:r>
              <a:rPr lang="ar-EG" sz="4000" b="1" dirty="0"/>
              <a:t>الآثار الاجتماعية</a:t>
            </a:r>
            <a:endParaRPr lang="ar-EG" sz="3200" dirty="0"/>
          </a:p>
          <a:p>
            <a:pPr marL="457200" indent="-457200" algn="just" rtl="1">
              <a:buFont typeface="Arial" panose="020B0604020202020204" pitchFamily="34" charset="0"/>
              <a:buChar char="•"/>
            </a:pPr>
            <a:r>
              <a:rPr lang="ar-SA" sz="3200" dirty="0"/>
              <a:t>فتح فرص عمل فى انتاج وتداول الشتلات يؤدى الى  امتصاص الايدى العاطلة وبالتالي السلام اجتماعي ووجود فرص العمل معناه زيادة القدرة الشرائية لدى الافراد بالتالى يخلق زخم اقتصادى فى المجتمع وزيد من الترابط بين افراده.</a:t>
            </a:r>
            <a:endParaRPr lang="ar-EG" sz="3200" dirty="0"/>
          </a:p>
          <a:p>
            <a:pPr algn="just" rtl="1"/>
            <a:endParaRPr lang="ar-EG" sz="3200" dirty="0"/>
          </a:p>
          <a:p>
            <a:pPr algn="just" rtl="1">
              <a:buFont typeface="Arial" pitchFamily="34" charset="0"/>
              <a:buChar char="•"/>
            </a:pPr>
            <a:r>
              <a:rPr lang="ar-EG" sz="3600" b="1" dirty="0"/>
              <a:t>الآثار البيئية للمشروع</a:t>
            </a:r>
          </a:p>
          <a:p>
            <a:pPr marL="571500" indent="-571500" algn="just" rtl="1">
              <a:buFont typeface="Arial" panose="020B0604020202020204" pitchFamily="34" charset="0"/>
              <a:buChar char="•"/>
            </a:pPr>
            <a:r>
              <a:rPr lang="ar-SA" sz="3600" dirty="0"/>
              <a:t>سيقوم المشروع بتدوير المتبقيات الى اسمدة عضوية صناعية (كمبوست) وسيلاج, واعلاف غير تقليدية, وبالتالي سينشر تقنيات تدوير المتبقيات الحقلية لقصب السكر وهنا سيحدث توسع فى الامتناع عن التخلص الخاطىء من متبقيات القصب بالحرق وبالتالي تتوقف تباعا الانتهاكات البيئية فى التخلص من المتبقيات الزراعية وسوف تمتد ثقافة تدوير المتبقيات الزراعية الحقلية لقصب السكر الى العديد من المحاصيل الاخرى عند ادراك المزارعين للقيمة المضافة التى يؤدى اليها تدوير المتبقيات وذلك من خلال المكون الإرشادي.</a:t>
            </a:r>
            <a:endParaRPr lang="en-US" sz="6000" dirty="0">
              <a:latin typeface="+mj-lt"/>
              <a:ea typeface="+mj-ea"/>
              <a:cs typeface="+mj-cs"/>
            </a:endParaRPr>
          </a:p>
        </p:txBody>
      </p:sp>
    </p:spTree>
    <p:extLst>
      <p:ext uri="{BB962C8B-B14F-4D97-AF65-F5344CB8AC3E}">
        <p14:creationId xmlns:p14="http://schemas.microsoft.com/office/powerpoint/2010/main" val="8683846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200</TotalTime>
  <Words>498</Words>
  <Application>Microsoft Office PowerPoint</Application>
  <PresentationFormat>Custom</PresentationFormat>
  <Paragraphs>44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42</cp:revision>
  <cp:lastPrinted>2022-10-13T14:19:15Z</cp:lastPrinted>
  <dcterms:created xsi:type="dcterms:W3CDTF">2022-09-29T13:35:57Z</dcterms:created>
  <dcterms:modified xsi:type="dcterms:W3CDTF">2022-10-18T18:18:39Z</dcterms:modified>
</cp:coreProperties>
</file>