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790407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58853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10861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422547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009835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177275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76424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39775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3906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76578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28423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4331111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3176118"/>
            <a:ext cx="11339513" cy="2960873"/>
          </a:xfrm>
        </p:spPr>
        <p:txBody>
          <a:bodyPr>
            <a:normAutofit fontScale="90000"/>
          </a:bodyPr>
          <a:lstStyle/>
          <a:p>
            <a:r>
              <a:rPr lang="ar-EG" dirty="0"/>
              <a:t>نموذج لعرض المشروعات المتأهلة على مستوى المحافظات</a:t>
            </a:r>
            <a:endParaRPr lang="en-US" dirty="0"/>
          </a:p>
        </p:txBody>
      </p:sp>
      <p:sp>
        <p:nvSpPr>
          <p:cNvPr id="4" name="Subtitle 2"/>
          <p:cNvSpPr>
            <a:spLocks noGrp="1"/>
          </p:cNvSpPr>
          <p:nvPr>
            <p:ph type="subTitle" idx="1"/>
          </p:nvPr>
        </p:nvSpPr>
        <p:spPr>
          <a:xfrm>
            <a:off x="1889919" y="6251174"/>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5555295" y="1974425"/>
            <a:ext cx="4008757" cy="565439"/>
          </a:xfrm>
          <a:prstGeom prst="rect">
            <a:avLst/>
          </a:prstGeom>
        </p:spPr>
        <p:txBody>
          <a:bodyPr vert="horz" lIns="113395" tIns="56698" rIns="113395" bIns="56698"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dirty="0">
                <a:solidFill>
                  <a:sysClr val="windowText" lastClr="000000"/>
                </a:solidFill>
                <a:latin typeface="Calibri Light" panose="020F0302020204030204"/>
                <a:cs typeface="Times New Roman" panose="02020603050405020304" pitchFamily="18" charset="0"/>
              </a:rPr>
              <a:t>عن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669055" y="2971185"/>
            <a:ext cx="13781239" cy="6779751"/>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r>
              <a:rPr lang="ar-EG" sz="2976" b="1" dirty="0">
                <a:solidFill>
                  <a:srgbClr val="0070C0"/>
                </a:solidFill>
                <a:latin typeface="Calibri" panose="020F0502020204030204"/>
                <a:cs typeface="Arial" panose="020B0604020202020204" pitchFamily="34" charset="0"/>
              </a:rPr>
              <a:t>مقدم المشروع </a:t>
            </a:r>
            <a:r>
              <a:rPr lang="ar-EG" sz="2976" dirty="0">
                <a:solidFill>
                  <a:sysClr val="windowText" lastClr="000000"/>
                </a:solidFill>
                <a:latin typeface="Calibri" panose="020F0502020204030204"/>
                <a:cs typeface="Arial" panose="020B0604020202020204" pitchFamily="34" charset="0"/>
              </a:rPr>
              <a:t>: </a:t>
            </a:r>
            <a:r>
              <a:rPr lang="ar-EG" sz="2976" dirty="0">
                <a:solidFill>
                  <a:sysClr val="windowText" lastClr="000000"/>
                </a:solidFill>
              </a:rPr>
              <a:t>محمد على محمود المصرى - مصر أورجانيك فوود إندسترى</a:t>
            </a:r>
          </a:p>
          <a:p>
            <a:pPr algn="r" rtl="1">
              <a:defRPr/>
            </a:pPr>
            <a:r>
              <a:rPr lang="ar-EG" sz="2976" b="1" dirty="0">
                <a:solidFill>
                  <a:srgbClr val="0070C0"/>
                </a:solidFill>
                <a:latin typeface="Calibri" panose="020F0502020204030204"/>
                <a:cs typeface="Arial" panose="020B0604020202020204" pitchFamily="34" charset="0"/>
              </a:rPr>
              <a:t>اسم المشروع </a:t>
            </a:r>
            <a:r>
              <a:rPr lang="ar-EG" sz="2976" dirty="0">
                <a:solidFill>
                  <a:sysClr val="windowText" lastClr="000000"/>
                </a:solidFill>
                <a:latin typeface="Calibri" panose="020F0502020204030204"/>
                <a:cs typeface="Arial" panose="020B0604020202020204" pitchFamily="34" charset="0"/>
              </a:rPr>
              <a:t>: </a:t>
            </a:r>
            <a:r>
              <a:rPr lang="ar-EG" sz="2976" dirty="0"/>
              <a:t>فوودى فارمز للأمن الغذائى</a:t>
            </a:r>
          </a:p>
          <a:p>
            <a:pPr lvl="0" algn="r" rtl="1">
              <a:defRPr/>
            </a:pPr>
            <a:r>
              <a:rPr lang="ar-EG" sz="2976" b="1" dirty="0">
                <a:solidFill>
                  <a:srgbClr val="0070C0"/>
                </a:solidFill>
                <a:latin typeface="Calibri" panose="020F0502020204030204"/>
                <a:cs typeface="Arial" panose="020B0604020202020204" pitchFamily="34" charset="0"/>
              </a:rPr>
              <a:t>فكرة المشروع </a:t>
            </a:r>
            <a:r>
              <a:rPr lang="ar-EG" sz="2976" dirty="0">
                <a:solidFill>
                  <a:sysClr val="windowText" lastClr="000000"/>
                </a:solidFill>
              </a:rPr>
              <a:t>: مجمع ( كمبوند ) لإنتاج الدواجن الصحية بتكنولوجيا الاقتصاد الأخضر يقوم المشروع على إنشاء عنبر دواجن مغلق من خامات صديقة للبيئة وتستطيع الاحتفاظ بدرجات الحرارة المطلوبة للتربية والرعاية طوال العام وعمل عزل حرارى مستدام يغطى العنبر بأكمله و تركيب أرضيات ذات طبيعة خاصة تعمل على سهولة تجميع مخلفات الدجاج لإعادة تدويرها واستخدام نظم إضاءة موفرة للطاقة الكهربية مثل الطاقة الشمسية</a:t>
            </a:r>
            <a:r>
              <a:rPr lang="en-US" sz="2976" dirty="0">
                <a:solidFill>
                  <a:sysClr val="windowText" lastClr="000000"/>
                </a:solidFill>
              </a:rPr>
              <a:t> </a:t>
            </a:r>
            <a:r>
              <a:rPr lang="ar-EG" sz="2976" dirty="0">
                <a:solidFill>
                  <a:sysClr val="windowText" lastClr="000000"/>
                </a:solidFill>
              </a:rPr>
              <a:t> واستخدام التكنولوجيا في إدارة العنابر بالكامل</a:t>
            </a:r>
          </a:p>
          <a:p>
            <a:pPr lvl="0" algn="r" rtl="1">
              <a:defRPr/>
            </a:pPr>
            <a:r>
              <a:rPr lang="ar-EG" sz="2976" b="1" dirty="0">
                <a:solidFill>
                  <a:srgbClr val="0070C0"/>
                </a:solidFill>
                <a:latin typeface="Calibri" panose="020F0502020204030204"/>
                <a:cs typeface="Arial" panose="020B0604020202020204" pitchFamily="34" charset="0"/>
              </a:rPr>
              <a:t>الفئة المستفيدة من المشروع </a:t>
            </a:r>
            <a:r>
              <a:rPr lang="ar-EG" sz="2976" dirty="0">
                <a:solidFill>
                  <a:sysClr val="windowText" lastClr="000000"/>
                </a:solidFill>
                <a:latin typeface="Calibri" panose="020F0502020204030204"/>
                <a:cs typeface="Arial" panose="020B0604020202020204" pitchFamily="34" charset="0"/>
              </a:rPr>
              <a:t>: كل فئات المستهلكين للثروة الداجنية </a:t>
            </a:r>
          </a:p>
          <a:p>
            <a:pPr lvl="0" algn="r" rtl="1">
              <a:defRPr/>
            </a:pPr>
            <a:r>
              <a:rPr lang="ar-EG" sz="2976" b="1" dirty="0">
                <a:solidFill>
                  <a:srgbClr val="0070C0"/>
                </a:solidFill>
                <a:latin typeface="Calibri" panose="020F0502020204030204"/>
                <a:cs typeface="Arial" panose="020B0604020202020204" pitchFamily="34" charset="0"/>
              </a:rPr>
              <a:t>الميزة التنافسية للمشروع </a:t>
            </a:r>
            <a:r>
              <a:rPr lang="ar-EG" sz="2976" dirty="0">
                <a:solidFill>
                  <a:sysClr val="windowText" lastClr="000000"/>
                </a:solidFill>
              </a:rPr>
              <a:t>:تصميم المشروع متميز يعتمد على عنابر ذكية صغيرة الحجم سهلة النقل والتركيب مما يجعله قابلاً للتكرار والتوسع حيث يمكن تكرار المجمع الواحد من العنابر فى كل محافظة من محافظات مصر خلال مدة لا تتجاوز 6 شهور للمرحلة الواحدة.</a:t>
            </a:r>
          </a:p>
          <a:p>
            <a:pPr lvl="0" algn="r" rtl="1">
              <a:defRPr/>
            </a:pPr>
            <a:r>
              <a:rPr lang="ar-EG" sz="2976" dirty="0">
                <a:solidFill>
                  <a:sysClr val="windowText" lastClr="000000"/>
                </a:solidFill>
              </a:rPr>
              <a:t>يعتمد المشروع على التصنيع المحلي حيث وصلت نسبة المكون المحلى إلى 85% ، كذلك التوفير في قطع الغيار وخفض تكلفة التغذية بنسبة 33 % من خلال إنتاج بدائل للأعلاف باستخدام أجهزة الاستنبات دون الحاجة لاستيرادها</a:t>
            </a: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379421" y="1293645"/>
            <a:ext cx="5711015" cy="836949"/>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3968" b="1" dirty="0">
                <a:solidFill>
                  <a:sysClr val="windowText" lastClr="000000"/>
                </a:solidFill>
                <a:latin typeface="Calibri Light" panose="020F0302020204030204"/>
                <a:cs typeface="Times New Roman" panose="02020603050405020304" pitchFamily="18" charset="0"/>
              </a:rPr>
              <a:t>أثر المشروع وتطبيقاته</a:t>
            </a:r>
            <a:endParaRPr lang="en-US" sz="3968" b="1" dirty="0">
              <a:solidFill>
                <a:sysClr val="windowText" lastClr="000000"/>
              </a:solidFill>
              <a:latin typeface="Calibri Light" panose="020F0302020204030204"/>
            </a:endParaRPr>
          </a:p>
        </p:txBody>
      </p:sp>
      <p:sp>
        <p:nvSpPr>
          <p:cNvPr id="7" name="Content Placeholder 2"/>
          <p:cNvSpPr txBox="1">
            <a:spLocks/>
          </p:cNvSpPr>
          <p:nvPr/>
        </p:nvSpPr>
        <p:spPr>
          <a:xfrm>
            <a:off x="414068" y="2435379"/>
            <a:ext cx="13992045" cy="7721597"/>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defRPr/>
            </a:pPr>
            <a:r>
              <a:rPr lang="ar-EG" sz="3200" b="1" dirty="0">
                <a:solidFill>
                  <a:srgbClr val="0070C0"/>
                </a:solidFill>
              </a:rPr>
              <a:t>الأثر الاجتماعي والبيئي للمشروع </a:t>
            </a:r>
          </a:p>
          <a:p>
            <a:pPr lvl="0" algn="r" rtl="1">
              <a:defRPr/>
            </a:pPr>
            <a:r>
              <a:rPr lang="ar-EG" sz="3200" b="1" dirty="0">
                <a:solidFill>
                  <a:sysClr val="windowText" lastClr="000000"/>
                </a:solidFill>
              </a:rPr>
              <a:t>تقليل الضغط على الشبكة القومية للكهرباء.</a:t>
            </a:r>
          </a:p>
          <a:p>
            <a:pPr lvl="0" algn="r" rtl="1">
              <a:defRPr/>
            </a:pPr>
            <a:r>
              <a:rPr lang="ar-EG" sz="3200" b="1" dirty="0">
                <a:solidFill>
                  <a:sysClr val="windowText" lastClr="000000"/>
                </a:solidFill>
              </a:rPr>
              <a:t>استغلال الأراضى الصحراوية غير الصالحة للزراعة ، والتى لا تتوفر فيها مصادر المياه والكهرباء القومية.</a:t>
            </a:r>
          </a:p>
          <a:p>
            <a:pPr lvl="0" algn="r" rtl="1">
              <a:defRPr/>
            </a:pPr>
            <a:r>
              <a:rPr lang="ar-EG" sz="3200" b="1" dirty="0">
                <a:solidFill>
                  <a:sysClr val="windowText" lastClr="000000"/>
                </a:solidFill>
              </a:rPr>
              <a:t>توفير منتج غذائى صحى وآمن وعالى الجودة لكل المواطنين من خلال نظم سلامة الغذاء وبأسعار فى متناول الجميع.</a:t>
            </a:r>
          </a:p>
          <a:p>
            <a:pPr lvl="0" algn="r" rtl="1">
              <a:defRPr/>
            </a:pPr>
            <a:r>
              <a:rPr lang="ar-EG" sz="3200" b="1" dirty="0">
                <a:solidFill>
                  <a:sysClr val="windowText" lastClr="000000"/>
                </a:solidFill>
              </a:rPr>
              <a:t>خفض معدلات البطالة من خلال تحويل الأفراد العاطلين إلى مالكين لوحدات إنتاجية أو يعملون بها كوظفين أو فى خدمات معاونة.</a:t>
            </a:r>
          </a:p>
          <a:p>
            <a:pPr lvl="0" algn="r" rtl="1">
              <a:defRPr/>
            </a:pPr>
            <a:r>
              <a:rPr lang="ar-EG" sz="3200" b="1" dirty="0">
                <a:solidFill>
                  <a:sysClr val="windowText" lastClr="000000"/>
                </a:solidFill>
              </a:rPr>
              <a:t>تحقيق إكتفاء ذاتى من منتجات الدواجن ( البروتين الحيوانى ) لأسر المستفيدين من تملك وحدات المشروع وذويهم.</a:t>
            </a:r>
          </a:p>
          <a:p>
            <a:pPr lvl="0" algn="r" rtl="1">
              <a:defRPr/>
            </a:pPr>
            <a:r>
              <a:rPr lang="ar-EG" sz="3200" b="1" dirty="0">
                <a:solidFill>
                  <a:sysClr val="windowText" lastClr="000000"/>
                </a:solidFill>
              </a:rPr>
              <a:t>خفض معدلات تلوث الهواء وانبعاثات الغازات الدفيئة.</a:t>
            </a:r>
          </a:p>
          <a:p>
            <a:pPr lvl="0" algn="r" rtl="1">
              <a:defRPr/>
            </a:pPr>
            <a:r>
              <a:rPr lang="ar-EG" sz="3200" b="1" dirty="0">
                <a:solidFill>
                  <a:sysClr val="windowText" lastClr="000000"/>
                </a:solidFill>
              </a:rPr>
              <a:t>تقليل استيراد خامات الأعلاف عن طريق استخدام البدائل المحلية المتاحة وتكنولوجيا تعظيم الاستفادة من قيمتها الغذائية.</a:t>
            </a:r>
          </a:p>
          <a:p>
            <a:pPr lvl="0" algn="r" rtl="1">
              <a:defRPr/>
            </a:pPr>
            <a:r>
              <a:rPr lang="ar-EG" sz="3200" b="1" dirty="0">
                <a:solidFill>
                  <a:sysClr val="windowText" lastClr="000000"/>
                </a:solidFill>
              </a:rPr>
              <a:t>تقليل استيراد المعدات والهياكل المعدنية اللازمة لتأسيس العنابر وتشغيلها والاعتماد على التصنيع المحلى</a:t>
            </a:r>
          </a:p>
        </p:txBody>
      </p:sp>
    </p:spTree>
    <p:extLst>
      <p:ext uri="{BB962C8B-B14F-4D97-AF65-F5344CB8AC3E}">
        <p14:creationId xmlns:p14="http://schemas.microsoft.com/office/powerpoint/2010/main" val="868384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47191" y="2648180"/>
            <a:ext cx="14469858" cy="7229301"/>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r>
              <a:rPr lang="ar-EG" sz="2108" b="1" dirty="0">
                <a:solidFill>
                  <a:srgbClr val="0070C0"/>
                </a:solidFill>
              </a:rPr>
              <a:t>الاعمال المنفذة والخطط المستقبلية للمشروع:</a:t>
            </a: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31492" t="12125" r="12632" b="13001"/>
          <a:stretch/>
        </p:blipFill>
        <p:spPr>
          <a:xfrm>
            <a:off x="4498006" y="2203602"/>
            <a:ext cx="6009942" cy="7372450"/>
          </a:xfrm>
          <a:prstGeom prst="rect">
            <a:avLst/>
          </a:prstGeom>
        </p:spPr>
      </p:pic>
    </p:spTree>
    <p:extLst>
      <p:ext uri="{BB962C8B-B14F-4D97-AF65-F5344CB8AC3E}">
        <p14:creationId xmlns:p14="http://schemas.microsoft.com/office/powerpoint/2010/main" val="8672554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TotalTime>
  <Words>324</Words>
  <Application>Microsoft Office PowerPoint</Application>
  <PresentationFormat>Custom</PresentationFormat>
  <Paragraphs>20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نموذج لعرض المشروعات المتأهلة على مستوى المحافظات</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12</cp:revision>
  <dcterms:created xsi:type="dcterms:W3CDTF">2022-09-29T13:35:57Z</dcterms:created>
  <dcterms:modified xsi:type="dcterms:W3CDTF">2022-10-20T20:34:40Z</dcterms:modified>
</cp:coreProperties>
</file>