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7"/>
  </p:notesMasterIdLst>
  <p:handoutMasterIdLst>
    <p:handoutMasterId r:id="rId8"/>
  </p:handoutMasterIdLst>
  <p:sldIdLst>
    <p:sldId id="257" r:id="rId2"/>
    <p:sldId id="287" r:id="rId3"/>
    <p:sldId id="366" r:id="rId4"/>
    <p:sldId id="350" r:id="rId5"/>
    <p:sldId id="364" r:id="rId6"/>
  </p:sldIdLst>
  <p:sldSz cx="15119350" cy="1069181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6482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sz="quarter" idx="1"/>
          </p:nvPr>
        </p:nvSpPr>
        <p:spPr>
          <a:xfrm>
            <a:off x="1588" y="0"/>
            <a:ext cx="2971800" cy="464820"/>
          </a:xfrm>
          <a:prstGeom prst="rect">
            <a:avLst/>
          </a:prstGeom>
        </p:spPr>
        <p:txBody>
          <a:bodyPr vert="horz" lIns="91440" tIns="45720" rIns="91440" bIns="45720" rtlCol="1"/>
          <a:lstStyle>
            <a:lvl1pPr algn="l">
              <a:defRPr sz="1200"/>
            </a:lvl1pPr>
          </a:lstStyle>
          <a:p>
            <a:fld id="{11C3261E-1B83-461A-89C5-81C4C1D4DDF9}" type="datetimeFigureOut">
              <a:rPr lang="ar-EG" smtClean="0"/>
              <a:pPr/>
              <a:t>27/03/1444</a:t>
            </a:fld>
            <a:endParaRPr lang="ar-EG"/>
          </a:p>
        </p:txBody>
      </p:sp>
      <p:sp>
        <p:nvSpPr>
          <p:cNvPr id="4" name="Footer Placeholder 3"/>
          <p:cNvSpPr>
            <a:spLocks noGrp="1"/>
          </p:cNvSpPr>
          <p:nvPr>
            <p:ph type="ftr" sz="quarter" idx="2"/>
          </p:nvPr>
        </p:nvSpPr>
        <p:spPr>
          <a:xfrm>
            <a:off x="3886200" y="8829967"/>
            <a:ext cx="2971800" cy="464820"/>
          </a:xfrm>
          <a:prstGeom prst="rect">
            <a:avLst/>
          </a:prstGeom>
        </p:spPr>
        <p:txBody>
          <a:bodyPr vert="horz" lIns="91440" tIns="45720" rIns="91440" bIns="45720" rtlCol="1" anchor="b"/>
          <a:lstStyle>
            <a:lvl1pPr algn="r">
              <a:defRPr sz="1200"/>
            </a:lvl1pPr>
          </a:lstStyle>
          <a:p>
            <a:endParaRPr lang="ar-EG"/>
          </a:p>
        </p:txBody>
      </p:sp>
      <p:sp>
        <p:nvSpPr>
          <p:cNvPr id="5" name="Slide Number Placeholder 4"/>
          <p:cNvSpPr>
            <a:spLocks noGrp="1"/>
          </p:cNvSpPr>
          <p:nvPr>
            <p:ph type="sldNum" sz="quarter" idx="3"/>
          </p:nvPr>
        </p:nvSpPr>
        <p:spPr>
          <a:xfrm>
            <a:off x="1588" y="8829967"/>
            <a:ext cx="2971800" cy="464820"/>
          </a:xfrm>
          <a:prstGeom prst="rect">
            <a:avLst/>
          </a:prstGeom>
        </p:spPr>
        <p:txBody>
          <a:bodyPr vert="horz" lIns="91440" tIns="45720" rIns="91440" bIns="45720" rtlCol="1" anchor="b"/>
          <a:lstStyle>
            <a:lvl1pPr algn="l">
              <a:defRPr sz="1200"/>
            </a:lvl1pPr>
          </a:lstStyle>
          <a:p>
            <a:fld id="{21AD4412-8B32-4E3D-BA18-38392F566FBE}" type="slidenum">
              <a:rPr lang="ar-EG" smtClean="0"/>
              <a:pPr/>
              <a:t>‹#›</a:t>
            </a:fld>
            <a:endParaRPr lang="ar-EG"/>
          </a:p>
        </p:txBody>
      </p:sp>
    </p:spTree>
    <p:extLst>
      <p:ext uri="{BB962C8B-B14F-4D97-AF65-F5344CB8AC3E}">
        <p14:creationId xmlns:p14="http://schemas.microsoft.com/office/powerpoint/2010/main" val="1138960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073EC3FB-67A0-44F2-A4B9-410C99D9A62F}" type="datetimeFigureOut">
              <a:rPr lang="en-US" smtClean="0"/>
              <a:t>10/22/2022</a:t>
            </a:fld>
            <a:endParaRPr lang="en-US"/>
          </a:p>
        </p:txBody>
      </p:sp>
      <p:sp>
        <p:nvSpPr>
          <p:cNvPr id="4" name="Slide Image Placeholder 3"/>
          <p:cNvSpPr>
            <a:spLocks noGrp="1" noRot="1" noChangeAspect="1"/>
          </p:cNvSpPr>
          <p:nvPr>
            <p:ph type="sldImg" idx="2"/>
          </p:nvPr>
        </p:nvSpPr>
        <p:spPr>
          <a:xfrm>
            <a:off x="1211263" y="1162050"/>
            <a:ext cx="4435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3A6DAB93-C666-4C18-A8B3-71D3C1A91AAF}" type="slidenum">
              <a:rPr lang="en-US" smtClean="0"/>
              <a:t>‹#›</a:t>
            </a:fld>
            <a:endParaRPr lang="en-US"/>
          </a:p>
        </p:txBody>
      </p:sp>
    </p:spTree>
    <p:extLst>
      <p:ext uri="{BB962C8B-B14F-4D97-AF65-F5344CB8AC3E}">
        <p14:creationId xmlns:p14="http://schemas.microsoft.com/office/powerpoint/2010/main" val="3016704852"/>
      </p:ext>
    </p:extLst>
  </p:cSld>
  <p:clrMap bg1="lt1" tx1="dk1" bg2="lt2" tx2="dk2" accent1="accent1" accent2="accent2" accent3="accent3" accent4="accent4" accent5="accent5" accent6="accent6" hlink="hlink" folHlink="folHlink"/>
  <p:notesStyle>
    <a:lvl1pPr marL="0" algn="l" defTabSz="1238921" rtl="0" eaLnBrk="1" latinLnBrk="0" hangingPunct="1">
      <a:defRPr sz="1626" kern="1200">
        <a:solidFill>
          <a:schemeClr val="tx1"/>
        </a:solidFill>
        <a:latin typeface="+mn-lt"/>
        <a:ea typeface="+mn-ea"/>
        <a:cs typeface="+mn-cs"/>
      </a:defRPr>
    </a:lvl1pPr>
    <a:lvl2pPr marL="619460" algn="l" defTabSz="1238921" rtl="0" eaLnBrk="1" latinLnBrk="0" hangingPunct="1">
      <a:defRPr sz="1626" kern="1200">
        <a:solidFill>
          <a:schemeClr val="tx1"/>
        </a:solidFill>
        <a:latin typeface="+mn-lt"/>
        <a:ea typeface="+mn-ea"/>
        <a:cs typeface="+mn-cs"/>
      </a:defRPr>
    </a:lvl2pPr>
    <a:lvl3pPr marL="1238921" algn="l" defTabSz="1238921" rtl="0" eaLnBrk="1" latinLnBrk="0" hangingPunct="1">
      <a:defRPr sz="1626" kern="1200">
        <a:solidFill>
          <a:schemeClr val="tx1"/>
        </a:solidFill>
        <a:latin typeface="+mn-lt"/>
        <a:ea typeface="+mn-ea"/>
        <a:cs typeface="+mn-cs"/>
      </a:defRPr>
    </a:lvl3pPr>
    <a:lvl4pPr marL="1858381" algn="l" defTabSz="1238921" rtl="0" eaLnBrk="1" latinLnBrk="0" hangingPunct="1">
      <a:defRPr sz="1626" kern="1200">
        <a:solidFill>
          <a:schemeClr val="tx1"/>
        </a:solidFill>
        <a:latin typeface="+mn-lt"/>
        <a:ea typeface="+mn-ea"/>
        <a:cs typeface="+mn-cs"/>
      </a:defRPr>
    </a:lvl4pPr>
    <a:lvl5pPr marL="2477841" algn="l" defTabSz="1238921" rtl="0" eaLnBrk="1" latinLnBrk="0" hangingPunct="1">
      <a:defRPr sz="1626" kern="1200">
        <a:solidFill>
          <a:schemeClr val="tx1"/>
        </a:solidFill>
        <a:latin typeface="+mn-lt"/>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982F83-2E81-4E38-A363-E6442FACE5E5}" type="datetime1">
              <a:rPr lang="en-US" smtClean="0"/>
              <a:t>10/22/2022</a:t>
            </a:fld>
            <a:endParaRPr lang="en-US"/>
          </a:p>
        </p:txBody>
      </p:sp>
      <p:sp>
        <p:nvSpPr>
          <p:cNvPr id="5" name="Footer Placeholder 4"/>
          <p:cNvSpPr>
            <a:spLocks noGrp="1"/>
          </p:cNvSpPr>
          <p:nvPr>
            <p:ph type="ftr" sz="quarter" idx="11"/>
          </p:nvPr>
        </p:nvSpPr>
        <p:spPr/>
        <p:txBody>
          <a:bodyPr/>
          <a:lstStyle/>
          <a:p>
            <a:r>
              <a:rPr lang="ar-EG"/>
              <a:t>مشروع موتيفا سيناوي </a:t>
            </a:r>
            <a:endParaRPr lang="en-US"/>
          </a:p>
        </p:txBody>
      </p:sp>
      <p:sp>
        <p:nvSpPr>
          <p:cNvPr id="6" name="Slide Number Placeholder 5"/>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175627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C9AF43-C84E-40A4-A08C-F0354C467AFF}" type="datetime1">
              <a:rPr lang="en-US" smtClean="0"/>
              <a:t>10/22/2022</a:t>
            </a:fld>
            <a:endParaRPr lang="en-US"/>
          </a:p>
        </p:txBody>
      </p:sp>
      <p:sp>
        <p:nvSpPr>
          <p:cNvPr id="5" name="Footer Placeholder 4"/>
          <p:cNvSpPr>
            <a:spLocks noGrp="1"/>
          </p:cNvSpPr>
          <p:nvPr>
            <p:ph type="ftr" sz="quarter" idx="11"/>
          </p:nvPr>
        </p:nvSpPr>
        <p:spPr/>
        <p:txBody>
          <a:bodyPr/>
          <a:lstStyle/>
          <a:p>
            <a:r>
              <a:rPr lang="ar-EG"/>
              <a:t>مشروع موتيفا سيناوي </a:t>
            </a:r>
            <a:endParaRPr lang="en-US"/>
          </a:p>
        </p:txBody>
      </p:sp>
      <p:sp>
        <p:nvSpPr>
          <p:cNvPr id="6" name="Slide Number Placeholder 5"/>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3945314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6C28BF-E342-4AD0-A927-DB6C598B7127}" type="datetime1">
              <a:rPr lang="en-US" smtClean="0"/>
              <a:t>10/22/2022</a:t>
            </a:fld>
            <a:endParaRPr lang="en-US"/>
          </a:p>
        </p:txBody>
      </p:sp>
      <p:sp>
        <p:nvSpPr>
          <p:cNvPr id="5" name="Footer Placeholder 4"/>
          <p:cNvSpPr>
            <a:spLocks noGrp="1"/>
          </p:cNvSpPr>
          <p:nvPr>
            <p:ph type="ftr" sz="quarter" idx="11"/>
          </p:nvPr>
        </p:nvSpPr>
        <p:spPr/>
        <p:txBody>
          <a:bodyPr/>
          <a:lstStyle/>
          <a:p>
            <a:r>
              <a:rPr lang="ar-EG"/>
              <a:t>مشروع موتيفا سيناوي </a:t>
            </a:r>
            <a:endParaRPr lang="en-US"/>
          </a:p>
        </p:txBody>
      </p:sp>
      <p:sp>
        <p:nvSpPr>
          <p:cNvPr id="6" name="Slide Number Placeholder 5"/>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3804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A1159C-4359-4967-BA19-320C6B378124}" type="datetime1">
              <a:rPr lang="en-US" smtClean="0"/>
              <a:t>10/22/2022</a:t>
            </a:fld>
            <a:endParaRPr lang="en-US"/>
          </a:p>
        </p:txBody>
      </p:sp>
      <p:sp>
        <p:nvSpPr>
          <p:cNvPr id="5" name="Footer Placeholder 4"/>
          <p:cNvSpPr>
            <a:spLocks noGrp="1"/>
          </p:cNvSpPr>
          <p:nvPr>
            <p:ph type="ftr" sz="quarter" idx="11"/>
          </p:nvPr>
        </p:nvSpPr>
        <p:spPr/>
        <p:txBody>
          <a:bodyPr/>
          <a:lstStyle/>
          <a:p>
            <a:r>
              <a:rPr lang="ar-EG"/>
              <a:t>مشروع موتيفا سيناوي </a:t>
            </a:r>
            <a:endParaRPr lang="en-US"/>
          </a:p>
        </p:txBody>
      </p:sp>
      <p:sp>
        <p:nvSpPr>
          <p:cNvPr id="6" name="Slide Number Placeholder 5"/>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30964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34864C-1F63-43F1-85F3-9403B2939575}" type="datetime1">
              <a:rPr lang="en-US" smtClean="0"/>
              <a:t>10/22/2022</a:t>
            </a:fld>
            <a:endParaRPr lang="en-US"/>
          </a:p>
        </p:txBody>
      </p:sp>
      <p:sp>
        <p:nvSpPr>
          <p:cNvPr id="5" name="Footer Placeholder 4"/>
          <p:cNvSpPr>
            <a:spLocks noGrp="1"/>
          </p:cNvSpPr>
          <p:nvPr>
            <p:ph type="ftr" sz="quarter" idx="11"/>
          </p:nvPr>
        </p:nvSpPr>
        <p:spPr/>
        <p:txBody>
          <a:bodyPr/>
          <a:lstStyle/>
          <a:p>
            <a:r>
              <a:rPr lang="ar-EG"/>
              <a:t>مشروع موتيفا سيناوي </a:t>
            </a:r>
            <a:endParaRPr lang="en-US"/>
          </a:p>
        </p:txBody>
      </p:sp>
      <p:sp>
        <p:nvSpPr>
          <p:cNvPr id="6" name="Slide Number Placeholder 5"/>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170328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06A8AA-7CE3-4820-952A-5F43F6B4698E}" type="datetime1">
              <a:rPr lang="en-US" smtClean="0"/>
              <a:t>10/22/2022</a:t>
            </a:fld>
            <a:endParaRPr lang="en-US"/>
          </a:p>
        </p:txBody>
      </p:sp>
      <p:sp>
        <p:nvSpPr>
          <p:cNvPr id="6" name="Footer Placeholder 5"/>
          <p:cNvSpPr>
            <a:spLocks noGrp="1"/>
          </p:cNvSpPr>
          <p:nvPr>
            <p:ph type="ftr" sz="quarter" idx="11"/>
          </p:nvPr>
        </p:nvSpPr>
        <p:spPr/>
        <p:txBody>
          <a:bodyPr/>
          <a:lstStyle/>
          <a:p>
            <a:r>
              <a:rPr lang="ar-EG"/>
              <a:t>مشروع موتيفا سيناوي </a:t>
            </a:r>
            <a:endParaRPr lang="en-US"/>
          </a:p>
        </p:txBody>
      </p:sp>
      <p:sp>
        <p:nvSpPr>
          <p:cNvPr id="7" name="Slide Number Placeholder 6"/>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390672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180129-5E37-4D9D-94E1-8DC36281BCA7}" type="datetime1">
              <a:rPr lang="en-US" smtClean="0"/>
              <a:t>10/22/2022</a:t>
            </a:fld>
            <a:endParaRPr lang="en-US"/>
          </a:p>
        </p:txBody>
      </p:sp>
      <p:sp>
        <p:nvSpPr>
          <p:cNvPr id="8" name="Footer Placeholder 7"/>
          <p:cNvSpPr>
            <a:spLocks noGrp="1"/>
          </p:cNvSpPr>
          <p:nvPr>
            <p:ph type="ftr" sz="quarter" idx="11"/>
          </p:nvPr>
        </p:nvSpPr>
        <p:spPr/>
        <p:txBody>
          <a:bodyPr/>
          <a:lstStyle/>
          <a:p>
            <a:r>
              <a:rPr lang="ar-EG"/>
              <a:t>مشروع موتيفا سيناوي </a:t>
            </a:r>
            <a:endParaRPr lang="en-US"/>
          </a:p>
        </p:txBody>
      </p:sp>
      <p:sp>
        <p:nvSpPr>
          <p:cNvPr id="9" name="Slide Number Placeholder 8"/>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251417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3CE608-24DE-4FDF-83CA-BEFF7EC56083}" type="datetime1">
              <a:rPr lang="en-US" smtClean="0"/>
              <a:t>10/22/2022</a:t>
            </a:fld>
            <a:endParaRPr lang="en-US"/>
          </a:p>
        </p:txBody>
      </p:sp>
      <p:sp>
        <p:nvSpPr>
          <p:cNvPr id="4" name="Footer Placeholder 3"/>
          <p:cNvSpPr>
            <a:spLocks noGrp="1"/>
          </p:cNvSpPr>
          <p:nvPr>
            <p:ph type="ftr" sz="quarter" idx="11"/>
          </p:nvPr>
        </p:nvSpPr>
        <p:spPr/>
        <p:txBody>
          <a:bodyPr/>
          <a:lstStyle/>
          <a:p>
            <a:r>
              <a:rPr lang="ar-EG"/>
              <a:t>مشروع موتيفا سيناوي </a:t>
            </a:r>
            <a:endParaRPr lang="en-US"/>
          </a:p>
        </p:txBody>
      </p:sp>
      <p:sp>
        <p:nvSpPr>
          <p:cNvPr id="5" name="Slide Number Placeholder 4"/>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1901448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C084E3-7DB8-4E04-A90A-F422570356E8}" type="datetime1">
              <a:rPr lang="en-US" smtClean="0"/>
              <a:t>10/22/2022</a:t>
            </a:fld>
            <a:endParaRPr lang="en-US"/>
          </a:p>
        </p:txBody>
      </p:sp>
      <p:sp>
        <p:nvSpPr>
          <p:cNvPr id="3" name="Footer Placeholder 2"/>
          <p:cNvSpPr>
            <a:spLocks noGrp="1"/>
          </p:cNvSpPr>
          <p:nvPr>
            <p:ph type="ftr" sz="quarter" idx="11"/>
          </p:nvPr>
        </p:nvSpPr>
        <p:spPr/>
        <p:txBody>
          <a:bodyPr/>
          <a:lstStyle/>
          <a:p>
            <a:r>
              <a:rPr lang="ar-EG"/>
              <a:t>مشروع موتيفا سيناوي </a:t>
            </a:r>
            <a:endParaRPr lang="en-US"/>
          </a:p>
        </p:txBody>
      </p:sp>
      <p:sp>
        <p:nvSpPr>
          <p:cNvPr id="4" name="Slide Number Placeholder 3"/>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923251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4BE532B2-A10A-4111-A39D-8D629A6F311C}" type="datetime1">
              <a:rPr lang="en-US" smtClean="0"/>
              <a:t>10/22/2022</a:t>
            </a:fld>
            <a:endParaRPr lang="en-US"/>
          </a:p>
        </p:txBody>
      </p:sp>
      <p:sp>
        <p:nvSpPr>
          <p:cNvPr id="6" name="Footer Placeholder 5"/>
          <p:cNvSpPr>
            <a:spLocks noGrp="1"/>
          </p:cNvSpPr>
          <p:nvPr>
            <p:ph type="ftr" sz="quarter" idx="11"/>
          </p:nvPr>
        </p:nvSpPr>
        <p:spPr/>
        <p:txBody>
          <a:bodyPr/>
          <a:lstStyle/>
          <a:p>
            <a:r>
              <a:rPr lang="ar-EG"/>
              <a:t>مشروع موتيفا سيناوي </a:t>
            </a:r>
            <a:endParaRPr lang="en-US"/>
          </a:p>
        </p:txBody>
      </p:sp>
      <p:sp>
        <p:nvSpPr>
          <p:cNvPr id="7" name="Slide Number Placeholder 6"/>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255110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17776DC0-E8E0-427F-A20B-B64BACE09803}" type="datetime1">
              <a:rPr lang="en-US" smtClean="0"/>
              <a:t>10/22/2022</a:t>
            </a:fld>
            <a:endParaRPr lang="en-US"/>
          </a:p>
        </p:txBody>
      </p:sp>
      <p:sp>
        <p:nvSpPr>
          <p:cNvPr id="6" name="Footer Placeholder 5"/>
          <p:cNvSpPr>
            <a:spLocks noGrp="1"/>
          </p:cNvSpPr>
          <p:nvPr>
            <p:ph type="ftr" sz="quarter" idx="11"/>
          </p:nvPr>
        </p:nvSpPr>
        <p:spPr/>
        <p:txBody>
          <a:bodyPr/>
          <a:lstStyle/>
          <a:p>
            <a:r>
              <a:rPr lang="ar-EG"/>
              <a:t>مشروع موتيفا سيناوي </a:t>
            </a:r>
            <a:endParaRPr lang="en-US"/>
          </a:p>
        </p:txBody>
      </p:sp>
      <p:sp>
        <p:nvSpPr>
          <p:cNvPr id="7" name="Slide Number Placeholder 6"/>
          <p:cNvSpPr>
            <a:spLocks noGrp="1"/>
          </p:cNvSpPr>
          <p:nvPr>
            <p:ph type="sldNum" sz="quarter" idx="12"/>
          </p:nvPr>
        </p:nvSpPr>
        <p:spPr/>
        <p:txBody>
          <a:bodyPr/>
          <a:lstStyle/>
          <a:p>
            <a:fld id="{8A00AB59-FB90-4E6D-B21A-1857B38D2243}" type="slidenum">
              <a:rPr lang="en-US" smtClean="0"/>
              <a:pPr/>
              <a:t>‹#›</a:t>
            </a:fld>
            <a:endParaRPr lang="en-US"/>
          </a:p>
        </p:txBody>
      </p:sp>
    </p:spTree>
    <p:extLst>
      <p:ext uri="{BB962C8B-B14F-4D97-AF65-F5344CB8AC3E}">
        <p14:creationId xmlns:p14="http://schemas.microsoft.com/office/powerpoint/2010/main" val="129913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1448B95-EA73-48A0-9E24-89D4DA347AE8}" type="datetime1">
              <a:rPr lang="en-US" smtClean="0"/>
              <a:t>10/22/2022</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r>
              <a:rPr lang="ar-EG"/>
              <a:t>مشروع موتيفا سيناوي </a:t>
            </a:r>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8A00AB59-FB90-4E6D-B21A-1857B38D2243}" type="slidenum">
              <a:rPr lang="en-US" smtClean="0"/>
              <a:pPr/>
              <a:t>‹#›</a:t>
            </a:fld>
            <a:endParaRPr lang="en-US"/>
          </a:p>
        </p:txBody>
      </p:sp>
    </p:spTree>
    <p:extLst>
      <p:ext uri="{BB962C8B-B14F-4D97-AF65-F5344CB8AC3E}">
        <p14:creationId xmlns:p14="http://schemas.microsoft.com/office/powerpoint/2010/main" val="46830659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dt="0"/>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66216" y="3351719"/>
            <a:ext cx="1374037" cy="6131586"/>
            <a:chOff x="-16104" y="7220"/>
            <a:chExt cx="2084032" cy="6850781"/>
          </a:xfrm>
        </p:grpSpPr>
        <p:grpSp>
          <p:nvGrpSpPr>
            <p:cNvPr id="7" name="Group 6"/>
            <p:cNvGrpSpPr/>
            <p:nvPr/>
          </p:nvGrpSpPr>
          <p:grpSpPr>
            <a:xfrm>
              <a:off x="-16104" y="7220"/>
              <a:ext cx="2084032" cy="4717534"/>
              <a:chOff x="-16104" y="7220"/>
              <a:chExt cx="2084032" cy="4717534"/>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5112"/>
              <a:stretch/>
            </p:blipFill>
            <p:spPr>
              <a:xfrm rot="16200000">
                <a:off x="-150101" y="151745"/>
                <a:ext cx="2362554" cy="2073504"/>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5112"/>
              <a:stretch/>
            </p:blipFill>
            <p:spPr>
              <a:xfrm rot="16200000">
                <a:off x="-160629" y="2506725"/>
                <a:ext cx="2362554" cy="2073504"/>
              </a:xfrm>
              <a:prstGeom prst="rect">
                <a:avLst/>
              </a:prstGeom>
            </p:spPr>
          </p:pic>
        </p:gr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9692" b="15112"/>
            <a:stretch/>
          </p:blipFill>
          <p:spPr>
            <a:xfrm rot="16200000">
              <a:off x="-35625" y="4754449"/>
              <a:ext cx="2133601" cy="2073504"/>
            </a:xfrm>
            <a:prstGeom prst="rect">
              <a:avLst/>
            </a:prstGeom>
          </p:spPr>
        </p:pic>
      </p:grpSp>
      <p:pic>
        <p:nvPicPr>
          <p:cNvPr id="9" name="Picture 8">
            <a:extLst>
              <a:ext uri="{FF2B5EF4-FFF2-40B4-BE49-F238E27FC236}">
                <a16:creationId xmlns:a16="http://schemas.microsoft.com/office/drawing/2014/main" id="{2FE1F558-9EB0-BF0F-B9E6-0A89051AB663}"/>
              </a:ext>
            </a:extLst>
          </p:cNvPr>
          <p:cNvPicPr>
            <a:picLocks noChangeAspect="1"/>
          </p:cNvPicPr>
          <p:nvPr/>
        </p:nvPicPr>
        <p:blipFill rotWithShape="1">
          <a:blip r:embed="rId3">
            <a:extLst>
              <a:ext uri="{28A0092B-C50C-407E-A947-70E740481C1C}">
                <a14:useLocalDpi xmlns:a14="http://schemas.microsoft.com/office/drawing/2010/main" val="0"/>
              </a:ext>
            </a:extLst>
          </a:blip>
          <a:srcRect l="17955" t="12422" r="58242" b="70048"/>
          <a:stretch/>
        </p:blipFill>
        <p:spPr>
          <a:xfrm>
            <a:off x="12058579" y="4920675"/>
            <a:ext cx="2693329" cy="2055287"/>
          </a:xfrm>
          <a:prstGeom prst="rect">
            <a:avLst/>
          </a:prstGeom>
        </p:spPr>
      </p:pic>
      <p:sp>
        <p:nvSpPr>
          <p:cNvPr id="2" name="Rectangle 1"/>
          <p:cNvSpPr/>
          <p:nvPr/>
        </p:nvSpPr>
        <p:spPr>
          <a:xfrm>
            <a:off x="2488550" y="2269649"/>
            <a:ext cx="10590585" cy="7313284"/>
          </a:xfrm>
          <a:prstGeom prst="rect">
            <a:avLst/>
          </a:prstGeom>
        </p:spPr>
        <p:txBody>
          <a:bodyPr wrap="square">
            <a:spAutoFit/>
          </a:bodyPr>
          <a:lstStyle/>
          <a:p>
            <a:pPr algn="ctr" rtl="1"/>
            <a:r>
              <a:rPr lang="ar-SA" sz="5952" b="1" dirty="0">
                <a:ln w="12700">
                  <a:solidFill>
                    <a:schemeClr val="accent3">
                      <a:lumMod val="50000"/>
                    </a:schemeClr>
                  </a:solidFill>
                  <a:prstDash val="solid"/>
                </a:ln>
                <a:solidFill>
                  <a:schemeClr val="accent6">
                    <a:lumMod val="50000"/>
                  </a:schemeClr>
                </a:solidFill>
                <a:effectLst>
                  <a:innerShdw blurRad="177800">
                    <a:schemeClr val="accent3">
                      <a:lumMod val="50000"/>
                    </a:schemeClr>
                  </a:innerShdw>
                </a:effectLst>
                <a:cs typeface="PT Bold Heading" pitchFamily="2" charset="-78"/>
              </a:rPr>
              <a:t>مشروع </a:t>
            </a:r>
            <a:r>
              <a:rPr lang="ar-SA" sz="5952" b="1" dirty="0" err="1">
                <a:ln w="12700">
                  <a:solidFill>
                    <a:schemeClr val="accent3">
                      <a:lumMod val="50000"/>
                    </a:schemeClr>
                  </a:solidFill>
                  <a:prstDash val="solid"/>
                </a:ln>
                <a:solidFill>
                  <a:schemeClr val="accent6">
                    <a:lumMod val="50000"/>
                  </a:schemeClr>
                </a:solidFill>
                <a:effectLst>
                  <a:innerShdw blurRad="177800">
                    <a:schemeClr val="accent3">
                      <a:lumMod val="50000"/>
                    </a:schemeClr>
                  </a:innerShdw>
                </a:effectLst>
                <a:cs typeface="PT Bold Heading" pitchFamily="2" charset="-78"/>
              </a:rPr>
              <a:t>موتيفا</a:t>
            </a:r>
            <a:r>
              <a:rPr lang="ar-SA" sz="5952" b="1" dirty="0">
                <a:ln w="12700">
                  <a:solidFill>
                    <a:schemeClr val="accent3">
                      <a:lumMod val="50000"/>
                    </a:schemeClr>
                  </a:solidFill>
                  <a:prstDash val="solid"/>
                </a:ln>
                <a:solidFill>
                  <a:schemeClr val="accent6">
                    <a:lumMod val="50000"/>
                  </a:schemeClr>
                </a:solidFill>
                <a:effectLst>
                  <a:innerShdw blurRad="177800">
                    <a:schemeClr val="accent3">
                      <a:lumMod val="50000"/>
                    </a:schemeClr>
                  </a:innerShdw>
                </a:effectLst>
                <a:cs typeface="PT Bold Heading" pitchFamily="2" charset="-78"/>
              </a:rPr>
              <a:t> سيناوي</a:t>
            </a:r>
            <a:endParaRPr lang="en-US" sz="5952" b="1" dirty="0">
              <a:ln w="12700">
                <a:solidFill>
                  <a:schemeClr val="accent3">
                    <a:lumMod val="50000"/>
                  </a:schemeClr>
                </a:solidFill>
                <a:prstDash val="solid"/>
              </a:ln>
              <a:solidFill>
                <a:schemeClr val="accent6">
                  <a:lumMod val="50000"/>
                </a:schemeClr>
              </a:solidFill>
              <a:effectLst>
                <a:innerShdw blurRad="177800">
                  <a:schemeClr val="accent3">
                    <a:lumMod val="50000"/>
                  </a:schemeClr>
                </a:innerShdw>
              </a:effectLst>
              <a:cs typeface="PT Bold Heading" pitchFamily="2" charset="-78"/>
            </a:endParaRPr>
          </a:p>
          <a:p>
            <a:pPr algn="ctr" rtl="1"/>
            <a:endParaRPr lang="en-US" sz="248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PT Bold Heading" pitchFamily="2" charset="-78"/>
            </a:endParaRPr>
          </a:p>
          <a:p>
            <a:pPr algn="ctr" rtl="1"/>
            <a:r>
              <a:rPr lang="ar-EG"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مقدم الي </a:t>
            </a:r>
            <a:endParaRPr lang="en-US"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ar-EG" sz="372" b="1" dirty="0">
              <a:cs typeface="PT Bold Heading" pitchFamily="2" charset="-78"/>
            </a:endParaRPr>
          </a:p>
          <a:p>
            <a:pPr algn="ctr" rtl="1"/>
            <a:endParaRPr lang="en-US" sz="372" b="1" dirty="0">
              <a:cs typeface="PT Bold Heading" pitchFamily="2" charset="-78"/>
            </a:endParaRPr>
          </a:p>
          <a:p>
            <a:pPr algn="ctr" rtl="1"/>
            <a:endParaRPr lang="ar-EG" sz="3968"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PT Bold Heading" pitchFamily="2" charset="-78"/>
            </a:endParaRPr>
          </a:p>
          <a:p>
            <a:pPr algn="ctr" rtl="1"/>
            <a:r>
              <a:rPr lang="ar-SA"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مقدم من </a:t>
            </a:r>
            <a:endParaRPr lang="en-US"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endParaRPr>
          </a:p>
          <a:p>
            <a:pPr algn="ctr" rtl="1"/>
            <a:r>
              <a:rPr lang="ar-SA"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جمعية الفيروز للخدمات</a:t>
            </a:r>
            <a:endParaRPr lang="en-US"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endParaRPr>
          </a:p>
          <a:p>
            <a:pPr algn="ctr" rtl="1"/>
            <a:r>
              <a:rPr lang="ar-SA"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 ال</a:t>
            </a:r>
            <a:r>
              <a:rPr lang="ar-EG"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ا</a:t>
            </a:r>
            <a:r>
              <a:rPr lang="ar-SA" sz="3968" b="1" dirty="0" err="1">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جتماعية</a:t>
            </a:r>
            <a:r>
              <a:rPr lang="ar-SA"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 وال</a:t>
            </a:r>
            <a:r>
              <a:rPr lang="ar-EG"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ا</a:t>
            </a:r>
            <a:r>
              <a:rPr lang="ar-SA" sz="3968" b="1" dirty="0" err="1">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قتصادية</a:t>
            </a:r>
            <a:r>
              <a:rPr lang="ar-SA"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rPr>
              <a:t> والبيئية</a:t>
            </a:r>
            <a:endParaRPr lang="ar-EG" sz="3968" b="1" dirty="0">
              <a:ln w="12700">
                <a:solidFill>
                  <a:schemeClr val="accent3">
                    <a:lumMod val="50000"/>
                  </a:schemeClr>
                </a:solidFill>
                <a:prstDash val="solid"/>
              </a:ln>
              <a:solidFill>
                <a:srgbClr val="C00000"/>
              </a:solidFill>
              <a:effectLst>
                <a:innerShdw blurRad="177800">
                  <a:schemeClr val="accent3">
                    <a:lumMod val="50000"/>
                  </a:schemeClr>
                </a:innerShdw>
              </a:effectLst>
              <a:cs typeface="PT Bold Heading" pitchFamily="2" charset="-78"/>
            </a:endParaRPr>
          </a:p>
          <a:p>
            <a:pPr algn="ctr" rtl="1"/>
            <a:endParaRPr lang="en-US" sz="3025" b="1" dirty="0">
              <a:solidFill>
                <a:srgbClr val="C00000"/>
              </a:solidFill>
              <a:cs typeface="PT Bold Heading" pitchFamily="2" charset="-78"/>
            </a:endParaRPr>
          </a:p>
          <a:p>
            <a:pPr algn="ctr" rtl="1"/>
            <a:r>
              <a:rPr lang="ar-EG" sz="2976" b="1" dirty="0">
                <a:solidFill>
                  <a:schemeClr val="accent6">
                    <a:lumMod val="50000"/>
                  </a:schemeClr>
                </a:solidFill>
                <a:cs typeface="PT Bold Heading" pitchFamily="2" charset="-78"/>
              </a:rPr>
              <a:t>العريش 2022</a:t>
            </a:r>
            <a:r>
              <a:rPr lang="ar-SA" sz="2976" b="1" dirty="0">
                <a:solidFill>
                  <a:schemeClr val="accent6">
                    <a:lumMod val="50000"/>
                  </a:schemeClr>
                </a:solidFill>
                <a:cs typeface="PT Bold Heading" pitchFamily="2" charset="-78"/>
              </a:rPr>
              <a:t> </a:t>
            </a:r>
            <a:endParaRPr lang="en-US" sz="2976" dirty="0">
              <a:solidFill>
                <a:schemeClr val="accent6">
                  <a:lumMod val="50000"/>
                </a:schemeClr>
              </a:solidFill>
              <a:cs typeface="PT Bold Heading" pitchFamily="2" charset="-78"/>
            </a:endParaRPr>
          </a:p>
        </p:txBody>
      </p:sp>
      <p:sp>
        <p:nvSpPr>
          <p:cNvPr id="10" name="Rectangle 9">
            <a:extLst>
              <a:ext uri="{FF2B5EF4-FFF2-40B4-BE49-F238E27FC236}">
                <a16:creationId xmlns:a16="http://schemas.microsoft.com/office/drawing/2014/main" id="{2FB06B13-FF94-6F47-CD42-EA7C3925ABA0}"/>
              </a:ext>
            </a:extLst>
          </p:cNvPr>
          <p:cNvSpPr/>
          <p:nvPr/>
        </p:nvSpPr>
        <p:spPr>
          <a:xfrm>
            <a:off x="4059847" y="4612855"/>
            <a:ext cx="7315881" cy="1793681"/>
          </a:xfrm>
          <a:prstGeom prst="rect">
            <a:avLst/>
          </a:prstGeom>
          <a:noFill/>
        </p:spPr>
        <p:txBody>
          <a:bodyPr wrap="none" lIns="113395" tIns="56698" rIns="113395" bIns="56698">
            <a:spAutoFit/>
          </a:bodyPr>
          <a:lstStyle/>
          <a:p>
            <a:pPr algn="ctr" rtl="1"/>
            <a:r>
              <a:rPr lang="ar-EG" sz="5456" b="1" dirty="0">
                <a:ln w="9525">
                  <a:solidFill>
                    <a:schemeClr val="bg1"/>
                  </a:solidFill>
                  <a:prstDash val="solid"/>
                </a:ln>
                <a:solidFill>
                  <a:schemeClr val="accent6">
                    <a:lumMod val="50000"/>
                  </a:schemeClr>
                </a:solidFill>
                <a:effectLst>
                  <a:outerShdw blurRad="12700" dist="38100" dir="2700000" algn="tl" rotWithShape="0">
                    <a:schemeClr val="bg1">
                      <a:lumMod val="50000"/>
                    </a:schemeClr>
                  </a:outerShdw>
                </a:effectLst>
                <a:cs typeface="PT Bold Heading" pitchFamily="2" charset="-78"/>
              </a:rPr>
              <a:t>المبادرة الوطنية </a:t>
            </a:r>
          </a:p>
          <a:p>
            <a:pPr algn="ctr" rtl="1"/>
            <a:r>
              <a:rPr lang="ar-EG" sz="5456" b="1" dirty="0">
                <a:ln w="9525">
                  <a:solidFill>
                    <a:schemeClr val="bg1"/>
                  </a:solidFill>
                  <a:prstDash val="solid"/>
                </a:ln>
                <a:solidFill>
                  <a:schemeClr val="accent6">
                    <a:lumMod val="50000"/>
                  </a:schemeClr>
                </a:solidFill>
                <a:effectLst>
                  <a:outerShdw blurRad="12700" dist="38100" dir="2700000" algn="tl" rotWithShape="0">
                    <a:schemeClr val="bg1">
                      <a:lumMod val="50000"/>
                    </a:schemeClr>
                  </a:outerShdw>
                </a:effectLst>
                <a:cs typeface="PT Bold Heading" pitchFamily="2" charset="-78"/>
              </a:rPr>
              <a:t>للمشروعات الذكية الخضراء </a:t>
            </a:r>
            <a:endParaRPr lang="en-US" sz="5456" b="1" dirty="0">
              <a:ln w="9525">
                <a:solidFill>
                  <a:schemeClr val="bg1"/>
                </a:solidFill>
                <a:prstDash val="solid"/>
              </a:ln>
              <a:solidFill>
                <a:schemeClr val="accent6">
                  <a:lumMod val="50000"/>
                </a:schemeClr>
              </a:solidFill>
              <a:effectLst>
                <a:outerShdw blurRad="12700" dist="38100" dir="2700000" algn="tl" rotWithShape="0">
                  <a:schemeClr val="bg1">
                    <a:lumMod val="50000"/>
                  </a:schemeClr>
                </a:outerShdw>
              </a:effectLst>
            </a:endParaRPr>
          </a:p>
        </p:txBody>
      </p:sp>
      <p:sp>
        <p:nvSpPr>
          <p:cNvPr id="3" name="Footer Placeholder 2"/>
          <p:cNvSpPr>
            <a:spLocks noGrp="1"/>
          </p:cNvSpPr>
          <p:nvPr>
            <p:ph type="ftr" sz="quarter" idx="11"/>
          </p:nvPr>
        </p:nvSpPr>
        <p:spPr>
          <a:xfrm>
            <a:off x="5008284" y="9483306"/>
            <a:ext cx="5102781" cy="569240"/>
          </a:xfrm>
        </p:spPr>
        <p:txBody>
          <a:bodyPr/>
          <a:lstStyle/>
          <a:p>
            <a:r>
              <a:rPr lang="ar-EG" dirty="0"/>
              <a:t>مشروع </a:t>
            </a:r>
            <a:r>
              <a:rPr lang="ar-EG" dirty="0" err="1"/>
              <a:t>موتيفا</a:t>
            </a:r>
            <a:r>
              <a:rPr lang="ar-EG" dirty="0"/>
              <a:t> سيناوي </a:t>
            </a:r>
            <a:endParaRPr lang="en-US" dirty="0"/>
          </a:p>
        </p:txBody>
      </p:sp>
      <p:pic>
        <p:nvPicPr>
          <p:cNvPr id="11" name="Picture 10">
            <a:extLst>
              <a:ext uri="{FF2B5EF4-FFF2-40B4-BE49-F238E27FC236}">
                <a16:creationId xmlns:a16="http://schemas.microsoft.com/office/drawing/2014/main" id="{2FE1F558-9EB0-BF0F-B9E6-0A89051AB663}"/>
              </a:ext>
            </a:extLst>
          </p:cNvPr>
          <p:cNvPicPr>
            <a:picLocks noChangeAspect="1"/>
          </p:cNvPicPr>
          <p:nvPr/>
        </p:nvPicPr>
        <p:blipFill rotWithShape="1">
          <a:blip r:embed="rId3">
            <a:extLst>
              <a:ext uri="{28A0092B-C50C-407E-A947-70E740481C1C}">
                <a14:useLocalDpi xmlns:a14="http://schemas.microsoft.com/office/drawing/2010/main" val="0"/>
              </a:ext>
            </a:extLst>
          </a:blip>
          <a:srcRect l="17955" t="12422" r="58242" b="70048"/>
          <a:stretch/>
        </p:blipFill>
        <p:spPr>
          <a:xfrm>
            <a:off x="1447196" y="4938421"/>
            <a:ext cx="2693329" cy="2055287"/>
          </a:xfrm>
          <a:prstGeom prst="rect">
            <a:avLst/>
          </a:prstGeom>
        </p:spPr>
      </p:pic>
    </p:spTree>
    <p:extLst>
      <p:ext uri="{BB962C8B-B14F-4D97-AF65-F5344CB8AC3E}">
        <p14:creationId xmlns:p14="http://schemas.microsoft.com/office/powerpoint/2010/main" val="18158929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5783" y="3993936"/>
            <a:ext cx="13040439" cy="5396112"/>
          </a:xfrm>
        </p:spPr>
        <p:txBody>
          <a:bodyPr>
            <a:normAutofit fontScale="85000" lnSpcReduction="10000"/>
          </a:bodyPr>
          <a:lstStyle/>
          <a:p>
            <a:pPr marL="0" indent="0" algn="ctr">
              <a:buNone/>
            </a:pPr>
            <a:r>
              <a:rPr lang="ar-EG" b="1" dirty="0"/>
              <a:t> اماني فهمي محمد حسن </a:t>
            </a:r>
          </a:p>
          <a:p>
            <a:pPr marL="0" indent="0" algn="ctr">
              <a:buNone/>
            </a:pPr>
            <a:r>
              <a:rPr lang="ar-EG" b="1" dirty="0"/>
              <a:t>الوظيفة : المدير التنفيذي لجمعية الفيروز للخدمات الاجتماعية </a:t>
            </a:r>
            <a:r>
              <a:rPr lang="ar-EG" b="1" dirty="0" err="1"/>
              <a:t>والإقتصادية</a:t>
            </a:r>
            <a:r>
              <a:rPr lang="ar-EG" b="1" dirty="0"/>
              <a:t> والبيئة </a:t>
            </a:r>
          </a:p>
          <a:p>
            <a:pPr algn="ctr" rtl="1"/>
            <a:r>
              <a:rPr lang="ar-EG" b="1" dirty="0"/>
              <a:t>الخلفية العلمية : </a:t>
            </a:r>
            <a:r>
              <a:rPr lang="ar-SA" b="1" dirty="0"/>
              <a:t>دكتوراه في الاجتماع ريفي " منظمات المجتمع المدني ودورها في تنمية المرأة </a:t>
            </a:r>
            <a:r>
              <a:rPr lang="ar-SA" b="1" dirty="0" err="1"/>
              <a:t>السيناوية</a:t>
            </a:r>
            <a:r>
              <a:rPr lang="ar-EG" b="1" dirty="0"/>
              <a:t> </a:t>
            </a:r>
            <a:r>
              <a:rPr lang="ar-SA" b="1" dirty="0"/>
              <a:t>في مجال المشروعات </a:t>
            </a:r>
            <a:r>
              <a:rPr lang="ar-SA" b="1" dirty="0" err="1"/>
              <a:t>الصغيره</a:t>
            </a:r>
            <a:r>
              <a:rPr lang="ar-SA" b="1" dirty="0"/>
              <a:t> ومتناهية الصغر "</a:t>
            </a:r>
            <a:r>
              <a:rPr lang="ar-EG" b="1" dirty="0"/>
              <a:t>.</a:t>
            </a:r>
          </a:p>
          <a:p>
            <a:pPr algn="ctr" rtl="1"/>
            <a:r>
              <a:rPr lang="ar-EG" b="1" dirty="0"/>
              <a:t>الخبرات : استشاري العمل الاجتماعي والتنموي أكثر من 20 عام في مجال التمكين الاجتماعي والاقتصادي وريادة الأعمال للمرأة والفئات الأكثر احتياجا الحصول على الماجستير والدكتوراه في مجال الاجتماع والتنمية الريفية ومنظمات المجتمع المدني وحاصلة على دورات  إعداد القادة وإدارة الأزمات والأمن الاستراتيجي من أكاديمية ناصر للعلوم العسكرية وقامت بريادة العديد من البرامج والمشروعات التنموية والتدريبية  والحصول على العديد من جوائز التكريم الوطنية والمحلية والإقليمية</a:t>
            </a:r>
            <a:endParaRPr lang="en-US" b="1" dirty="0"/>
          </a:p>
        </p:txBody>
      </p:sp>
      <p:sp>
        <p:nvSpPr>
          <p:cNvPr id="2" name="Footer Placeholder 1"/>
          <p:cNvSpPr>
            <a:spLocks noGrp="1"/>
          </p:cNvSpPr>
          <p:nvPr>
            <p:ph type="ftr" sz="quarter" idx="11"/>
          </p:nvPr>
        </p:nvSpPr>
        <p:spPr/>
        <p:txBody>
          <a:bodyPr/>
          <a:lstStyle/>
          <a:p>
            <a:r>
              <a:rPr lang="ar-EG"/>
              <a:t>مشروع موتيفا سيناوي </a:t>
            </a:r>
            <a:endParaRPr lang="en-US"/>
          </a:p>
        </p:txBody>
      </p:sp>
      <p:sp>
        <p:nvSpPr>
          <p:cNvPr id="4" name="Flowchart: Terminator 3"/>
          <p:cNvSpPr/>
          <p:nvPr/>
        </p:nvSpPr>
        <p:spPr>
          <a:xfrm>
            <a:off x="8966875" y="2467873"/>
            <a:ext cx="5230350" cy="1006382"/>
          </a:xfrm>
          <a:prstGeom prst="flowChartTerminator">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472" dirty="0">
                <a:solidFill>
                  <a:schemeClr val="accent6">
                    <a:lumMod val="50000"/>
                  </a:schemeClr>
                </a:solidFill>
                <a:cs typeface="PT Bold Heading" pitchFamily="2" charset="-78"/>
              </a:rPr>
              <a:t>مقدم المشروع </a:t>
            </a:r>
            <a:endParaRPr lang="en-US" sz="3472" dirty="0">
              <a:solidFill>
                <a:schemeClr val="accent6">
                  <a:lumMod val="50000"/>
                </a:schemeClr>
              </a:solidFill>
              <a:cs typeface="PT Bold Heading" pitchFamily="2" charset="-78"/>
            </a:endParaRPr>
          </a:p>
        </p:txBody>
      </p:sp>
    </p:spTree>
    <p:extLst>
      <p:ext uri="{BB962C8B-B14F-4D97-AF65-F5344CB8AC3E}">
        <p14:creationId xmlns:p14="http://schemas.microsoft.com/office/powerpoint/2010/main" val="23017360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455" y="1158135"/>
            <a:ext cx="13040439" cy="1643836"/>
          </a:xfrm>
        </p:spPr>
        <p:txBody>
          <a:bodyPr>
            <a:normAutofit/>
          </a:bodyPr>
          <a:lstStyle/>
          <a:p>
            <a:pPr algn="ctr"/>
            <a:r>
              <a:rPr lang="ar-EG" sz="4464" dirty="0">
                <a:solidFill>
                  <a:schemeClr val="accent6">
                    <a:lumMod val="50000"/>
                  </a:schemeClr>
                </a:solidFill>
                <a:cs typeface="PT Bold Heading" pitchFamily="2" charset="-78"/>
              </a:rPr>
              <a:t>مشروع </a:t>
            </a:r>
            <a:br>
              <a:rPr lang="ar-EG" sz="4464" dirty="0">
                <a:solidFill>
                  <a:schemeClr val="accent6">
                    <a:lumMod val="50000"/>
                  </a:schemeClr>
                </a:solidFill>
                <a:cs typeface="PT Bold Heading" pitchFamily="2" charset="-78"/>
              </a:rPr>
            </a:br>
            <a:r>
              <a:rPr lang="ar-EG" sz="4464" dirty="0" err="1">
                <a:solidFill>
                  <a:schemeClr val="accent6">
                    <a:lumMod val="50000"/>
                  </a:schemeClr>
                </a:solidFill>
                <a:cs typeface="PT Bold Heading" pitchFamily="2" charset="-78"/>
              </a:rPr>
              <a:t>موتيفا</a:t>
            </a:r>
            <a:r>
              <a:rPr lang="ar-EG" sz="4464" dirty="0">
                <a:solidFill>
                  <a:schemeClr val="accent6">
                    <a:lumMod val="50000"/>
                  </a:schemeClr>
                </a:solidFill>
                <a:cs typeface="PT Bold Heading" pitchFamily="2" charset="-78"/>
              </a:rPr>
              <a:t> سيناوي</a:t>
            </a:r>
            <a:endParaRPr lang="en-US" sz="4464" dirty="0">
              <a:solidFill>
                <a:schemeClr val="accent6">
                  <a:lumMod val="50000"/>
                </a:schemeClr>
              </a:solidFill>
              <a:cs typeface="PT Bold Heading" pitchFamily="2" charset="-78"/>
            </a:endParaRPr>
          </a:p>
        </p:txBody>
      </p:sp>
      <p:sp>
        <p:nvSpPr>
          <p:cNvPr id="3" name="Content Placeholder 2"/>
          <p:cNvSpPr>
            <a:spLocks noGrp="1"/>
          </p:cNvSpPr>
          <p:nvPr>
            <p:ph idx="1"/>
          </p:nvPr>
        </p:nvSpPr>
        <p:spPr>
          <a:xfrm>
            <a:off x="1313166" y="3042377"/>
            <a:ext cx="13040439" cy="6386540"/>
          </a:xfrm>
        </p:spPr>
        <p:txBody>
          <a:bodyPr>
            <a:noAutofit/>
          </a:bodyPr>
          <a:lstStyle/>
          <a:p>
            <a:pPr marL="0" indent="0">
              <a:buNone/>
            </a:pPr>
            <a:r>
              <a:rPr lang="ar-SA" sz="2976" b="1" dirty="0">
                <a:latin typeface="Simplified Arabic" panose="02020603050405020304" pitchFamily="18" charset="-78"/>
                <a:cs typeface="Simplified Arabic" panose="02020603050405020304" pitchFamily="18" charset="-78"/>
              </a:rPr>
              <a:t>يعتبر التمكين الاقتصادي للمرأة بوابة الأمان الاجتماعي للمجتمع حيث ان التمكين الاقتصادي للمرأة يعود بالنفع </a:t>
            </a:r>
            <a:r>
              <a:rPr lang="ar-EG" sz="2976" b="1" dirty="0">
                <a:latin typeface="Simplified Arabic" panose="02020603050405020304" pitchFamily="18" charset="-78"/>
                <a:cs typeface="Simplified Arabic" panose="02020603050405020304" pitchFamily="18" charset="-78"/>
              </a:rPr>
              <a:t>علي </a:t>
            </a:r>
            <a:r>
              <a:rPr lang="ar-SA" sz="2976" b="1" dirty="0">
                <a:latin typeface="Simplified Arabic" panose="02020603050405020304" pitchFamily="18" charset="-78"/>
                <a:cs typeface="Simplified Arabic" panose="02020603050405020304" pitchFamily="18" charset="-78"/>
              </a:rPr>
              <a:t>الأسرة والمجتمع، فنجد أن التحسن الاقتصادي للمرأة يعود بالتحسن للأسرة والاهتمام بالتعليم والوضع الصحي لأفرادها، ومن هنا جاء اهتمام الجمعية بالتمكين الاقتصادي للمرأة بشمال سيناء</a:t>
            </a:r>
            <a:endParaRPr lang="ar-EG" sz="2976" b="1" dirty="0">
              <a:latin typeface="Simplified Arabic" panose="02020603050405020304" pitchFamily="18" charset="-78"/>
              <a:cs typeface="Simplified Arabic" panose="02020603050405020304" pitchFamily="18" charset="-78"/>
            </a:endParaRPr>
          </a:p>
          <a:p>
            <a:pPr marL="0" indent="0">
              <a:buNone/>
            </a:pPr>
            <a:r>
              <a:rPr lang="ar-EG" sz="2976" b="1" dirty="0">
                <a:latin typeface="Simplified Arabic" panose="02020603050405020304" pitchFamily="18" charset="-78"/>
                <a:cs typeface="Simplified Arabic" panose="02020603050405020304" pitchFamily="18" charset="-78"/>
              </a:rPr>
              <a:t>اهتم مشروع </a:t>
            </a:r>
            <a:r>
              <a:rPr lang="ar-EG" sz="2976" b="1" dirty="0" err="1">
                <a:latin typeface="Simplified Arabic" panose="02020603050405020304" pitchFamily="18" charset="-78"/>
                <a:cs typeface="Simplified Arabic" panose="02020603050405020304" pitchFamily="18" charset="-78"/>
              </a:rPr>
              <a:t>موتيفا</a:t>
            </a:r>
            <a:r>
              <a:rPr lang="ar-EG" sz="2976" b="1" dirty="0">
                <a:latin typeface="Simplified Arabic" panose="02020603050405020304" pitchFamily="18" charset="-78"/>
                <a:cs typeface="Simplified Arabic" panose="02020603050405020304" pitchFamily="18" charset="-78"/>
              </a:rPr>
              <a:t> سيناوي منذ بداية عام 2010 بالتمكين الاقتصادي والاجتماعي للمرأة </a:t>
            </a:r>
            <a:r>
              <a:rPr lang="ar-EG" sz="2976" b="1" dirty="0" err="1">
                <a:latin typeface="Simplified Arabic" panose="02020603050405020304" pitchFamily="18" charset="-78"/>
                <a:cs typeface="Simplified Arabic" panose="02020603050405020304" pitchFamily="18" charset="-78"/>
              </a:rPr>
              <a:t>السيناويه</a:t>
            </a:r>
            <a:r>
              <a:rPr lang="ar-EG" sz="2976" b="1" dirty="0">
                <a:latin typeface="Simplified Arabic" panose="02020603050405020304" pitchFamily="18" charset="-78"/>
                <a:cs typeface="Simplified Arabic" panose="02020603050405020304" pitchFamily="18" charset="-78"/>
              </a:rPr>
              <a:t> حيث وصل عدد العاملين به من سيدات سيناء ما يقرب من 550 ونسعي حاليا لزيادة اعداد المستفيدين من خلال خطوط لصناعة الملابس الجاهزة بمفهوم الملابس الخضراء الذي اطلقته منظمة الأمم المتحدة عام 2021 باستخدام الطاقة البديلة وتوفير الطاقة والاستفادة من المخلفات وتدويرها وكذلك استخدام أدوات للتعبئة التغليف المصاحبة للبيئة والقابلة للتحلل يسعي المشروع للعمل مع 350 من السيدات من الأسر الأولي بالرعاية بمحافظة شمال سيناء الي جانب المستفيدين الحاليين من المشروع </a:t>
            </a:r>
            <a:endParaRPr lang="en-US" sz="2976" b="1" dirty="0">
              <a:latin typeface="Simplified Arabic" panose="02020603050405020304" pitchFamily="18" charset="-78"/>
              <a:cs typeface="Simplified Arabic" panose="02020603050405020304" pitchFamily="18" charset="-78"/>
            </a:endParaRPr>
          </a:p>
          <a:p>
            <a:pPr marL="0" indent="0">
              <a:buNone/>
            </a:pPr>
            <a:endParaRPr lang="ar-EG" sz="2976" b="1" dirty="0">
              <a:latin typeface="Simplified Arabic" panose="02020603050405020304" pitchFamily="18" charset="-78"/>
              <a:cs typeface="Simplified Arabic" panose="02020603050405020304" pitchFamily="18" charset="-78"/>
            </a:endParaRPr>
          </a:p>
          <a:p>
            <a:pPr marL="0" indent="0">
              <a:buNone/>
            </a:pPr>
            <a:r>
              <a:rPr lang="ar-EG" sz="2976" b="1" dirty="0">
                <a:latin typeface="Simplified Arabic" panose="02020603050405020304" pitchFamily="18" charset="-78"/>
                <a:cs typeface="Simplified Arabic" panose="02020603050405020304" pitchFamily="18" charset="-78"/>
              </a:rPr>
              <a:t> يستفيد من المشروع بشكل مباشر ما يقرب من 350 سيدة وفتاه من الأسر الأولي بالرعاية بمراكز محافظة شمال سيناء غير عاملات التشطيب والتعبئة والتغليف ليصبح اجمالي المستفيدين بدخول شهرية 450 مستفيد ومتوسط عدد الأسر بشمال سيناء 5 افراد ليصبح عدد المستفيدين الغير مباشرين 2250 مواطن بشمال سيناء </a:t>
            </a:r>
          </a:p>
        </p:txBody>
      </p:sp>
      <p:sp>
        <p:nvSpPr>
          <p:cNvPr id="4" name="Footer Placeholder 3"/>
          <p:cNvSpPr>
            <a:spLocks noGrp="1"/>
          </p:cNvSpPr>
          <p:nvPr>
            <p:ph type="ftr" sz="quarter" idx="11"/>
          </p:nvPr>
        </p:nvSpPr>
        <p:spPr/>
        <p:txBody>
          <a:bodyPr/>
          <a:lstStyle/>
          <a:p>
            <a:r>
              <a:rPr lang="ar-EG"/>
              <a:t>مشروع موتيفا سيناوي </a:t>
            </a:r>
            <a:endParaRPr lang="en-US"/>
          </a:p>
        </p:txBody>
      </p:sp>
      <p:sp>
        <p:nvSpPr>
          <p:cNvPr id="5" name="Flowchart: Alternate Process 4"/>
          <p:cNvSpPr/>
          <p:nvPr/>
        </p:nvSpPr>
        <p:spPr>
          <a:xfrm>
            <a:off x="12264920" y="2357879"/>
            <a:ext cx="2698021" cy="649864"/>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3472" dirty="0">
                <a:solidFill>
                  <a:schemeClr val="accent6">
                    <a:lumMod val="50000"/>
                  </a:schemeClr>
                </a:solidFill>
                <a:cs typeface="PT Bold Heading" pitchFamily="2" charset="-78"/>
              </a:rPr>
              <a:t>مقدمة </a:t>
            </a:r>
            <a:endParaRPr lang="en-US" sz="3472" dirty="0">
              <a:solidFill>
                <a:schemeClr val="accent6">
                  <a:lumMod val="50000"/>
                </a:schemeClr>
              </a:solidFill>
              <a:cs typeface="PT Bold Heading" pitchFamily="2" charset="-78"/>
            </a:endParaRPr>
          </a:p>
        </p:txBody>
      </p:sp>
      <p:sp>
        <p:nvSpPr>
          <p:cNvPr id="6" name="Flowchart: Alternate Process 5"/>
          <p:cNvSpPr/>
          <p:nvPr/>
        </p:nvSpPr>
        <p:spPr>
          <a:xfrm>
            <a:off x="11209175" y="6963756"/>
            <a:ext cx="3753766" cy="649864"/>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976" dirty="0">
                <a:solidFill>
                  <a:schemeClr val="accent6">
                    <a:lumMod val="50000"/>
                  </a:schemeClr>
                </a:solidFill>
                <a:cs typeface="PT Bold Heading" pitchFamily="2" charset="-78"/>
              </a:rPr>
              <a:t>المستفيدين من المشروع </a:t>
            </a:r>
            <a:endParaRPr lang="en-US" sz="2976" dirty="0">
              <a:solidFill>
                <a:schemeClr val="accent6">
                  <a:lumMod val="50000"/>
                </a:schemeClr>
              </a:solidFill>
              <a:cs typeface="PT Bold Heading" pitchFamily="2" charset="-78"/>
            </a:endParaRPr>
          </a:p>
        </p:txBody>
      </p:sp>
    </p:spTree>
    <p:extLst>
      <p:ext uri="{BB962C8B-B14F-4D97-AF65-F5344CB8AC3E}">
        <p14:creationId xmlns:p14="http://schemas.microsoft.com/office/powerpoint/2010/main" val="31548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1241" y="3033987"/>
            <a:ext cx="13220841" cy="2898054"/>
          </a:xfrm>
        </p:spPr>
        <p:txBody>
          <a:bodyPr>
            <a:normAutofit/>
          </a:bodyPr>
          <a:lstStyle/>
          <a:p>
            <a:pPr algn="just" rtl="1">
              <a:lnSpc>
                <a:spcPct val="100000"/>
              </a:lnSpc>
              <a:spcBef>
                <a:spcPts val="744"/>
              </a:spcBef>
              <a:spcAft>
                <a:spcPts val="1488"/>
              </a:spcAft>
            </a:pPr>
            <a:r>
              <a:rPr lang="ar-SA" sz="2976" b="1" dirty="0">
                <a:ea typeface="Calibri" panose="020F0502020204030204" pitchFamily="34" charset="0"/>
                <a:cs typeface="Simplified Arabic" panose="02020603050405020304" pitchFamily="18" charset="-78"/>
              </a:rPr>
              <a:t>يعتبر مشروع </a:t>
            </a:r>
            <a:r>
              <a:rPr lang="ar-SA" sz="2976" b="1" dirty="0" err="1">
                <a:ea typeface="Calibri" panose="020F0502020204030204" pitchFamily="34" charset="0"/>
                <a:cs typeface="Simplified Arabic" panose="02020603050405020304" pitchFamily="18" charset="-78"/>
              </a:rPr>
              <a:t>موتيفا</a:t>
            </a:r>
            <a:r>
              <a:rPr lang="ar-SA" sz="2976" b="1" dirty="0">
                <a:ea typeface="Calibri" panose="020F0502020204030204" pitchFamily="34" charset="0"/>
                <a:cs typeface="Simplified Arabic" panose="02020603050405020304" pitchFamily="18" charset="-78"/>
              </a:rPr>
              <a:t> سيناوي ذو ميزه تنافسية عالية حيث يعمل علي اتاحه فرص العمل وكذلك توفير احتياجات محافظة شمال سيناء من الملابس الجاهزة وتعتمد بعض المنتجات علي استخدام التراث الثقافي البيئي </a:t>
            </a:r>
            <a:r>
              <a:rPr lang="ar-SA" sz="2976" b="1" dirty="0" err="1">
                <a:ea typeface="Calibri" panose="020F0502020204030204" pitchFamily="34" charset="0"/>
                <a:cs typeface="Simplified Arabic" panose="02020603050405020304" pitchFamily="18" charset="-78"/>
              </a:rPr>
              <a:t>السيناوي</a:t>
            </a:r>
            <a:r>
              <a:rPr lang="ar-SA" sz="2976" b="1" dirty="0">
                <a:ea typeface="Calibri" panose="020F0502020204030204" pitchFamily="34" charset="0"/>
                <a:cs typeface="Simplified Arabic" panose="02020603050405020304" pitchFamily="18" charset="-78"/>
              </a:rPr>
              <a:t> مما يجعل لمنتجات المشروع ميزه تنافسية عالية المشروع ممكن تطبيقه في مدن ومحافظات كثيره يهتم بالتمكين الاقتصادي للمرأة من الأسر الأولي بالرعاية يحل من مشكلة البطالة ويجد حلولا ابتكارياً لها</a:t>
            </a:r>
            <a:r>
              <a:rPr lang="ar-EG" sz="2976" b="1" dirty="0"/>
              <a:t>، نشر ثقافة الملابس الخضراء واستخدام الطاقة البديلة يعود بالأثر علي منظومة استهلاك الطاقة بمصر .</a:t>
            </a:r>
          </a:p>
        </p:txBody>
      </p:sp>
      <p:sp>
        <p:nvSpPr>
          <p:cNvPr id="4" name="Footer Placeholder 3"/>
          <p:cNvSpPr>
            <a:spLocks noGrp="1"/>
          </p:cNvSpPr>
          <p:nvPr>
            <p:ph type="ftr" sz="quarter" idx="11"/>
          </p:nvPr>
        </p:nvSpPr>
        <p:spPr/>
        <p:txBody>
          <a:bodyPr/>
          <a:lstStyle/>
          <a:p>
            <a:r>
              <a:rPr lang="ar-EG"/>
              <a:t>مشروع موتيفا سيناوي </a:t>
            </a:r>
            <a:endParaRPr lang="en-US"/>
          </a:p>
        </p:txBody>
      </p:sp>
      <p:sp>
        <p:nvSpPr>
          <p:cNvPr id="5" name="Flowchart: Terminator 4"/>
          <p:cNvSpPr/>
          <p:nvPr/>
        </p:nvSpPr>
        <p:spPr>
          <a:xfrm>
            <a:off x="8760278" y="1994220"/>
            <a:ext cx="6230214" cy="807436"/>
          </a:xfrm>
          <a:prstGeom prst="flowChartTermina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976" b="1" dirty="0">
                <a:solidFill>
                  <a:schemeClr val="accent6">
                    <a:lumMod val="50000"/>
                  </a:schemeClr>
                </a:solidFill>
                <a:cs typeface="AdvertisingExtraBold" pitchFamily="2" charset="-78"/>
              </a:rPr>
              <a:t>الميزة التنافسية للمشروع</a:t>
            </a:r>
            <a:endParaRPr lang="en-US" sz="2976" dirty="0"/>
          </a:p>
        </p:txBody>
      </p:sp>
      <p:sp>
        <p:nvSpPr>
          <p:cNvPr id="8" name="Flowchart: Terminator 7"/>
          <p:cNvSpPr/>
          <p:nvPr/>
        </p:nvSpPr>
        <p:spPr>
          <a:xfrm>
            <a:off x="8760278" y="5988486"/>
            <a:ext cx="6230214" cy="807436"/>
          </a:xfrm>
          <a:prstGeom prst="flowChartTermina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976" b="1" dirty="0">
                <a:solidFill>
                  <a:schemeClr val="accent6">
                    <a:lumMod val="50000"/>
                  </a:schemeClr>
                </a:solidFill>
                <a:cs typeface="AdvertisingExtraBold" pitchFamily="2" charset="-78"/>
              </a:rPr>
              <a:t>اثر المشروع </a:t>
            </a:r>
            <a:endParaRPr lang="en-US" sz="2976" dirty="0"/>
          </a:p>
        </p:txBody>
      </p:sp>
      <p:sp>
        <p:nvSpPr>
          <p:cNvPr id="9" name="Rectangle 8"/>
          <p:cNvSpPr/>
          <p:nvPr/>
        </p:nvSpPr>
        <p:spPr>
          <a:xfrm>
            <a:off x="1472833" y="6729854"/>
            <a:ext cx="13517659" cy="2382062"/>
          </a:xfrm>
          <a:prstGeom prst="rect">
            <a:avLst/>
          </a:prstGeom>
        </p:spPr>
        <p:txBody>
          <a:bodyPr wrap="square">
            <a:spAutoFit/>
          </a:bodyPr>
          <a:lstStyle/>
          <a:p>
            <a:pPr lvl="0" algn="ctr" rtl="1"/>
            <a:r>
              <a:rPr lang="ar-EG" sz="2976" b="1" dirty="0"/>
              <a:t>للمشروع اثار اقتصادية حيث </a:t>
            </a:r>
            <a:r>
              <a:rPr lang="ar-SA" sz="2976" b="1" dirty="0"/>
              <a:t>يؤدي استخدام الطاقة البديلة الى تخفيف تكلفة الطاقة</a:t>
            </a:r>
            <a:r>
              <a:rPr lang="ar-EG" sz="2976" b="1" dirty="0"/>
              <a:t> - </a:t>
            </a:r>
            <a:r>
              <a:rPr lang="ar-SA" sz="2976" b="1" dirty="0"/>
              <a:t>توفير فرص عمل خاصة لأفراد من الأسر الأولي بالرعاية</a:t>
            </a:r>
            <a:r>
              <a:rPr lang="ar-EG" sz="2976" b="1" dirty="0"/>
              <a:t> ،</a:t>
            </a:r>
            <a:r>
              <a:rPr lang="ar-SA" sz="2976" b="1" dirty="0"/>
              <a:t>تحسين مستوى الدخل</a:t>
            </a:r>
            <a:r>
              <a:rPr lang="ar-EG" sz="2976" b="1" dirty="0"/>
              <a:t> - </a:t>
            </a:r>
            <a:r>
              <a:rPr lang="ar-SA" sz="2976" b="1" dirty="0"/>
              <a:t>توفير احتياجات المحافظة من منتجات المشروع المختلفة</a:t>
            </a:r>
            <a:r>
              <a:rPr lang="ar-EG" sz="2976" b="1" dirty="0"/>
              <a:t>.من الأثار الاجتماعية </a:t>
            </a:r>
            <a:r>
              <a:rPr lang="ar-SA" sz="2976" b="1" dirty="0"/>
              <a:t>المساهمة في الحفاظ على التراث والشخصية </a:t>
            </a:r>
            <a:r>
              <a:rPr lang="ar-SA" sz="2976" b="1" dirty="0" err="1"/>
              <a:t>السيناوية</a:t>
            </a:r>
            <a:r>
              <a:rPr lang="ar-EG" sz="2976" b="1" dirty="0"/>
              <a:t>.</a:t>
            </a:r>
          </a:p>
          <a:p>
            <a:pPr lvl="0" algn="ctr" rtl="1"/>
            <a:r>
              <a:rPr lang="ar-SA" sz="2976" b="1" dirty="0"/>
              <a:t>المساهمة في القضاء على البطالة</a:t>
            </a:r>
            <a:r>
              <a:rPr lang="ar-EG" sz="2976" b="1" dirty="0"/>
              <a:t>، ومن الأثر البيئي </a:t>
            </a:r>
            <a:r>
              <a:rPr lang="ar-SA" sz="2976" b="1" dirty="0"/>
              <a:t>استخدام ادوات تعبئة وتغليف صديقة للبيئة </a:t>
            </a:r>
            <a:r>
              <a:rPr lang="ar-EG" sz="2976" b="1" dirty="0"/>
              <a:t>- </a:t>
            </a:r>
            <a:r>
              <a:rPr lang="ar-SA" sz="2976" b="1" dirty="0"/>
              <a:t>استخدام مخلفات الصناعة في إعادة التدوير</a:t>
            </a:r>
            <a:r>
              <a:rPr lang="ar-EG" sz="2976" b="1" dirty="0"/>
              <a:t>، كما </a:t>
            </a:r>
            <a:r>
              <a:rPr lang="ar-SA" sz="2976" b="1" dirty="0"/>
              <a:t>يؤدي </a:t>
            </a:r>
            <a:r>
              <a:rPr lang="ar-SA" sz="2976" b="1" dirty="0" err="1"/>
              <a:t>إستخدام</a:t>
            </a:r>
            <a:r>
              <a:rPr lang="ar-SA" sz="2976" b="1" dirty="0"/>
              <a:t> الطاقة البديلة الى تخفيف الآثار البيئية للمشروع</a:t>
            </a:r>
            <a:r>
              <a:rPr lang="ar-EG" sz="2976" b="1" dirty="0"/>
              <a:t>.</a:t>
            </a:r>
          </a:p>
        </p:txBody>
      </p:sp>
    </p:spTree>
    <p:extLst>
      <p:ext uri="{BB962C8B-B14F-4D97-AF65-F5344CB8AC3E}">
        <p14:creationId xmlns:p14="http://schemas.microsoft.com/office/powerpoint/2010/main" val="2990384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24623176"/>
              </p:ext>
            </p:extLst>
          </p:nvPr>
        </p:nvGraphicFramePr>
        <p:xfrm>
          <a:off x="4625394" y="2092331"/>
          <a:ext cx="5334297" cy="1112753"/>
        </p:xfrm>
        <a:graphic>
          <a:graphicData uri="http://schemas.openxmlformats.org/drawingml/2006/table">
            <a:tbl>
              <a:tblPr rtl="1" firstRow="1" firstCol="1" bandRow="1">
                <a:tableStyleId>{5C22544A-7EE6-4342-B048-85BDC9FD1C3A}</a:tableStyleId>
              </a:tblPr>
              <a:tblGrid>
                <a:gridCol w="5334297">
                  <a:extLst>
                    <a:ext uri="{9D8B030D-6E8A-4147-A177-3AD203B41FA5}">
                      <a16:colId xmlns:a16="http://schemas.microsoft.com/office/drawing/2014/main" val="746350485"/>
                    </a:ext>
                  </a:extLst>
                </a:gridCol>
              </a:tblGrid>
              <a:tr h="1112753">
                <a:tc>
                  <a:txBody>
                    <a:bodyPr/>
                    <a:lstStyle/>
                    <a:p>
                      <a:pPr marL="0" marR="0" algn="ctr" rtl="1">
                        <a:lnSpc>
                          <a:spcPct val="107000"/>
                        </a:lnSpc>
                        <a:spcBef>
                          <a:spcPts val="0"/>
                        </a:spcBef>
                        <a:spcAft>
                          <a:spcPts val="0"/>
                        </a:spcAft>
                      </a:pPr>
                      <a:r>
                        <a:rPr lang="ar-SA" sz="3000" dirty="0">
                          <a:solidFill>
                            <a:schemeClr val="accent6">
                              <a:lumMod val="50000"/>
                            </a:schemeClr>
                          </a:solidFill>
                          <a:effectLst/>
                          <a:cs typeface="PT Bold Heading" pitchFamily="2" charset="-78"/>
                        </a:rPr>
                        <a:t>(</a:t>
                      </a:r>
                      <a:r>
                        <a:rPr lang="ar-SA" sz="3000" dirty="0" err="1">
                          <a:solidFill>
                            <a:schemeClr val="accent6">
                              <a:lumMod val="50000"/>
                            </a:schemeClr>
                          </a:solidFill>
                          <a:effectLst/>
                          <a:cs typeface="PT Bold Heading" pitchFamily="2" charset="-78"/>
                        </a:rPr>
                        <a:t>ماتم</a:t>
                      </a:r>
                      <a:r>
                        <a:rPr lang="ar-SA" sz="3000" dirty="0">
                          <a:solidFill>
                            <a:schemeClr val="accent6">
                              <a:lumMod val="50000"/>
                            </a:schemeClr>
                          </a:solidFill>
                          <a:effectLst/>
                          <a:cs typeface="PT Bold Heading" pitchFamily="2" charset="-78"/>
                        </a:rPr>
                        <a:t> تنفيذه </a:t>
                      </a:r>
                      <a:endParaRPr lang="ar-EG" sz="3000" dirty="0">
                        <a:solidFill>
                          <a:schemeClr val="accent6">
                            <a:lumMod val="50000"/>
                          </a:schemeClr>
                        </a:solidFill>
                        <a:effectLst/>
                        <a:cs typeface="PT Bold Heading" pitchFamily="2" charset="-78"/>
                      </a:endParaRPr>
                    </a:p>
                    <a:p>
                      <a:pPr marL="0" marR="0" algn="ctr" rtl="1">
                        <a:lnSpc>
                          <a:spcPct val="107000"/>
                        </a:lnSpc>
                        <a:spcBef>
                          <a:spcPts val="0"/>
                        </a:spcBef>
                        <a:spcAft>
                          <a:spcPts val="0"/>
                        </a:spcAft>
                      </a:pPr>
                      <a:r>
                        <a:rPr lang="ar-SA" sz="3000" dirty="0">
                          <a:solidFill>
                            <a:schemeClr val="accent6">
                              <a:lumMod val="50000"/>
                            </a:schemeClr>
                          </a:solidFill>
                          <a:effectLst/>
                          <a:cs typeface="PT Bold Heading" pitchFamily="2" charset="-78"/>
                        </a:rPr>
                        <a:t>من المشروع والخطط المستقبلية)</a:t>
                      </a:r>
                      <a:endParaRPr lang="en-US" sz="2200" dirty="0">
                        <a:solidFill>
                          <a:schemeClr val="accent6">
                            <a:lumMod val="50000"/>
                          </a:schemeClr>
                        </a:solidFill>
                        <a:effectLst/>
                        <a:latin typeface="Calibri" panose="020F0502020204030204" pitchFamily="34" charset="0"/>
                        <a:ea typeface="Calibri" panose="020F0502020204030204" pitchFamily="34" charset="0"/>
                        <a:cs typeface="PT Bold Heading" pitchFamily="2" charset="-78"/>
                      </a:endParaRPr>
                    </a:p>
                  </a:txBody>
                  <a:tcPr marL="85046" marR="85046" marT="0" marB="0" anchor="ct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3085303490"/>
                  </a:ext>
                </a:extLst>
              </a:tr>
            </a:tbl>
          </a:graphicData>
        </a:graphic>
      </p:graphicFrame>
      <p:sp>
        <p:nvSpPr>
          <p:cNvPr id="4" name="Footer Placeholder 3"/>
          <p:cNvSpPr>
            <a:spLocks noGrp="1"/>
          </p:cNvSpPr>
          <p:nvPr>
            <p:ph type="ftr" sz="quarter" idx="11"/>
          </p:nvPr>
        </p:nvSpPr>
        <p:spPr/>
        <p:txBody>
          <a:bodyPr/>
          <a:lstStyle/>
          <a:p>
            <a:r>
              <a:rPr lang="ar-EG"/>
              <a:t>مشروع موتيفا سيناوي </a:t>
            </a:r>
            <a:endParaRPr lang="en-US"/>
          </a:p>
        </p:txBody>
      </p:sp>
      <p:sp>
        <p:nvSpPr>
          <p:cNvPr id="6" name="Rectangle 5"/>
          <p:cNvSpPr/>
          <p:nvPr/>
        </p:nvSpPr>
        <p:spPr>
          <a:xfrm>
            <a:off x="1837784" y="3423458"/>
            <a:ext cx="12173683" cy="5825377"/>
          </a:xfrm>
          <a:prstGeom prst="rect">
            <a:avLst/>
          </a:prstGeom>
        </p:spPr>
        <p:txBody>
          <a:bodyPr wrap="square">
            <a:spAutoFit/>
          </a:bodyPr>
          <a:lstStyle/>
          <a:p>
            <a:pPr algn="r" rtl="1">
              <a:lnSpc>
                <a:spcPct val="107000"/>
              </a:lnSpc>
              <a:spcAft>
                <a:spcPts val="992"/>
              </a:spcAft>
            </a:pPr>
            <a:r>
              <a:rPr lang="ar-SA" sz="3472" b="1" dirty="0">
                <a:latin typeface="Calibri" panose="020F0502020204030204" pitchFamily="34" charset="0"/>
                <a:ea typeface="Calibri" panose="020F0502020204030204" pitchFamily="34" charset="0"/>
                <a:cs typeface="Simplified Arabic" panose="02020603050405020304" pitchFamily="18" charset="-78"/>
              </a:rPr>
              <a:t>يوجد حالياً خط انتاج واحد بمدينه العريش يعمل به مجموعة كبيره من السيدات معظم الفئات المستهدفة حصلت علي تدريبات أولية في مجال صناعة الملابس يوجد ما يقرب من 550 سيدة يعملن في مجال التطريز اليدوي البدوي نسعي خلال المرحلة القادمة </a:t>
            </a:r>
            <a:r>
              <a:rPr lang="ar-EG" sz="3472" b="1" dirty="0">
                <a:latin typeface="Calibri" panose="020F0502020204030204" pitchFamily="34" charset="0"/>
                <a:ea typeface="Calibri" panose="020F0502020204030204" pitchFamily="34" charset="0"/>
                <a:cs typeface="Simplified Arabic" panose="02020603050405020304" pitchFamily="18" charset="-78"/>
              </a:rPr>
              <a:t>توفير</a:t>
            </a:r>
            <a:r>
              <a:rPr lang="ar-SA" sz="3472" b="1" dirty="0">
                <a:latin typeface="Calibri" panose="020F0502020204030204" pitchFamily="34" charset="0"/>
                <a:ea typeface="Calibri" panose="020F0502020204030204" pitchFamily="34" charset="0"/>
                <a:cs typeface="Simplified Arabic" panose="02020603050405020304" pitchFamily="18" charset="-78"/>
              </a:rPr>
              <a:t> ما يقرب من 7 خطوط متكاملة جديده ومكلمة للخط الموجود ليوفر ما يقرب من 350 فرص عمل حقيقة وتحويل بعض خطوط الإنتاج للعمل بالطاقة البديلة وكما يستهدف المشروع عمل خطوط انتاج مكمله بمراكز محافظة شمال سيناء المختلفة .</a:t>
            </a:r>
            <a:endParaRPr lang="en-US" sz="2480" b="1" dirty="0">
              <a:latin typeface="Calibri" panose="020F0502020204030204" pitchFamily="34" charset="0"/>
              <a:ea typeface="Calibri" panose="020F0502020204030204" pitchFamily="34" charset="0"/>
              <a:cs typeface="Arial" panose="020B0604020202020204" pitchFamily="34" charset="0"/>
            </a:endParaRPr>
          </a:p>
          <a:p>
            <a:pPr algn="r" rtl="1"/>
            <a:r>
              <a:rPr lang="ar-SA" sz="3472" b="1" dirty="0">
                <a:ea typeface="Calibri" panose="020F0502020204030204" pitchFamily="34" charset="0"/>
                <a:cs typeface="Simplified Arabic" panose="02020603050405020304" pitchFamily="18" charset="-78"/>
              </a:rPr>
              <a:t>ويعتبر مشروع </a:t>
            </a:r>
            <a:r>
              <a:rPr lang="ar-SA" sz="3472" b="1" dirty="0" err="1">
                <a:ea typeface="Calibri" panose="020F0502020204030204" pitchFamily="34" charset="0"/>
                <a:cs typeface="Simplified Arabic" panose="02020603050405020304" pitchFamily="18" charset="-78"/>
              </a:rPr>
              <a:t>موتيفا</a:t>
            </a:r>
            <a:r>
              <a:rPr lang="ar-SA" sz="3472" b="1" dirty="0">
                <a:ea typeface="Calibri" panose="020F0502020204030204" pitchFamily="34" charset="0"/>
                <a:cs typeface="Simplified Arabic" panose="02020603050405020304" pitchFamily="18" charset="-78"/>
              </a:rPr>
              <a:t> سيناوي بعد اكتمال انشاء خطوط الإنتاج </a:t>
            </a:r>
            <a:r>
              <a:rPr lang="ar-SA" sz="3472" b="1" dirty="0" err="1">
                <a:ea typeface="Calibri" panose="020F0502020204030204" pitchFamily="34" charset="0"/>
                <a:cs typeface="Simplified Arabic" panose="02020603050405020304" pitchFamily="18" charset="-78"/>
              </a:rPr>
              <a:t>السبعه</a:t>
            </a:r>
            <a:r>
              <a:rPr lang="ar-SA" sz="3472" b="1" dirty="0">
                <a:ea typeface="Calibri" panose="020F0502020204030204" pitchFamily="34" charset="0"/>
                <a:cs typeface="Simplified Arabic" panose="02020603050405020304" pitchFamily="18" charset="-78"/>
              </a:rPr>
              <a:t> بمثابة بداية حقيقية لصناعة الملابس </a:t>
            </a:r>
            <a:r>
              <a:rPr lang="ar-SA" sz="3472" b="1" dirty="0" err="1">
                <a:ea typeface="Calibri" panose="020F0502020204030204" pitchFamily="34" charset="0"/>
                <a:cs typeface="Simplified Arabic" panose="02020603050405020304" pitchFamily="18" charset="-78"/>
              </a:rPr>
              <a:t>الجاهزه</a:t>
            </a:r>
            <a:r>
              <a:rPr lang="ar-SA" sz="3472" b="1" dirty="0">
                <a:ea typeface="Calibri" panose="020F0502020204030204" pitchFamily="34" charset="0"/>
                <a:cs typeface="Simplified Arabic" panose="02020603050405020304" pitchFamily="18" charset="-78"/>
              </a:rPr>
              <a:t> بشمال سيناء واستخدام </a:t>
            </a:r>
            <a:r>
              <a:rPr lang="ar-SA" sz="3472" b="1" dirty="0" err="1">
                <a:ea typeface="Calibri" panose="020F0502020204030204" pitchFamily="34" charset="0"/>
                <a:cs typeface="Simplified Arabic" panose="02020603050405020304" pitchFamily="18" charset="-78"/>
              </a:rPr>
              <a:t>الموتيفا</a:t>
            </a:r>
            <a:r>
              <a:rPr lang="ar-SA" sz="3472" b="1" dirty="0">
                <a:ea typeface="Calibri" panose="020F0502020204030204" pitchFamily="34" charset="0"/>
                <a:cs typeface="Simplified Arabic" panose="02020603050405020304" pitchFamily="18" charset="-78"/>
              </a:rPr>
              <a:t> </a:t>
            </a:r>
            <a:r>
              <a:rPr lang="ar-SA" sz="3472" b="1" dirty="0" err="1">
                <a:ea typeface="Calibri" panose="020F0502020204030204" pitchFamily="34" charset="0"/>
                <a:cs typeface="Simplified Arabic" panose="02020603050405020304" pitchFamily="18" charset="-78"/>
              </a:rPr>
              <a:t>السيناوي</a:t>
            </a:r>
            <a:r>
              <a:rPr lang="ar-SA" sz="3472" b="1" dirty="0">
                <a:ea typeface="Calibri" panose="020F0502020204030204" pitchFamily="34" charset="0"/>
                <a:cs typeface="Simplified Arabic" panose="02020603050405020304" pitchFamily="18" charset="-78"/>
              </a:rPr>
              <a:t> في بعض الأزياء مثل العباية </a:t>
            </a:r>
            <a:r>
              <a:rPr lang="ar-SA" sz="3472" b="1" dirty="0" err="1">
                <a:ea typeface="Calibri" panose="020F0502020204030204" pitchFamily="34" charset="0"/>
                <a:cs typeface="Simplified Arabic" panose="02020603050405020304" pitchFamily="18" charset="-78"/>
              </a:rPr>
              <a:t>والبلوزه</a:t>
            </a:r>
            <a:r>
              <a:rPr lang="ar-SA" sz="3472" b="1" dirty="0">
                <a:ea typeface="Calibri" panose="020F0502020204030204" pitchFamily="34" charset="0"/>
                <a:cs typeface="Simplified Arabic" panose="02020603050405020304" pitchFamily="18" charset="-78"/>
              </a:rPr>
              <a:t> </a:t>
            </a:r>
            <a:r>
              <a:rPr lang="ar-SA" sz="3472" b="1" dirty="0" err="1">
                <a:ea typeface="Calibri" panose="020F0502020204030204" pitchFamily="34" charset="0"/>
                <a:cs typeface="Simplified Arabic" panose="02020603050405020304" pitchFamily="18" charset="-78"/>
              </a:rPr>
              <a:t>ومتنجات</a:t>
            </a:r>
            <a:r>
              <a:rPr lang="ar-SA" sz="3472" b="1" dirty="0">
                <a:ea typeface="Calibri" panose="020F0502020204030204" pitchFamily="34" charset="0"/>
                <a:cs typeface="Simplified Arabic" panose="02020603050405020304" pitchFamily="18" charset="-78"/>
              </a:rPr>
              <a:t> الفاشون </a:t>
            </a:r>
            <a:r>
              <a:rPr lang="ar-SA" sz="3472" b="1" dirty="0" err="1">
                <a:ea typeface="Calibri" panose="020F0502020204030204" pitchFamily="34" charset="0"/>
                <a:cs typeface="Simplified Arabic" panose="02020603050405020304" pitchFamily="18" charset="-78"/>
              </a:rPr>
              <a:t>والموضه</a:t>
            </a:r>
            <a:r>
              <a:rPr lang="ar-SA" sz="3472" b="1" dirty="0">
                <a:ea typeface="Calibri" panose="020F0502020204030204" pitchFamily="34" charset="0"/>
                <a:cs typeface="Simplified Arabic" panose="02020603050405020304" pitchFamily="18" charset="-78"/>
              </a:rPr>
              <a:t> .</a:t>
            </a:r>
            <a:endParaRPr lang="en-US" sz="3472" b="1" dirty="0"/>
          </a:p>
        </p:txBody>
      </p:sp>
    </p:spTree>
    <p:extLst>
      <p:ext uri="{BB962C8B-B14F-4D97-AF65-F5344CB8AC3E}">
        <p14:creationId xmlns:p14="http://schemas.microsoft.com/office/powerpoint/2010/main" val="11413738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2217</TotalTime>
  <Words>609</Words>
  <Application>Microsoft Office PowerPoint</Application>
  <PresentationFormat>Custom</PresentationFormat>
  <Paragraphs>71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Simplified Arabic</vt:lpstr>
      <vt:lpstr>Office Theme</vt:lpstr>
      <vt:lpstr>PowerPoint Presentation</vt:lpstr>
      <vt:lpstr>PowerPoint Presentation</vt:lpstr>
      <vt:lpstr>مشروع  موتيفا سيناوي</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Mohamed Elmelegy</cp:lastModifiedBy>
  <cp:revision>91</cp:revision>
  <cp:lastPrinted>2018-12-09T06:03:00Z</cp:lastPrinted>
  <dcterms:created xsi:type="dcterms:W3CDTF">2018-12-08T15:25:13Z</dcterms:created>
  <dcterms:modified xsi:type="dcterms:W3CDTF">2022-10-22T02:43:51Z</dcterms:modified>
</cp:coreProperties>
</file>