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60" r:id="rId4"/>
    <p:sldId id="259" r:id="rId5"/>
    <p:sldId id="261" r:id="rId6"/>
  </p:sldIdLst>
  <p:sldSz cx="15119350" cy="106918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56" d="100"/>
          <a:sy n="56" d="100"/>
        </p:scale>
        <p:origin x="582"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33951" y="1749795"/>
            <a:ext cx="12851448" cy="3722335"/>
          </a:xfrm>
        </p:spPr>
        <p:txBody>
          <a:bodyPr anchor="b"/>
          <a:lstStyle>
            <a:lvl1pPr algn="ctr">
              <a:defRPr sz="9354"/>
            </a:lvl1pPr>
          </a:lstStyle>
          <a:p>
            <a:r>
              <a:rPr lang="en-US"/>
              <a:t>Click to edit Master title style</a:t>
            </a:r>
            <a:endParaRPr lang="en-US" dirty="0"/>
          </a:p>
        </p:txBody>
      </p:sp>
      <p:sp>
        <p:nvSpPr>
          <p:cNvPr id="3" name="Subtitle 2"/>
          <p:cNvSpPr>
            <a:spLocks noGrp="1"/>
          </p:cNvSpPr>
          <p:nvPr>
            <p:ph type="subTitle" idx="1"/>
          </p:nvPr>
        </p:nvSpPr>
        <p:spPr>
          <a:xfrm>
            <a:off x="1889919" y="5615678"/>
            <a:ext cx="11339513" cy="2581379"/>
          </a:xfrm>
        </p:spPr>
        <p:txBody>
          <a:bodyPr/>
          <a:lstStyle>
            <a:lvl1pPr marL="0" indent="0" algn="ctr">
              <a:buNone/>
              <a:defRPr sz="3742"/>
            </a:lvl1pPr>
            <a:lvl2pPr marL="712775" indent="0" algn="ctr">
              <a:buNone/>
              <a:defRPr sz="3118"/>
            </a:lvl2pPr>
            <a:lvl3pPr marL="1425550" indent="0" algn="ctr">
              <a:buNone/>
              <a:defRPr sz="2806"/>
            </a:lvl3pPr>
            <a:lvl4pPr marL="2138324" indent="0" algn="ctr">
              <a:buNone/>
              <a:defRPr sz="2494"/>
            </a:lvl4pPr>
            <a:lvl5pPr marL="2851099" indent="0" algn="ctr">
              <a:buNone/>
              <a:defRPr sz="2494"/>
            </a:lvl5pPr>
            <a:lvl6pPr marL="3563874" indent="0" algn="ctr">
              <a:buNone/>
              <a:defRPr sz="2494"/>
            </a:lvl6pPr>
            <a:lvl7pPr marL="4276649" indent="0" algn="ctr">
              <a:buNone/>
              <a:defRPr sz="2494"/>
            </a:lvl7pPr>
            <a:lvl8pPr marL="4989424" indent="0" algn="ctr">
              <a:buNone/>
              <a:defRPr sz="2494"/>
            </a:lvl8pPr>
            <a:lvl9pPr marL="5702198" indent="0" algn="ctr">
              <a:buNone/>
              <a:defRPr sz="2494"/>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682D066-E1D5-435E-AAB1-000871C3FCD3}" type="datetimeFigureOut">
              <a:rPr lang="ar-EG" smtClean="0"/>
              <a:t>27/03/1444</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FFE8E38B-3A5B-40C5-9933-6260CA32EC75}" type="slidenum">
              <a:rPr lang="ar-EG" smtClean="0"/>
              <a:t>‹#›</a:t>
            </a:fld>
            <a:endParaRPr lang="ar-EG"/>
          </a:p>
        </p:txBody>
      </p:sp>
    </p:spTree>
    <p:extLst>
      <p:ext uri="{BB962C8B-B14F-4D97-AF65-F5344CB8AC3E}">
        <p14:creationId xmlns:p14="http://schemas.microsoft.com/office/powerpoint/2010/main" val="35891113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682D066-E1D5-435E-AAB1-000871C3FCD3}" type="datetimeFigureOut">
              <a:rPr lang="ar-EG" smtClean="0"/>
              <a:t>27/03/1444</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FFE8E38B-3A5B-40C5-9933-6260CA32EC75}" type="slidenum">
              <a:rPr lang="ar-EG" smtClean="0"/>
              <a:t>‹#›</a:t>
            </a:fld>
            <a:endParaRPr lang="ar-EG"/>
          </a:p>
        </p:txBody>
      </p:sp>
    </p:spTree>
    <p:extLst>
      <p:ext uri="{BB962C8B-B14F-4D97-AF65-F5344CB8AC3E}">
        <p14:creationId xmlns:p14="http://schemas.microsoft.com/office/powerpoint/2010/main" val="4727405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819786" y="569240"/>
            <a:ext cx="3260110" cy="90608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39456" y="569240"/>
            <a:ext cx="9591338" cy="9060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682D066-E1D5-435E-AAB1-000871C3FCD3}" type="datetimeFigureOut">
              <a:rPr lang="ar-EG" smtClean="0"/>
              <a:t>27/03/1444</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FFE8E38B-3A5B-40C5-9933-6260CA32EC75}" type="slidenum">
              <a:rPr lang="ar-EG" smtClean="0"/>
              <a:t>‹#›</a:t>
            </a:fld>
            <a:endParaRPr lang="ar-EG"/>
          </a:p>
        </p:txBody>
      </p:sp>
    </p:spTree>
    <p:extLst>
      <p:ext uri="{BB962C8B-B14F-4D97-AF65-F5344CB8AC3E}">
        <p14:creationId xmlns:p14="http://schemas.microsoft.com/office/powerpoint/2010/main" val="40793292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682D066-E1D5-435E-AAB1-000871C3FCD3}" type="datetimeFigureOut">
              <a:rPr lang="ar-EG" smtClean="0"/>
              <a:t>27/03/1444</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FFE8E38B-3A5B-40C5-9933-6260CA32EC75}" type="slidenum">
              <a:rPr lang="ar-EG" smtClean="0"/>
              <a:t>‹#›</a:t>
            </a:fld>
            <a:endParaRPr lang="ar-EG"/>
          </a:p>
        </p:txBody>
      </p:sp>
    </p:spTree>
    <p:extLst>
      <p:ext uri="{BB962C8B-B14F-4D97-AF65-F5344CB8AC3E}">
        <p14:creationId xmlns:p14="http://schemas.microsoft.com/office/powerpoint/2010/main" val="27883771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31582" y="2665532"/>
            <a:ext cx="13040439" cy="4447496"/>
          </a:xfrm>
        </p:spPr>
        <p:txBody>
          <a:bodyPr anchor="b"/>
          <a:lstStyle>
            <a:lvl1pPr>
              <a:defRPr sz="9354"/>
            </a:lvl1pPr>
          </a:lstStyle>
          <a:p>
            <a:r>
              <a:rPr lang="en-US"/>
              <a:t>Click to edit Master title style</a:t>
            </a:r>
            <a:endParaRPr lang="en-US" dirty="0"/>
          </a:p>
        </p:txBody>
      </p:sp>
      <p:sp>
        <p:nvSpPr>
          <p:cNvPr id="3" name="Text Placeholder 2"/>
          <p:cNvSpPr>
            <a:spLocks noGrp="1"/>
          </p:cNvSpPr>
          <p:nvPr>
            <p:ph type="body" idx="1"/>
          </p:nvPr>
        </p:nvSpPr>
        <p:spPr>
          <a:xfrm>
            <a:off x="1031582" y="7155103"/>
            <a:ext cx="13040439" cy="2338833"/>
          </a:xfrm>
        </p:spPr>
        <p:txBody>
          <a:bodyPr/>
          <a:lstStyle>
            <a:lvl1pPr marL="0" indent="0">
              <a:buNone/>
              <a:defRPr sz="3742">
                <a:solidFill>
                  <a:schemeClr val="tx1"/>
                </a:solidFill>
              </a:defRPr>
            </a:lvl1pPr>
            <a:lvl2pPr marL="712775" indent="0">
              <a:buNone/>
              <a:defRPr sz="3118">
                <a:solidFill>
                  <a:schemeClr val="tx1">
                    <a:tint val="75000"/>
                  </a:schemeClr>
                </a:solidFill>
              </a:defRPr>
            </a:lvl2pPr>
            <a:lvl3pPr marL="1425550" indent="0">
              <a:buNone/>
              <a:defRPr sz="2806">
                <a:solidFill>
                  <a:schemeClr val="tx1">
                    <a:tint val="75000"/>
                  </a:schemeClr>
                </a:solidFill>
              </a:defRPr>
            </a:lvl3pPr>
            <a:lvl4pPr marL="2138324" indent="0">
              <a:buNone/>
              <a:defRPr sz="2494">
                <a:solidFill>
                  <a:schemeClr val="tx1">
                    <a:tint val="75000"/>
                  </a:schemeClr>
                </a:solidFill>
              </a:defRPr>
            </a:lvl4pPr>
            <a:lvl5pPr marL="2851099" indent="0">
              <a:buNone/>
              <a:defRPr sz="2494">
                <a:solidFill>
                  <a:schemeClr val="tx1">
                    <a:tint val="75000"/>
                  </a:schemeClr>
                </a:solidFill>
              </a:defRPr>
            </a:lvl5pPr>
            <a:lvl6pPr marL="3563874" indent="0">
              <a:buNone/>
              <a:defRPr sz="2494">
                <a:solidFill>
                  <a:schemeClr val="tx1">
                    <a:tint val="75000"/>
                  </a:schemeClr>
                </a:solidFill>
              </a:defRPr>
            </a:lvl6pPr>
            <a:lvl7pPr marL="4276649" indent="0">
              <a:buNone/>
              <a:defRPr sz="2494">
                <a:solidFill>
                  <a:schemeClr val="tx1">
                    <a:tint val="75000"/>
                  </a:schemeClr>
                </a:solidFill>
              </a:defRPr>
            </a:lvl7pPr>
            <a:lvl8pPr marL="4989424" indent="0">
              <a:buNone/>
              <a:defRPr sz="2494">
                <a:solidFill>
                  <a:schemeClr val="tx1">
                    <a:tint val="75000"/>
                  </a:schemeClr>
                </a:solidFill>
              </a:defRPr>
            </a:lvl8pPr>
            <a:lvl9pPr marL="5702198" indent="0">
              <a:buNone/>
              <a:defRPr sz="2494">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682D066-E1D5-435E-AAB1-000871C3FCD3}" type="datetimeFigureOut">
              <a:rPr lang="ar-EG" smtClean="0"/>
              <a:t>27/03/1444</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FFE8E38B-3A5B-40C5-9933-6260CA32EC75}" type="slidenum">
              <a:rPr lang="ar-EG" smtClean="0"/>
              <a:t>‹#›</a:t>
            </a:fld>
            <a:endParaRPr lang="ar-EG"/>
          </a:p>
        </p:txBody>
      </p:sp>
    </p:spTree>
    <p:extLst>
      <p:ext uri="{BB962C8B-B14F-4D97-AF65-F5344CB8AC3E}">
        <p14:creationId xmlns:p14="http://schemas.microsoft.com/office/powerpoint/2010/main" val="4462401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39455" y="2846200"/>
            <a:ext cx="6425724" cy="67838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654171" y="2846200"/>
            <a:ext cx="6425724" cy="67838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682D066-E1D5-435E-AAB1-000871C3FCD3}" type="datetimeFigureOut">
              <a:rPr lang="ar-EG" smtClean="0"/>
              <a:t>27/03/1444</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FFE8E38B-3A5B-40C5-9933-6260CA32EC75}" type="slidenum">
              <a:rPr lang="ar-EG" smtClean="0"/>
              <a:t>‹#›</a:t>
            </a:fld>
            <a:endParaRPr lang="ar-EG"/>
          </a:p>
        </p:txBody>
      </p:sp>
    </p:spTree>
    <p:extLst>
      <p:ext uri="{BB962C8B-B14F-4D97-AF65-F5344CB8AC3E}">
        <p14:creationId xmlns:p14="http://schemas.microsoft.com/office/powerpoint/2010/main" val="3416820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41425" y="569242"/>
            <a:ext cx="13040439" cy="2066590"/>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41426" y="2620980"/>
            <a:ext cx="63961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US"/>
              <a:t>Click to edit Master text styles</a:t>
            </a:r>
          </a:p>
        </p:txBody>
      </p:sp>
      <p:sp>
        <p:nvSpPr>
          <p:cNvPr id="4" name="Content Placeholder 3"/>
          <p:cNvSpPr>
            <a:spLocks noGrp="1"/>
          </p:cNvSpPr>
          <p:nvPr>
            <p:ph sz="half" idx="2"/>
          </p:nvPr>
        </p:nvSpPr>
        <p:spPr>
          <a:xfrm>
            <a:off x="1041426" y="3905482"/>
            <a:ext cx="6396193" cy="574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654172" y="2620980"/>
            <a:ext cx="64276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US"/>
              <a:t>Click to edit Master text styles</a:t>
            </a:r>
          </a:p>
        </p:txBody>
      </p:sp>
      <p:sp>
        <p:nvSpPr>
          <p:cNvPr id="6" name="Content Placeholder 5"/>
          <p:cNvSpPr>
            <a:spLocks noGrp="1"/>
          </p:cNvSpPr>
          <p:nvPr>
            <p:ph sz="quarter" idx="4"/>
          </p:nvPr>
        </p:nvSpPr>
        <p:spPr>
          <a:xfrm>
            <a:off x="7654172" y="3905482"/>
            <a:ext cx="6427693" cy="574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682D066-E1D5-435E-AAB1-000871C3FCD3}" type="datetimeFigureOut">
              <a:rPr lang="ar-EG" smtClean="0"/>
              <a:t>27/03/1444</a:t>
            </a:fld>
            <a:endParaRPr lang="ar-EG"/>
          </a:p>
        </p:txBody>
      </p:sp>
      <p:sp>
        <p:nvSpPr>
          <p:cNvPr id="8" name="Footer Placeholder 7"/>
          <p:cNvSpPr>
            <a:spLocks noGrp="1"/>
          </p:cNvSpPr>
          <p:nvPr>
            <p:ph type="ftr" sz="quarter" idx="11"/>
          </p:nvPr>
        </p:nvSpPr>
        <p:spPr/>
        <p:txBody>
          <a:bodyPr/>
          <a:lstStyle/>
          <a:p>
            <a:endParaRPr lang="ar-EG"/>
          </a:p>
        </p:txBody>
      </p:sp>
      <p:sp>
        <p:nvSpPr>
          <p:cNvPr id="9" name="Slide Number Placeholder 8"/>
          <p:cNvSpPr>
            <a:spLocks noGrp="1"/>
          </p:cNvSpPr>
          <p:nvPr>
            <p:ph type="sldNum" sz="quarter" idx="12"/>
          </p:nvPr>
        </p:nvSpPr>
        <p:spPr/>
        <p:txBody>
          <a:bodyPr/>
          <a:lstStyle/>
          <a:p>
            <a:fld id="{FFE8E38B-3A5B-40C5-9933-6260CA32EC75}" type="slidenum">
              <a:rPr lang="ar-EG" smtClean="0"/>
              <a:t>‹#›</a:t>
            </a:fld>
            <a:endParaRPr lang="ar-EG"/>
          </a:p>
        </p:txBody>
      </p:sp>
    </p:spTree>
    <p:extLst>
      <p:ext uri="{BB962C8B-B14F-4D97-AF65-F5344CB8AC3E}">
        <p14:creationId xmlns:p14="http://schemas.microsoft.com/office/powerpoint/2010/main" val="7804933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682D066-E1D5-435E-AAB1-000871C3FCD3}" type="datetimeFigureOut">
              <a:rPr lang="ar-EG" smtClean="0"/>
              <a:t>27/03/1444</a:t>
            </a:fld>
            <a:endParaRPr lang="ar-EG"/>
          </a:p>
        </p:txBody>
      </p:sp>
      <p:sp>
        <p:nvSpPr>
          <p:cNvPr id="4" name="Footer Placeholder 3"/>
          <p:cNvSpPr>
            <a:spLocks noGrp="1"/>
          </p:cNvSpPr>
          <p:nvPr>
            <p:ph type="ftr" sz="quarter" idx="11"/>
          </p:nvPr>
        </p:nvSpPr>
        <p:spPr/>
        <p:txBody>
          <a:bodyPr/>
          <a:lstStyle/>
          <a:p>
            <a:endParaRPr lang="ar-EG"/>
          </a:p>
        </p:txBody>
      </p:sp>
      <p:sp>
        <p:nvSpPr>
          <p:cNvPr id="5" name="Slide Number Placeholder 4"/>
          <p:cNvSpPr>
            <a:spLocks noGrp="1"/>
          </p:cNvSpPr>
          <p:nvPr>
            <p:ph type="sldNum" sz="quarter" idx="12"/>
          </p:nvPr>
        </p:nvSpPr>
        <p:spPr/>
        <p:txBody>
          <a:bodyPr/>
          <a:lstStyle/>
          <a:p>
            <a:fld id="{FFE8E38B-3A5B-40C5-9933-6260CA32EC75}" type="slidenum">
              <a:rPr lang="ar-EG" smtClean="0"/>
              <a:t>‹#›</a:t>
            </a:fld>
            <a:endParaRPr lang="ar-EG"/>
          </a:p>
        </p:txBody>
      </p:sp>
    </p:spTree>
    <p:extLst>
      <p:ext uri="{BB962C8B-B14F-4D97-AF65-F5344CB8AC3E}">
        <p14:creationId xmlns:p14="http://schemas.microsoft.com/office/powerpoint/2010/main" val="7490382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82D066-E1D5-435E-AAB1-000871C3FCD3}" type="datetimeFigureOut">
              <a:rPr lang="ar-EG" smtClean="0"/>
              <a:t>27/03/1444</a:t>
            </a:fld>
            <a:endParaRPr lang="ar-EG"/>
          </a:p>
        </p:txBody>
      </p:sp>
      <p:sp>
        <p:nvSpPr>
          <p:cNvPr id="3" name="Footer Placeholder 2"/>
          <p:cNvSpPr>
            <a:spLocks noGrp="1"/>
          </p:cNvSpPr>
          <p:nvPr>
            <p:ph type="ftr" sz="quarter" idx="11"/>
          </p:nvPr>
        </p:nvSpPr>
        <p:spPr/>
        <p:txBody>
          <a:bodyPr/>
          <a:lstStyle/>
          <a:p>
            <a:endParaRPr lang="ar-EG"/>
          </a:p>
        </p:txBody>
      </p:sp>
      <p:sp>
        <p:nvSpPr>
          <p:cNvPr id="4" name="Slide Number Placeholder 3"/>
          <p:cNvSpPr>
            <a:spLocks noGrp="1"/>
          </p:cNvSpPr>
          <p:nvPr>
            <p:ph type="sldNum" sz="quarter" idx="12"/>
          </p:nvPr>
        </p:nvSpPr>
        <p:spPr/>
        <p:txBody>
          <a:bodyPr/>
          <a:lstStyle/>
          <a:p>
            <a:fld id="{FFE8E38B-3A5B-40C5-9933-6260CA32EC75}" type="slidenum">
              <a:rPr lang="ar-EG" smtClean="0"/>
              <a:t>‹#›</a:t>
            </a:fld>
            <a:endParaRPr lang="ar-EG"/>
          </a:p>
        </p:txBody>
      </p:sp>
    </p:spTree>
    <p:extLst>
      <p:ext uri="{BB962C8B-B14F-4D97-AF65-F5344CB8AC3E}">
        <p14:creationId xmlns:p14="http://schemas.microsoft.com/office/powerpoint/2010/main" val="29546673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US"/>
              <a:t>Click to edit Master title style</a:t>
            </a:r>
            <a:endParaRPr lang="en-US" dirty="0"/>
          </a:p>
        </p:txBody>
      </p:sp>
      <p:sp>
        <p:nvSpPr>
          <p:cNvPr id="3" name="Content Placeholder 2"/>
          <p:cNvSpPr>
            <a:spLocks noGrp="1"/>
          </p:cNvSpPr>
          <p:nvPr>
            <p:ph idx="1"/>
          </p:nvPr>
        </p:nvSpPr>
        <p:spPr>
          <a:xfrm>
            <a:off x="6427693" y="1539425"/>
            <a:ext cx="7654171" cy="7598117"/>
          </a:xfrm>
        </p:spPr>
        <p:txBody>
          <a:bodyPr/>
          <a:lstStyle>
            <a:lvl1pPr>
              <a:defRPr sz="4989"/>
            </a:lvl1pPr>
            <a:lvl2pPr>
              <a:defRPr sz="4365"/>
            </a:lvl2pPr>
            <a:lvl3pPr>
              <a:defRPr sz="3742"/>
            </a:lvl3pPr>
            <a:lvl4pPr>
              <a:defRPr sz="3118"/>
            </a:lvl4pPr>
            <a:lvl5pPr>
              <a:defRPr sz="3118"/>
            </a:lvl5pPr>
            <a:lvl6pPr>
              <a:defRPr sz="3118"/>
            </a:lvl6pPr>
            <a:lvl7pPr>
              <a:defRPr sz="3118"/>
            </a:lvl7pPr>
            <a:lvl8pPr>
              <a:defRPr sz="3118"/>
            </a:lvl8pPr>
            <a:lvl9pPr>
              <a:defRPr sz="311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US"/>
              <a:t>Click to edit Master text styles</a:t>
            </a:r>
          </a:p>
        </p:txBody>
      </p:sp>
      <p:sp>
        <p:nvSpPr>
          <p:cNvPr id="5" name="Date Placeholder 4"/>
          <p:cNvSpPr>
            <a:spLocks noGrp="1"/>
          </p:cNvSpPr>
          <p:nvPr>
            <p:ph type="dt" sz="half" idx="10"/>
          </p:nvPr>
        </p:nvSpPr>
        <p:spPr/>
        <p:txBody>
          <a:bodyPr/>
          <a:lstStyle/>
          <a:p>
            <a:fld id="{8682D066-E1D5-435E-AAB1-000871C3FCD3}" type="datetimeFigureOut">
              <a:rPr lang="ar-EG" smtClean="0"/>
              <a:t>27/03/1444</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FFE8E38B-3A5B-40C5-9933-6260CA32EC75}" type="slidenum">
              <a:rPr lang="ar-EG" smtClean="0"/>
              <a:t>‹#›</a:t>
            </a:fld>
            <a:endParaRPr lang="ar-EG"/>
          </a:p>
        </p:txBody>
      </p:sp>
    </p:spTree>
    <p:extLst>
      <p:ext uri="{BB962C8B-B14F-4D97-AF65-F5344CB8AC3E}">
        <p14:creationId xmlns:p14="http://schemas.microsoft.com/office/powerpoint/2010/main" val="2556612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US"/>
              <a:t>Click to edit Master title style</a:t>
            </a:r>
            <a:endParaRPr lang="en-US" dirty="0"/>
          </a:p>
        </p:txBody>
      </p:sp>
      <p:sp>
        <p:nvSpPr>
          <p:cNvPr id="3" name="Picture Placeholder 2"/>
          <p:cNvSpPr>
            <a:spLocks noGrp="1" noChangeAspect="1"/>
          </p:cNvSpPr>
          <p:nvPr>
            <p:ph type="pic" idx="1"/>
          </p:nvPr>
        </p:nvSpPr>
        <p:spPr>
          <a:xfrm>
            <a:off x="6427693" y="1539425"/>
            <a:ext cx="7654171" cy="7598117"/>
          </a:xfrm>
        </p:spPr>
        <p:txBody>
          <a:bodyPr anchor="t"/>
          <a:lstStyle>
            <a:lvl1pPr marL="0" indent="0">
              <a:buNone/>
              <a:defRPr sz="4989"/>
            </a:lvl1pPr>
            <a:lvl2pPr marL="712775" indent="0">
              <a:buNone/>
              <a:defRPr sz="4365"/>
            </a:lvl2pPr>
            <a:lvl3pPr marL="1425550" indent="0">
              <a:buNone/>
              <a:defRPr sz="3742"/>
            </a:lvl3pPr>
            <a:lvl4pPr marL="2138324" indent="0">
              <a:buNone/>
              <a:defRPr sz="3118"/>
            </a:lvl4pPr>
            <a:lvl5pPr marL="2851099" indent="0">
              <a:buNone/>
              <a:defRPr sz="3118"/>
            </a:lvl5pPr>
            <a:lvl6pPr marL="3563874" indent="0">
              <a:buNone/>
              <a:defRPr sz="3118"/>
            </a:lvl6pPr>
            <a:lvl7pPr marL="4276649" indent="0">
              <a:buNone/>
              <a:defRPr sz="3118"/>
            </a:lvl7pPr>
            <a:lvl8pPr marL="4989424" indent="0">
              <a:buNone/>
              <a:defRPr sz="3118"/>
            </a:lvl8pPr>
            <a:lvl9pPr marL="5702198" indent="0">
              <a:buNone/>
              <a:defRPr sz="3118"/>
            </a:lvl9pPr>
          </a:lstStyle>
          <a:p>
            <a:r>
              <a:rPr lang="en-US"/>
              <a:t>Click icon to add picture</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US"/>
              <a:t>Click to edit Master text styles</a:t>
            </a:r>
          </a:p>
        </p:txBody>
      </p:sp>
      <p:sp>
        <p:nvSpPr>
          <p:cNvPr id="5" name="Date Placeholder 4"/>
          <p:cNvSpPr>
            <a:spLocks noGrp="1"/>
          </p:cNvSpPr>
          <p:nvPr>
            <p:ph type="dt" sz="half" idx="10"/>
          </p:nvPr>
        </p:nvSpPr>
        <p:spPr/>
        <p:txBody>
          <a:bodyPr/>
          <a:lstStyle/>
          <a:p>
            <a:fld id="{8682D066-E1D5-435E-AAB1-000871C3FCD3}" type="datetimeFigureOut">
              <a:rPr lang="ar-EG" smtClean="0"/>
              <a:t>27/03/1444</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FFE8E38B-3A5B-40C5-9933-6260CA32EC75}" type="slidenum">
              <a:rPr lang="ar-EG" smtClean="0"/>
              <a:t>‹#›</a:t>
            </a:fld>
            <a:endParaRPr lang="ar-EG"/>
          </a:p>
        </p:txBody>
      </p:sp>
    </p:spTree>
    <p:extLst>
      <p:ext uri="{BB962C8B-B14F-4D97-AF65-F5344CB8AC3E}">
        <p14:creationId xmlns:p14="http://schemas.microsoft.com/office/powerpoint/2010/main" val="3662291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9456" y="569242"/>
            <a:ext cx="13040439" cy="206659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39456" y="2846200"/>
            <a:ext cx="13040439" cy="678385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9455" y="9909729"/>
            <a:ext cx="3401854" cy="569240"/>
          </a:xfrm>
          <a:prstGeom prst="rect">
            <a:avLst/>
          </a:prstGeom>
        </p:spPr>
        <p:txBody>
          <a:bodyPr vert="horz" lIns="91440" tIns="45720" rIns="91440" bIns="45720" rtlCol="0" anchor="ctr"/>
          <a:lstStyle>
            <a:lvl1pPr algn="l">
              <a:defRPr sz="1871">
                <a:solidFill>
                  <a:schemeClr val="tx1">
                    <a:tint val="75000"/>
                  </a:schemeClr>
                </a:solidFill>
              </a:defRPr>
            </a:lvl1pPr>
          </a:lstStyle>
          <a:p>
            <a:fld id="{8682D066-E1D5-435E-AAB1-000871C3FCD3}" type="datetimeFigureOut">
              <a:rPr lang="ar-EG" smtClean="0"/>
              <a:t>27/03/1444</a:t>
            </a:fld>
            <a:endParaRPr lang="ar-EG"/>
          </a:p>
        </p:txBody>
      </p:sp>
      <p:sp>
        <p:nvSpPr>
          <p:cNvPr id="5" name="Footer Placeholder 4"/>
          <p:cNvSpPr>
            <a:spLocks noGrp="1"/>
          </p:cNvSpPr>
          <p:nvPr>
            <p:ph type="ftr" sz="quarter" idx="3"/>
          </p:nvPr>
        </p:nvSpPr>
        <p:spPr>
          <a:xfrm>
            <a:off x="5008285" y="9909729"/>
            <a:ext cx="5102781" cy="569240"/>
          </a:xfrm>
          <a:prstGeom prst="rect">
            <a:avLst/>
          </a:prstGeom>
        </p:spPr>
        <p:txBody>
          <a:bodyPr vert="horz" lIns="91440" tIns="45720" rIns="91440" bIns="45720" rtlCol="0" anchor="ctr"/>
          <a:lstStyle>
            <a:lvl1pPr algn="ctr">
              <a:defRPr sz="1871">
                <a:solidFill>
                  <a:schemeClr val="tx1">
                    <a:tint val="75000"/>
                  </a:schemeClr>
                </a:solidFill>
              </a:defRPr>
            </a:lvl1pPr>
          </a:lstStyle>
          <a:p>
            <a:endParaRPr lang="ar-EG"/>
          </a:p>
        </p:txBody>
      </p:sp>
      <p:sp>
        <p:nvSpPr>
          <p:cNvPr id="6" name="Slide Number Placeholder 5"/>
          <p:cNvSpPr>
            <a:spLocks noGrp="1"/>
          </p:cNvSpPr>
          <p:nvPr>
            <p:ph type="sldNum" sz="quarter" idx="4"/>
          </p:nvPr>
        </p:nvSpPr>
        <p:spPr>
          <a:xfrm>
            <a:off x="10678041" y="9909729"/>
            <a:ext cx="3401854" cy="569240"/>
          </a:xfrm>
          <a:prstGeom prst="rect">
            <a:avLst/>
          </a:prstGeom>
        </p:spPr>
        <p:txBody>
          <a:bodyPr vert="horz" lIns="91440" tIns="45720" rIns="91440" bIns="45720" rtlCol="0" anchor="ctr"/>
          <a:lstStyle>
            <a:lvl1pPr algn="r">
              <a:defRPr sz="1871">
                <a:solidFill>
                  <a:schemeClr val="tx1">
                    <a:tint val="75000"/>
                  </a:schemeClr>
                </a:solidFill>
              </a:defRPr>
            </a:lvl1pPr>
          </a:lstStyle>
          <a:p>
            <a:fld id="{FFE8E38B-3A5B-40C5-9933-6260CA32EC75}" type="slidenum">
              <a:rPr lang="ar-EG" smtClean="0"/>
              <a:t>‹#›</a:t>
            </a:fld>
            <a:endParaRPr lang="ar-EG"/>
          </a:p>
        </p:txBody>
      </p:sp>
    </p:spTree>
    <p:extLst>
      <p:ext uri="{BB962C8B-B14F-4D97-AF65-F5344CB8AC3E}">
        <p14:creationId xmlns:p14="http://schemas.microsoft.com/office/powerpoint/2010/main" val="20499432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425550" rtl="1" eaLnBrk="1" latinLnBrk="0" hangingPunct="1">
        <a:lnSpc>
          <a:spcPct val="90000"/>
        </a:lnSpc>
        <a:spcBef>
          <a:spcPct val="0"/>
        </a:spcBef>
        <a:buNone/>
        <a:defRPr sz="6860" kern="1200">
          <a:solidFill>
            <a:schemeClr val="tx1"/>
          </a:solidFill>
          <a:latin typeface="+mj-lt"/>
          <a:ea typeface="+mj-ea"/>
          <a:cs typeface="+mj-cs"/>
        </a:defRPr>
      </a:lvl1pPr>
    </p:titleStyle>
    <p:bodyStyle>
      <a:lvl1pPr marL="356387" indent="-356387" algn="r" defTabSz="1425550" rtl="1" eaLnBrk="1" latinLnBrk="0" hangingPunct="1">
        <a:lnSpc>
          <a:spcPct val="90000"/>
        </a:lnSpc>
        <a:spcBef>
          <a:spcPts val="1559"/>
        </a:spcBef>
        <a:buFont typeface="Arial" panose="020B0604020202020204" pitchFamily="34" charset="0"/>
        <a:buChar char="•"/>
        <a:defRPr sz="4365" kern="1200">
          <a:solidFill>
            <a:schemeClr val="tx1"/>
          </a:solidFill>
          <a:latin typeface="+mn-lt"/>
          <a:ea typeface="+mn-ea"/>
          <a:cs typeface="+mn-cs"/>
        </a:defRPr>
      </a:lvl1pPr>
      <a:lvl2pPr marL="1069162" indent="-356387" algn="r" defTabSz="1425550" rtl="1"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r" defTabSz="1425550" rtl="1"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r" defTabSz="1425550" rtl="1"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r" defTabSz="1425550" rtl="1"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r" defTabSz="1425550" rtl="1"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r" defTabSz="1425550" rtl="1"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r" defTabSz="1425550" rtl="1"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r" defTabSz="1425550" rtl="1"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p:bodyStyle>
    <p:otherStyle>
      <a:defPPr>
        <a:defRPr lang="en-US"/>
      </a:defPPr>
      <a:lvl1pPr marL="0" algn="r" defTabSz="1425550" rtl="1" eaLnBrk="1" latinLnBrk="0" hangingPunct="1">
        <a:defRPr sz="2806" kern="1200">
          <a:solidFill>
            <a:schemeClr val="tx1"/>
          </a:solidFill>
          <a:latin typeface="+mn-lt"/>
          <a:ea typeface="+mn-ea"/>
          <a:cs typeface="+mn-cs"/>
        </a:defRPr>
      </a:lvl1pPr>
      <a:lvl2pPr marL="712775" algn="r" defTabSz="1425550" rtl="1" eaLnBrk="1" latinLnBrk="0" hangingPunct="1">
        <a:defRPr sz="2806" kern="1200">
          <a:solidFill>
            <a:schemeClr val="tx1"/>
          </a:solidFill>
          <a:latin typeface="+mn-lt"/>
          <a:ea typeface="+mn-ea"/>
          <a:cs typeface="+mn-cs"/>
        </a:defRPr>
      </a:lvl2pPr>
      <a:lvl3pPr marL="1425550" algn="r" defTabSz="1425550" rtl="1" eaLnBrk="1" latinLnBrk="0" hangingPunct="1">
        <a:defRPr sz="2806" kern="1200">
          <a:solidFill>
            <a:schemeClr val="tx1"/>
          </a:solidFill>
          <a:latin typeface="+mn-lt"/>
          <a:ea typeface="+mn-ea"/>
          <a:cs typeface="+mn-cs"/>
        </a:defRPr>
      </a:lvl3pPr>
      <a:lvl4pPr marL="2138324" algn="r" defTabSz="1425550" rtl="1" eaLnBrk="1" latinLnBrk="0" hangingPunct="1">
        <a:defRPr sz="2806" kern="1200">
          <a:solidFill>
            <a:schemeClr val="tx1"/>
          </a:solidFill>
          <a:latin typeface="+mn-lt"/>
          <a:ea typeface="+mn-ea"/>
          <a:cs typeface="+mn-cs"/>
        </a:defRPr>
      </a:lvl4pPr>
      <a:lvl5pPr marL="2851099" algn="r" defTabSz="1425550" rtl="1" eaLnBrk="1" latinLnBrk="0" hangingPunct="1">
        <a:defRPr sz="2806" kern="1200">
          <a:solidFill>
            <a:schemeClr val="tx1"/>
          </a:solidFill>
          <a:latin typeface="+mn-lt"/>
          <a:ea typeface="+mn-ea"/>
          <a:cs typeface="+mn-cs"/>
        </a:defRPr>
      </a:lvl5pPr>
      <a:lvl6pPr marL="3563874" algn="r" defTabSz="1425550" rtl="1" eaLnBrk="1" latinLnBrk="0" hangingPunct="1">
        <a:defRPr sz="2806" kern="1200">
          <a:solidFill>
            <a:schemeClr val="tx1"/>
          </a:solidFill>
          <a:latin typeface="+mn-lt"/>
          <a:ea typeface="+mn-ea"/>
          <a:cs typeface="+mn-cs"/>
        </a:defRPr>
      </a:lvl6pPr>
      <a:lvl7pPr marL="4276649" algn="r" defTabSz="1425550" rtl="1" eaLnBrk="1" latinLnBrk="0" hangingPunct="1">
        <a:defRPr sz="2806" kern="1200">
          <a:solidFill>
            <a:schemeClr val="tx1"/>
          </a:solidFill>
          <a:latin typeface="+mn-lt"/>
          <a:ea typeface="+mn-ea"/>
          <a:cs typeface="+mn-cs"/>
        </a:defRPr>
      </a:lvl7pPr>
      <a:lvl8pPr marL="4989424" algn="r" defTabSz="1425550" rtl="1" eaLnBrk="1" latinLnBrk="0" hangingPunct="1">
        <a:defRPr sz="2806" kern="1200">
          <a:solidFill>
            <a:schemeClr val="tx1"/>
          </a:solidFill>
          <a:latin typeface="+mn-lt"/>
          <a:ea typeface="+mn-ea"/>
          <a:cs typeface="+mn-cs"/>
        </a:defRPr>
      </a:lvl8pPr>
      <a:lvl9pPr marL="5702198" algn="r" defTabSz="1425550" rtl="1" eaLnBrk="1" latinLnBrk="0" hangingPunct="1">
        <a:defRPr sz="280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ctrTitle"/>
          </p:nvPr>
        </p:nvSpPr>
        <p:spPr>
          <a:xfrm>
            <a:off x="1265987" y="2796383"/>
            <a:ext cx="12587377" cy="1245479"/>
          </a:xfrm>
        </p:spPr>
        <p:txBody>
          <a:bodyPr>
            <a:normAutofit fontScale="90000"/>
          </a:bodyPr>
          <a:lstStyle/>
          <a:p>
            <a:r>
              <a:rPr lang="ar-EG" sz="3472" b="1" dirty="0">
                <a:solidFill>
                  <a:srgbClr val="000000"/>
                </a:solidFill>
                <a:latin typeface="Cairo"/>
              </a:rPr>
              <a:t>الاعتماد على تحلية مياه البحر و المياه الجوفية داخل مواقع الانشاء فى المدن الساحلية المصرية</a:t>
            </a:r>
            <a:br>
              <a:rPr lang="en-US" sz="3472" b="1" dirty="0">
                <a:solidFill>
                  <a:srgbClr val="000000"/>
                </a:solidFill>
                <a:latin typeface="Cairo"/>
              </a:rPr>
            </a:br>
            <a:r>
              <a:rPr lang="ar-EG" sz="1984" dirty="0"/>
              <a:t>فئة المشروعات الغير هادفة للربح</a:t>
            </a:r>
            <a:br>
              <a:rPr lang="en-US" sz="1302" dirty="0"/>
            </a:br>
            <a:endParaRPr lang="en-US" sz="3472" b="1" dirty="0"/>
          </a:p>
        </p:txBody>
      </p:sp>
      <p:sp>
        <p:nvSpPr>
          <p:cNvPr id="7" name="Content Placeholder 2">
            <a:extLst>
              <a:ext uri="{FF2B5EF4-FFF2-40B4-BE49-F238E27FC236}">
                <a16:creationId xmlns:a16="http://schemas.microsoft.com/office/drawing/2014/main" id="{94E46D4B-61E1-D5CB-13F1-A29E515C39C8}"/>
              </a:ext>
            </a:extLst>
          </p:cNvPr>
          <p:cNvSpPr txBox="1">
            <a:spLocks/>
          </p:cNvSpPr>
          <p:nvPr/>
        </p:nvSpPr>
        <p:spPr>
          <a:xfrm>
            <a:off x="1265987" y="3960950"/>
            <a:ext cx="13040439" cy="5638689"/>
          </a:xfrm>
          <a:prstGeom prst="rect">
            <a:avLst/>
          </a:prstGeom>
        </p:spPr>
        <p:txBody>
          <a:bodyPr vert="horz" lIns="113395" tIns="56698" rIns="113395" bIns="56698"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3487" indent="-283487" algn="r" defTabSz="1133947" rtl="1">
              <a:spcBef>
                <a:spcPts val="1240"/>
              </a:spcBef>
              <a:defRPr/>
            </a:pPr>
            <a:r>
              <a:rPr lang="ar-EG" sz="2232" b="1" dirty="0">
                <a:solidFill>
                  <a:sysClr val="windowText" lastClr="000000"/>
                </a:solidFill>
                <a:latin typeface="Calibri" panose="020F0502020204030204"/>
                <a:cs typeface="Arial" panose="020B0604020202020204" pitchFamily="34" charset="0"/>
              </a:rPr>
              <a:t>عن مقدم المشروع:</a:t>
            </a:r>
            <a:endParaRPr lang="ar-EG" sz="2232" dirty="0">
              <a:solidFill>
                <a:sysClr val="windowText" lastClr="000000"/>
              </a:solidFill>
              <a:latin typeface="Calibri" panose="020F0502020204030204"/>
              <a:cs typeface="Arial" panose="020B0604020202020204" pitchFamily="34" charset="0"/>
            </a:endParaRPr>
          </a:p>
          <a:p>
            <a:pPr lvl="1" algn="r" rtl="1">
              <a:spcBef>
                <a:spcPts val="1240"/>
              </a:spcBef>
              <a:defRPr/>
            </a:pPr>
            <a:r>
              <a:rPr lang="ar-EG" sz="1984" b="1" dirty="0">
                <a:solidFill>
                  <a:sysClr val="windowText" lastClr="000000"/>
                </a:solidFill>
                <a:latin typeface="Calibri" panose="020F0502020204030204"/>
                <a:cs typeface="Arial" panose="020B0604020202020204" pitchFamily="34" charset="0"/>
              </a:rPr>
              <a:t>تحت اشراف : أ.م.د. اسلام رأفت</a:t>
            </a:r>
            <a:r>
              <a:rPr lang="ar-EG" sz="1984" dirty="0">
                <a:solidFill>
                  <a:sysClr val="windowText" lastClr="000000"/>
                </a:solidFill>
                <a:latin typeface="Calibri" panose="020F0502020204030204"/>
                <a:cs typeface="Arial" panose="020B0604020202020204" pitchFamily="34" charset="0"/>
              </a:rPr>
              <a:t> </a:t>
            </a:r>
            <a:endParaRPr lang="en-US" sz="1984" dirty="0">
              <a:solidFill>
                <a:sysClr val="windowText" lastClr="000000"/>
              </a:solidFill>
              <a:latin typeface="Calibri" panose="020F0502020204030204"/>
              <a:cs typeface="Arial" panose="020B0604020202020204" pitchFamily="34" charset="0"/>
            </a:endParaRPr>
          </a:p>
          <a:p>
            <a:pPr marL="566974" lvl="1" indent="0" algn="r" rtl="1">
              <a:spcBef>
                <a:spcPts val="1240"/>
              </a:spcBef>
              <a:buNone/>
              <a:defRPr/>
            </a:pPr>
            <a:r>
              <a:rPr lang="ar-EG" sz="1984" dirty="0">
                <a:solidFill>
                  <a:sysClr val="windowText" lastClr="000000"/>
                </a:solidFill>
                <a:latin typeface="Calibri" panose="020F0502020204030204"/>
                <a:cs typeface="Arial" panose="020B0604020202020204" pitchFamily="34" charset="0"/>
              </a:rPr>
              <a:t>أستاذ مساعد ومنسق قسم الهندسة المعمارية, كلية الهندسة، جامعة حورس.</a:t>
            </a:r>
          </a:p>
          <a:p>
            <a:pPr marL="566974" lvl="1" indent="0" algn="r" rtl="1">
              <a:spcBef>
                <a:spcPts val="1240"/>
              </a:spcBef>
              <a:buNone/>
              <a:defRPr/>
            </a:pPr>
            <a:r>
              <a:rPr lang="ar-EG" sz="1984" dirty="0">
                <a:solidFill>
                  <a:sysClr val="windowText" lastClr="000000"/>
                </a:solidFill>
                <a:latin typeface="Calibri" panose="020F0502020204030204"/>
                <a:cs typeface="Arial" panose="020B0604020202020204" pitchFamily="34" charset="0"/>
              </a:rPr>
              <a:t>دكتوراه الهندسة المعمارية – كلية الهندسة - جامعة القاهرة.</a:t>
            </a:r>
          </a:p>
          <a:p>
            <a:pPr marL="566974" lvl="1" indent="0" algn="r" rtl="1">
              <a:spcBef>
                <a:spcPts val="1240"/>
              </a:spcBef>
              <a:buNone/>
              <a:defRPr/>
            </a:pPr>
            <a:r>
              <a:rPr lang="ar-EG" sz="1984" dirty="0">
                <a:solidFill>
                  <a:sysClr val="windowText" lastClr="000000"/>
                </a:solidFill>
                <a:latin typeface="Calibri" panose="020F0502020204030204"/>
                <a:cs typeface="Arial" panose="020B0604020202020204" pitchFamily="34" charset="0"/>
              </a:rPr>
              <a:t>ماجستير الهندسة المعمارية – كلية الهندسة – جامعة المنصورة</a:t>
            </a:r>
          </a:p>
          <a:p>
            <a:pPr marL="566974" lvl="1" indent="0" algn="r" rtl="1">
              <a:spcBef>
                <a:spcPts val="1240"/>
              </a:spcBef>
              <a:buNone/>
              <a:defRPr/>
            </a:pPr>
            <a:r>
              <a:rPr lang="ar-EG" sz="1984" dirty="0">
                <a:solidFill>
                  <a:sysClr val="windowText" lastClr="000000"/>
                </a:solidFill>
                <a:latin typeface="Calibri" panose="020F0502020204030204"/>
                <a:cs typeface="Arial" panose="020B0604020202020204" pitchFamily="34" charset="0"/>
              </a:rPr>
              <a:t>بكالوريوس الهندسة المعمارية – كلية الهندسة – جامعة المنصورة</a:t>
            </a:r>
          </a:p>
          <a:p>
            <a:pPr marL="566974" lvl="1" indent="0" algn="r" rtl="1">
              <a:spcBef>
                <a:spcPts val="1240"/>
              </a:spcBef>
              <a:buNone/>
              <a:defRPr/>
            </a:pPr>
            <a:endParaRPr lang="ar-EG" sz="1984" dirty="0">
              <a:solidFill>
                <a:sysClr val="windowText" lastClr="000000"/>
              </a:solidFill>
              <a:latin typeface="Calibri" panose="020F0502020204030204"/>
              <a:cs typeface="Arial" panose="020B0604020202020204" pitchFamily="34" charset="0"/>
            </a:endParaRPr>
          </a:p>
          <a:p>
            <a:pPr lvl="1" algn="r" rtl="1">
              <a:spcBef>
                <a:spcPts val="1240"/>
              </a:spcBef>
              <a:defRPr/>
            </a:pPr>
            <a:r>
              <a:rPr lang="ar-EG" sz="1984" b="1" dirty="0">
                <a:solidFill>
                  <a:sysClr val="windowText" lastClr="000000"/>
                </a:solidFill>
                <a:latin typeface="Calibri" panose="020F0502020204030204"/>
                <a:cs typeface="Arial" panose="020B0604020202020204" pitchFamily="34" charset="0"/>
              </a:rPr>
              <a:t> م. منة أنور محمد عاطف شقير</a:t>
            </a:r>
          </a:p>
          <a:p>
            <a:pPr marL="566974" lvl="1" indent="0" algn="r" rtl="1">
              <a:lnSpc>
                <a:spcPct val="100000"/>
              </a:lnSpc>
              <a:spcBef>
                <a:spcPts val="1240"/>
              </a:spcBef>
              <a:buNone/>
              <a:defRPr/>
            </a:pPr>
            <a:r>
              <a:rPr lang="ar-EG" sz="1984" dirty="0">
                <a:solidFill>
                  <a:sysClr val="windowText" lastClr="000000"/>
                </a:solidFill>
                <a:latin typeface="Calibri" panose="020F0502020204030204"/>
                <a:cs typeface="Arial" panose="020B0604020202020204" pitchFamily="34" charset="0"/>
              </a:rPr>
              <a:t>معيدة بقسم العمارة, كلية الهندسة, جامعة حورس.</a:t>
            </a:r>
          </a:p>
          <a:p>
            <a:pPr marL="566974" lvl="1" indent="0" algn="r" rtl="1">
              <a:lnSpc>
                <a:spcPct val="100000"/>
              </a:lnSpc>
              <a:spcBef>
                <a:spcPts val="1240"/>
              </a:spcBef>
              <a:buNone/>
              <a:defRPr/>
            </a:pPr>
            <a:r>
              <a:rPr lang="ar-EG" sz="1984" dirty="0">
                <a:solidFill>
                  <a:sysClr val="windowText" lastClr="000000"/>
                </a:solidFill>
                <a:latin typeface="Calibri" panose="020F0502020204030204"/>
                <a:cs typeface="Arial" panose="020B0604020202020204" pitchFamily="34" charset="0"/>
              </a:rPr>
              <a:t>دراسات عليا, ماجستير تكنولوجيا و علوم البناء, قسم العمارة, جامعة القاهرة.</a:t>
            </a:r>
          </a:p>
          <a:p>
            <a:pPr marL="566974" lvl="1" indent="0" algn="r" rtl="1">
              <a:lnSpc>
                <a:spcPct val="100000"/>
              </a:lnSpc>
              <a:spcBef>
                <a:spcPts val="1240"/>
              </a:spcBef>
              <a:buNone/>
              <a:defRPr/>
            </a:pPr>
            <a:r>
              <a:rPr lang="ar-EG" sz="1984" dirty="0">
                <a:solidFill>
                  <a:sysClr val="windowText" lastClr="000000"/>
                </a:solidFill>
                <a:latin typeface="Calibri" panose="020F0502020204030204"/>
                <a:cs typeface="Arial" panose="020B0604020202020204" pitchFamily="34" charset="0"/>
              </a:rPr>
              <a:t>بكالوريوس الهندسة المعمارية, الجامعة الالمانية بالقاهرة, 2018.</a:t>
            </a:r>
            <a:endParaRPr lang="en-US" sz="1984" dirty="0">
              <a:solidFill>
                <a:sysClr val="windowText" lastClr="000000"/>
              </a:solidFill>
              <a:latin typeface="Calibri" panose="020F0502020204030204"/>
              <a:cs typeface="Arial" panose="020B0604020202020204" pitchFamily="34" charset="0"/>
            </a:endParaRPr>
          </a:p>
          <a:p>
            <a:pPr lvl="1" algn="r" rtl="1">
              <a:spcBef>
                <a:spcPts val="1240"/>
              </a:spcBef>
              <a:defRPr/>
            </a:pPr>
            <a:endParaRPr lang="en-US" sz="2976" dirty="0">
              <a:solidFill>
                <a:sysClr val="windowText" lastClr="000000"/>
              </a:solidFill>
              <a:latin typeface="Calibri" panose="020F0502020204030204"/>
              <a:cs typeface="Arial" panose="020B0604020202020204" pitchFamily="34" charset="0"/>
            </a:endParaRPr>
          </a:p>
        </p:txBody>
      </p:sp>
      <p:pic>
        <p:nvPicPr>
          <p:cNvPr id="8" name="Picture 7">
            <a:extLst>
              <a:ext uri="{FF2B5EF4-FFF2-40B4-BE49-F238E27FC236}">
                <a16:creationId xmlns:a16="http://schemas.microsoft.com/office/drawing/2014/main" id="{30FA0813-CFA7-1A4E-3409-B42AB194BC03}"/>
              </a:ext>
            </a:extLst>
          </p:cNvPr>
          <p:cNvPicPr>
            <a:picLocks noChangeAspect="1"/>
          </p:cNvPicPr>
          <p:nvPr/>
        </p:nvPicPr>
        <p:blipFill rotWithShape="1">
          <a:blip r:embed="rId2">
            <a:extLst>
              <a:ext uri="{28A0092B-C50C-407E-A947-70E740481C1C}">
                <a14:useLocalDpi xmlns:a14="http://schemas.microsoft.com/office/drawing/2010/main" val="0"/>
              </a:ext>
            </a:extLst>
          </a:blip>
          <a:srcRect l="10794" r="9117"/>
          <a:stretch/>
        </p:blipFill>
        <p:spPr>
          <a:xfrm>
            <a:off x="2558768" y="4053265"/>
            <a:ext cx="1847104" cy="2306328"/>
          </a:xfrm>
          <a:prstGeom prst="rect">
            <a:avLst/>
          </a:prstGeom>
        </p:spPr>
      </p:pic>
      <p:pic>
        <p:nvPicPr>
          <p:cNvPr id="9" name="Picture 8">
            <a:extLst>
              <a:ext uri="{FF2B5EF4-FFF2-40B4-BE49-F238E27FC236}">
                <a16:creationId xmlns:a16="http://schemas.microsoft.com/office/drawing/2014/main" id="{127369FB-5D36-6D44-684D-1182CB9C73D4}"/>
              </a:ext>
            </a:extLst>
          </p:cNvPr>
          <p:cNvPicPr>
            <a:picLocks noChangeAspect="1"/>
          </p:cNvPicPr>
          <p:nvPr/>
        </p:nvPicPr>
        <p:blipFill rotWithShape="1">
          <a:blip r:embed="rId3">
            <a:extLst>
              <a:ext uri="{28A0092B-C50C-407E-A947-70E740481C1C}">
                <a14:useLocalDpi xmlns:a14="http://schemas.microsoft.com/office/drawing/2010/main" val="0"/>
              </a:ext>
            </a:extLst>
          </a:blip>
          <a:srcRect l="25481" t="3652" r="15875" b="41431"/>
          <a:stretch/>
        </p:blipFill>
        <p:spPr>
          <a:xfrm>
            <a:off x="2558768" y="6466643"/>
            <a:ext cx="1847103" cy="2306326"/>
          </a:xfrm>
          <a:prstGeom prst="rect">
            <a:avLst/>
          </a:prstGeom>
        </p:spPr>
      </p:pic>
      <p:pic>
        <p:nvPicPr>
          <p:cNvPr id="2" name="Picture 1">
            <a:extLst>
              <a:ext uri="{FF2B5EF4-FFF2-40B4-BE49-F238E27FC236}">
                <a16:creationId xmlns:a16="http://schemas.microsoft.com/office/drawing/2014/main" id="{D46D5B9D-742B-E271-A427-4E357B4F18F8}"/>
              </a:ext>
            </a:extLst>
          </p:cNvPr>
          <p:cNvPicPr>
            <a:picLocks noChangeAspect="1"/>
          </p:cNvPicPr>
          <p:nvPr/>
        </p:nvPicPr>
        <p:blipFill rotWithShape="1">
          <a:blip r:embed="rId4"/>
          <a:srcRect b="20492"/>
          <a:stretch/>
        </p:blipFill>
        <p:spPr>
          <a:xfrm>
            <a:off x="6170388" y="1651170"/>
            <a:ext cx="1964455" cy="562930"/>
          </a:xfrm>
          <a:prstGeom prst="rect">
            <a:avLst/>
          </a:prstGeom>
        </p:spPr>
      </p:pic>
    </p:spTree>
    <p:extLst>
      <p:ext uri="{BB962C8B-B14F-4D97-AF65-F5344CB8AC3E}">
        <p14:creationId xmlns:p14="http://schemas.microsoft.com/office/powerpoint/2010/main" val="37450833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03CCCE1-4582-0B46-9E42-DE48E3B6CFBE}"/>
              </a:ext>
            </a:extLst>
          </p:cNvPr>
          <p:cNvSpPr txBox="1"/>
          <p:nvPr/>
        </p:nvSpPr>
        <p:spPr>
          <a:xfrm>
            <a:off x="1039456" y="2571479"/>
            <a:ext cx="13040439" cy="5907386"/>
          </a:xfrm>
          <a:prstGeom prst="rect">
            <a:avLst/>
          </a:prstGeom>
          <a:noFill/>
        </p:spPr>
        <p:txBody>
          <a:bodyPr wrap="square">
            <a:spAutoFit/>
          </a:bodyPr>
          <a:lstStyle/>
          <a:p>
            <a:pPr algn="r" defTabSz="1133947" rtl="1">
              <a:lnSpc>
                <a:spcPct val="90000"/>
              </a:lnSpc>
              <a:spcBef>
                <a:spcPts val="1240"/>
              </a:spcBef>
              <a:defRPr/>
            </a:pPr>
            <a:endParaRPr lang="ar-EG" sz="2480" dirty="0">
              <a:solidFill>
                <a:sysClr val="windowText" lastClr="000000"/>
              </a:solidFill>
              <a:latin typeface="Calibri" panose="020F0502020204030204"/>
              <a:cs typeface="Arial" panose="020B0604020202020204" pitchFamily="34" charset="0"/>
            </a:endParaRPr>
          </a:p>
          <a:p>
            <a:pPr marL="283487" indent="-283487" algn="r" defTabSz="1133947" rtl="1">
              <a:lnSpc>
                <a:spcPct val="90000"/>
              </a:lnSpc>
              <a:spcBef>
                <a:spcPts val="1240"/>
              </a:spcBef>
              <a:buFont typeface="Arial" panose="020B0604020202020204" pitchFamily="34" charset="0"/>
              <a:buChar char="•"/>
              <a:defRPr/>
            </a:pPr>
            <a:r>
              <a:rPr lang="ar-EG" sz="3968" b="1" dirty="0">
                <a:solidFill>
                  <a:sysClr val="windowText" lastClr="000000"/>
                </a:solidFill>
                <a:latin typeface="Calibri" panose="020F0502020204030204"/>
                <a:cs typeface="Arial" panose="020B0604020202020204" pitchFamily="34" charset="0"/>
              </a:rPr>
              <a:t>عن المشروع</a:t>
            </a:r>
            <a:r>
              <a:rPr lang="ar-EG" sz="3472" b="1" dirty="0">
                <a:solidFill>
                  <a:sysClr val="windowText" lastClr="000000"/>
                </a:solidFill>
                <a:latin typeface="Calibri" panose="020F0502020204030204"/>
                <a:cs typeface="Arial" panose="020B0604020202020204" pitchFamily="34" charset="0"/>
              </a:rPr>
              <a:t>: </a:t>
            </a:r>
            <a:r>
              <a:rPr lang="ar-EG" sz="3472" b="1" dirty="0">
                <a:solidFill>
                  <a:srgbClr val="000000"/>
                </a:solidFill>
                <a:latin typeface="Cairo"/>
              </a:rPr>
              <a:t>الاعتماد على تحلية مياه البحر و المياه الجوفية داخل مواقع الانشاء فى المدن الساحلية المصرية</a:t>
            </a:r>
            <a:endParaRPr lang="ar-EG" sz="3968" b="1" dirty="0">
              <a:solidFill>
                <a:sysClr val="windowText" lastClr="000000"/>
              </a:solidFill>
              <a:latin typeface="Calibri" panose="020F0502020204030204"/>
              <a:cs typeface="Arial" panose="020B0604020202020204" pitchFamily="34" charset="0"/>
            </a:endParaRPr>
          </a:p>
          <a:p>
            <a:pPr marL="283487" indent="-283487" algn="just" defTabSz="1133947" rtl="1">
              <a:lnSpc>
                <a:spcPct val="120000"/>
              </a:lnSpc>
              <a:spcBef>
                <a:spcPts val="1240"/>
              </a:spcBef>
              <a:buFont typeface="Arial" panose="020B0604020202020204" pitchFamily="34" charset="0"/>
              <a:buChar char="•"/>
              <a:defRPr/>
            </a:pPr>
            <a:r>
              <a:rPr lang="ar-EG" sz="3472" b="1" dirty="0">
                <a:solidFill>
                  <a:sysClr val="windowText" lastClr="000000"/>
                </a:solidFill>
                <a:latin typeface="Calibri" panose="020F0502020204030204"/>
                <a:cs typeface="Arial" panose="020B0604020202020204" pitchFamily="34" charset="0"/>
              </a:rPr>
              <a:t>فكرته: </a:t>
            </a:r>
            <a:r>
              <a:rPr lang="ar-EG" sz="2976" dirty="0">
                <a:solidFill>
                  <a:srgbClr val="000000"/>
                </a:solidFill>
                <a:latin typeface="Cairo"/>
              </a:rPr>
              <a:t>هذا المشروع يقدم احد الحلول الذكية و المجربة للتعامل مع مشكلة ندرة المياه المتفاقمة فى مصر, و توفير مياه صالحة لكافة بنود الاعمال الانشائية و منها خلط الخرسانة, عن طريق استعمال اجهزة تحلية متنقلة بين المواقع لتحلية مياه البحر أو المياه الجوفية الخاصة بالموقع, و التى تكلف الكثير لاستخراجها و نقلها الى المصارف.</a:t>
            </a:r>
            <a:r>
              <a:rPr lang="ar-EG" sz="2976" dirty="0">
                <a:solidFill>
                  <a:sysClr val="windowText" lastClr="000000"/>
                </a:solidFill>
                <a:latin typeface="Calibri" panose="020F0502020204030204"/>
                <a:cs typeface="Arial" panose="020B0604020202020204" pitchFamily="34" charset="0"/>
              </a:rPr>
              <a:t> </a:t>
            </a:r>
          </a:p>
          <a:p>
            <a:pPr marL="283487" indent="-283487" algn="just" defTabSz="1133947" rtl="1">
              <a:lnSpc>
                <a:spcPct val="120000"/>
              </a:lnSpc>
              <a:spcBef>
                <a:spcPts val="1240"/>
              </a:spcBef>
              <a:buFont typeface="Arial" panose="020B0604020202020204" pitchFamily="34" charset="0"/>
              <a:buChar char="•"/>
              <a:defRPr/>
            </a:pPr>
            <a:r>
              <a:rPr lang="ar-EG" sz="3472" b="1" dirty="0">
                <a:solidFill>
                  <a:sysClr val="windowText" lastClr="000000"/>
                </a:solidFill>
                <a:latin typeface="Calibri" panose="020F0502020204030204"/>
                <a:cs typeface="Arial" panose="020B0604020202020204" pitchFamily="34" charset="0"/>
              </a:rPr>
              <a:t>الفئة المستفيدة من المشروع: </a:t>
            </a:r>
            <a:r>
              <a:rPr lang="ar-EG" sz="2976" dirty="0">
                <a:solidFill>
                  <a:sysClr val="windowText" lastClr="000000"/>
                </a:solidFill>
                <a:latin typeface="Calibri" panose="020F0502020204030204"/>
                <a:cs typeface="Arial" panose="020B0604020202020204" pitchFamily="34" charset="0"/>
              </a:rPr>
              <a:t>قطاع الانشاء فى المواقع الساحلية النائية هو الفئة الرئيسية المستفيدة من المشروع. لكن مع توفير كمية مياه الشرب المستهلكة حاليا من قطاع الانشاء, فان سد عجز المياه فى القطاعات الاخرى المعتمدة على المياه النقية يجعلها فئات مستفيدة من المشروع.</a:t>
            </a:r>
            <a:endParaRPr lang="ar-EG" sz="3472" dirty="0">
              <a:solidFill>
                <a:sysClr val="windowText" lastClr="000000"/>
              </a:solidFill>
              <a:latin typeface="Calibri" panose="020F0502020204030204"/>
              <a:cs typeface="Arial" panose="020B0604020202020204" pitchFamily="34" charset="0"/>
            </a:endParaRPr>
          </a:p>
        </p:txBody>
      </p:sp>
    </p:spTree>
    <p:extLst>
      <p:ext uri="{BB962C8B-B14F-4D97-AF65-F5344CB8AC3E}">
        <p14:creationId xmlns:p14="http://schemas.microsoft.com/office/powerpoint/2010/main" val="8683846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9BA7303-D1DC-275F-6D19-9011316FE0EA}"/>
              </a:ext>
            </a:extLst>
          </p:cNvPr>
          <p:cNvSpPr txBox="1"/>
          <p:nvPr/>
        </p:nvSpPr>
        <p:spPr>
          <a:xfrm>
            <a:off x="8605603" y="2631383"/>
            <a:ext cx="5536426" cy="7486024"/>
          </a:xfrm>
          <a:prstGeom prst="rect">
            <a:avLst/>
          </a:prstGeom>
          <a:noFill/>
        </p:spPr>
        <p:txBody>
          <a:bodyPr wrap="square">
            <a:spAutoFit/>
          </a:bodyPr>
          <a:lstStyle/>
          <a:p>
            <a:pPr marL="283487" indent="-283487" algn="just" defTabSz="1133947" rtl="1">
              <a:lnSpc>
                <a:spcPct val="90000"/>
              </a:lnSpc>
              <a:spcBef>
                <a:spcPts val="1240"/>
              </a:spcBef>
              <a:buFont typeface="Arial" panose="020B0604020202020204" pitchFamily="34" charset="0"/>
              <a:buChar char="•"/>
              <a:defRPr/>
            </a:pPr>
            <a:r>
              <a:rPr lang="ar-EG" sz="3472" b="1" dirty="0">
                <a:solidFill>
                  <a:sysClr val="windowText" lastClr="000000"/>
                </a:solidFill>
                <a:latin typeface="Calibri" panose="020F0502020204030204"/>
                <a:cs typeface="Arial" panose="020B0604020202020204" pitchFamily="34" charset="0"/>
              </a:rPr>
              <a:t>الميزة التنافسية للمشروع: </a:t>
            </a:r>
          </a:p>
          <a:p>
            <a:pPr marL="283487" indent="-283487" algn="just" defTabSz="1133947" rtl="1">
              <a:spcBef>
                <a:spcPts val="1240"/>
              </a:spcBef>
              <a:buFont typeface="Arial" panose="020B0604020202020204" pitchFamily="34" charset="0"/>
              <a:buChar char="•"/>
              <a:defRPr/>
            </a:pPr>
            <a:r>
              <a:rPr lang="ar-EG" sz="2976" dirty="0">
                <a:solidFill>
                  <a:srgbClr val="000000"/>
                </a:solidFill>
                <a:latin typeface="Cairo"/>
              </a:rPr>
              <a:t>ياتى هذا المشروع ضمن مبادرة الدولة بالفعل لاقامة محطات تحلية للمياه فى المدن الساحلية و قطع اعتمادها بشكل اساسى على نهر النيل.</a:t>
            </a:r>
          </a:p>
          <a:p>
            <a:pPr marL="283487" indent="-283487" algn="just" defTabSz="1133947" rtl="1">
              <a:spcBef>
                <a:spcPts val="1240"/>
              </a:spcBef>
              <a:buFont typeface="Arial" panose="020B0604020202020204" pitchFamily="34" charset="0"/>
              <a:buChar char="•"/>
              <a:defRPr/>
            </a:pPr>
            <a:r>
              <a:rPr lang="ar-EG" sz="2976" dirty="0">
                <a:solidFill>
                  <a:srgbClr val="000000"/>
                </a:solidFill>
                <a:latin typeface="Cairo"/>
              </a:rPr>
              <a:t>يعتبر المشروع حل لاحد المشاكل المناخية الخطيرة المهددة لحياة الملايين فى مصرو يدعم قضايا الاستدامة و الاعتماد على الطاقات الخضراء المتجددة.</a:t>
            </a:r>
          </a:p>
          <a:p>
            <a:pPr marL="283487" indent="-283487" algn="just" defTabSz="1133947" rtl="1">
              <a:lnSpc>
                <a:spcPct val="90000"/>
              </a:lnSpc>
              <a:spcBef>
                <a:spcPts val="1240"/>
              </a:spcBef>
              <a:buFont typeface="Arial" panose="020B0604020202020204" pitchFamily="34" charset="0"/>
              <a:buChar char="•"/>
              <a:defRPr/>
            </a:pPr>
            <a:r>
              <a:rPr lang="ar-EG" sz="2976" dirty="0">
                <a:solidFill>
                  <a:srgbClr val="000000"/>
                </a:solidFill>
                <a:latin typeface="Cairo"/>
              </a:rPr>
              <a:t>تم عمل دراسة جدوى و تقييم مادى لتكلفة المشروع بالاضافة الى تكلفة التشغيل.</a:t>
            </a:r>
          </a:p>
          <a:p>
            <a:pPr marL="283487" indent="-283487" algn="just" defTabSz="1133947" rtl="1">
              <a:lnSpc>
                <a:spcPct val="90000"/>
              </a:lnSpc>
              <a:spcBef>
                <a:spcPts val="1240"/>
              </a:spcBef>
              <a:buFont typeface="Arial" panose="020B0604020202020204" pitchFamily="34" charset="0"/>
              <a:buChar char="•"/>
              <a:defRPr/>
            </a:pPr>
            <a:r>
              <a:rPr lang="ar-EG" sz="2976" dirty="0">
                <a:solidFill>
                  <a:srgbClr val="000000"/>
                </a:solidFill>
                <a:latin typeface="Cairo"/>
              </a:rPr>
              <a:t>يعتمد المشروع على التكنولوجيا الحديثة, سهولة الاستخدام و توافر انظمة التحكم عن بعد. </a:t>
            </a:r>
          </a:p>
          <a:p>
            <a:pPr marL="283487" indent="-283487" algn="just" defTabSz="1133947" rtl="1">
              <a:lnSpc>
                <a:spcPct val="90000"/>
              </a:lnSpc>
              <a:spcBef>
                <a:spcPts val="1240"/>
              </a:spcBef>
              <a:buFont typeface="Arial" panose="020B0604020202020204" pitchFamily="34" charset="0"/>
              <a:buChar char="•"/>
              <a:defRPr/>
            </a:pPr>
            <a:endParaRPr lang="ar-EG" sz="3025" dirty="0">
              <a:solidFill>
                <a:srgbClr val="000000"/>
              </a:solidFill>
              <a:latin typeface="Cairo"/>
            </a:endParaRPr>
          </a:p>
        </p:txBody>
      </p:sp>
      <p:pic>
        <p:nvPicPr>
          <p:cNvPr id="2" name="Picture 1">
            <a:extLst>
              <a:ext uri="{FF2B5EF4-FFF2-40B4-BE49-F238E27FC236}">
                <a16:creationId xmlns:a16="http://schemas.microsoft.com/office/drawing/2014/main" id="{BBE18B80-4664-3606-4F3F-510D83E48D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507" y="2631382"/>
            <a:ext cx="8374644" cy="6280984"/>
          </a:xfrm>
          <a:prstGeom prst="rect">
            <a:avLst/>
          </a:prstGeom>
        </p:spPr>
      </p:pic>
      <p:sp>
        <p:nvSpPr>
          <p:cNvPr id="6" name="TextBox 5">
            <a:extLst>
              <a:ext uri="{FF2B5EF4-FFF2-40B4-BE49-F238E27FC236}">
                <a16:creationId xmlns:a16="http://schemas.microsoft.com/office/drawing/2014/main" id="{1F541C1E-769E-B742-5906-8B052C7FE928}"/>
              </a:ext>
            </a:extLst>
          </p:cNvPr>
          <p:cNvSpPr txBox="1"/>
          <p:nvPr/>
        </p:nvSpPr>
        <p:spPr>
          <a:xfrm>
            <a:off x="-2771836" y="8436900"/>
            <a:ext cx="6252108" cy="933204"/>
          </a:xfrm>
          <a:prstGeom prst="rect">
            <a:avLst/>
          </a:prstGeom>
          <a:noFill/>
        </p:spPr>
        <p:txBody>
          <a:bodyPr wrap="square">
            <a:spAutoFit/>
          </a:bodyPr>
          <a:lstStyle/>
          <a:p>
            <a:pPr algn="r" defTabSz="1133947" rtl="1">
              <a:lnSpc>
                <a:spcPct val="90000"/>
              </a:lnSpc>
              <a:spcBef>
                <a:spcPts val="1240"/>
              </a:spcBef>
              <a:defRPr/>
            </a:pPr>
            <a:endParaRPr lang="ar-EG" sz="2480" dirty="0">
              <a:solidFill>
                <a:sysClr val="windowText" lastClr="000000"/>
              </a:solidFill>
              <a:latin typeface="Calibri" panose="020F0502020204030204"/>
              <a:cs typeface="Arial" panose="020B0604020202020204" pitchFamily="34" charset="0"/>
            </a:endParaRPr>
          </a:p>
          <a:p>
            <a:pPr algn="r" defTabSz="1133947" rtl="1">
              <a:lnSpc>
                <a:spcPct val="90000"/>
              </a:lnSpc>
              <a:spcBef>
                <a:spcPts val="1240"/>
              </a:spcBef>
              <a:defRPr/>
            </a:pPr>
            <a:r>
              <a:rPr lang="ar-EG" sz="2480" dirty="0">
                <a:solidFill>
                  <a:sysClr val="windowText" lastClr="000000"/>
                </a:solidFill>
                <a:latin typeface="Calibri" panose="020F0502020204030204"/>
                <a:cs typeface="Arial" panose="020B0604020202020204" pitchFamily="34" charset="0"/>
              </a:rPr>
              <a:t>حاوية جهاز تحلية المياه المتنقلة </a:t>
            </a:r>
          </a:p>
        </p:txBody>
      </p:sp>
    </p:spTree>
    <p:extLst>
      <p:ext uri="{BB962C8B-B14F-4D97-AF65-F5344CB8AC3E}">
        <p14:creationId xmlns:p14="http://schemas.microsoft.com/office/powerpoint/2010/main" val="15985546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721F35C9-DDA5-E98B-1E0B-01FBDF795D35}"/>
              </a:ext>
            </a:extLst>
          </p:cNvPr>
          <p:cNvSpPr txBox="1">
            <a:spLocks/>
          </p:cNvSpPr>
          <p:nvPr/>
        </p:nvSpPr>
        <p:spPr>
          <a:xfrm>
            <a:off x="1039456" y="3423317"/>
            <a:ext cx="13040439" cy="5903069"/>
          </a:xfrm>
          <a:prstGeom prst="rect">
            <a:avLst/>
          </a:prstGeom>
        </p:spPr>
        <p:txBody>
          <a:bodyPr vert="horz" lIns="113395" tIns="56698" rIns="113395" bIns="56698"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3487" indent="-283487" algn="just" defTabSz="1133947" rtl="1">
              <a:lnSpc>
                <a:spcPct val="120000"/>
              </a:lnSpc>
              <a:spcBef>
                <a:spcPts val="1240"/>
              </a:spcBef>
              <a:defRPr/>
            </a:pPr>
            <a:r>
              <a:rPr lang="ar-EG" sz="2976" dirty="0">
                <a:solidFill>
                  <a:srgbClr val="000000"/>
                </a:solidFill>
                <a:latin typeface="Cairo"/>
              </a:rPr>
              <a:t>توفر حاوية تحلية المياه المتنقلة حوالى </a:t>
            </a:r>
            <a:r>
              <a:rPr lang="ar-EG" sz="2976" b="1" dirty="0">
                <a:solidFill>
                  <a:srgbClr val="000000"/>
                </a:solidFill>
                <a:latin typeface="Cairo"/>
              </a:rPr>
              <a:t>120 متر مكعب من المياه يوميا</a:t>
            </a:r>
          </a:p>
          <a:p>
            <a:pPr marL="283487" indent="-283487" algn="just" defTabSz="1133947" rtl="1">
              <a:lnSpc>
                <a:spcPct val="120000"/>
              </a:lnSpc>
              <a:spcBef>
                <a:spcPts val="1240"/>
              </a:spcBef>
              <a:defRPr/>
            </a:pPr>
            <a:r>
              <a:rPr lang="ar-EG" sz="2976" dirty="0">
                <a:solidFill>
                  <a:srgbClr val="000000"/>
                </a:solidFill>
                <a:latin typeface="Cairo"/>
              </a:rPr>
              <a:t>امكانية الاعتماد على الطاقة الشمسية المتجددة لتشغيل محطة تحلية المياه المتنقلة, بالاضافة الى امكانية اعادة استخدام الاملاح المخلفة عن عمليات التنقية فى ابتكار خرسانة اقوى.</a:t>
            </a:r>
          </a:p>
          <a:p>
            <a:pPr marL="283487" indent="-283487" algn="just" defTabSz="1133947" rtl="1">
              <a:lnSpc>
                <a:spcPct val="120000"/>
              </a:lnSpc>
              <a:spcBef>
                <a:spcPts val="1240"/>
              </a:spcBef>
              <a:defRPr/>
            </a:pPr>
            <a:r>
              <a:rPr lang="ar-EG" sz="2976" dirty="0">
                <a:solidFill>
                  <a:sysClr val="windowText" lastClr="000000"/>
                </a:solidFill>
                <a:latin typeface="Calibri" panose="020F0502020204030204"/>
              </a:rPr>
              <a:t>تكلفة الجهاز الواحد لا تتعدى </a:t>
            </a:r>
            <a:r>
              <a:rPr lang="ar-EG" sz="2976" b="1" dirty="0">
                <a:solidFill>
                  <a:sysClr val="windowText" lastClr="000000"/>
                </a:solidFill>
                <a:latin typeface="Calibri" panose="020F0502020204030204"/>
              </a:rPr>
              <a:t>2,200,000 جنيه مصرى </a:t>
            </a:r>
            <a:r>
              <a:rPr lang="ar-EG" sz="2976" dirty="0">
                <a:solidFill>
                  <a:sysClr val="windowText" lastClr="000000"/>
                </a:solidFill>
                <a:latin typeface="Calibri" panose="020F0502020204030204"/>
              </a:rPr>
              <a:t>( مما يعادل 113,636 دولار امريكى) و هى قيمة يمكن تعويضها على المدى البعيد مقارنة بكمية المشاريع التى يمكن ان يخدمها. </a:t>
            </a:r>
          </a:p>
          <a:p>
            <a:pPr marL="283487" indent="-283487" algn="just" defTabSz="1133947" rtl="1">
              <a:lnSpc>
                <a:spcPct val="120000"/>
              </a:lnSpc>
              <a:spcBef>
                <a:spcPts val="1240"/>
              </a:spcBef>
              <a:defRPr/>
            </a:pPr>
            <a:r>
              <a:rPr lang="ar-EG" sz="2976" dirty="0">
                <a:solidFill>
                  <a:sysClr val="windowText" lastClr="000000"/>
                </a:solidFill>
                <a:latin typeface="Calibri" panose="020F0502020204030204"/>
                <a:cs typeface="Arial" panose="020B0604020202020204" pitchFamily="34" charset="0"/>
              </a:rPr>
              <a:t>سد العجز المائى المتوقع و الحالى بنسبة كبيرة فى أحد القطاعات الصناعية و الذى يمكن تطبيقه على مجالات اخرى</a:t>
            </a:r>
          </a:p>
          <a:p>
            <a:pPr marL="283487" indent="-283487" algn="just" defTabSz="1133947" rtl="1">
              <a:lnSpc>
                <a:spcPct val="120000"/>
              </a:lnSpc>
              <a:spcBef>
                <a:spcPts val="1240"/>
              </a:spcBef>
              <a:defRPr/>
            </a:pPr>
            <a:r>
              <a:rPr lang="ar-EG" sz="2976" dirty="0">
                <a:solidFill>
                  <a:sysClr val="windowText" lastClr="000000"/>
                </a:solidFill>
                <a:latin typeface="Calibri" panose="020F0502020204030204"/>
                <a:cs typeface="Arial" panose="020B0604020202020204" pitchFamily="34" charset="0"/>
              </a:rPr>
              <a:t>حل مشاكل نقل مصادر المياه الى الاقاليم البعيدة و الساحلية و توفير تكاليفها و حل مشاكل اتلاف المصارف بالمياه الجوفية المخلفة عن مشاريع البناء, و توفير تكاليف صيانتها. هذه المصارف غير مخصصة للمياه الغير عذبة</a:t>
            </a:r>
          </a:p>
        </p:txBody>
      </p:sp>
      <p:sp>
        <p:nvSpPr>
          <p:cNvPr id="4" name="Title 1">
            <a:extLst>
              <a:ext uri="{FF2B5EF4-FFF2-40B4-BE49-F238E27FC236}">
                <a16:creationId xmlns:a16="http://schemas.microsoft.com/office/drawing/2014/main" id="{3D2FFDA2-0AA3-D61D-272B-0659E7CFA081}"/>
              </a:ext>
            </a:extLst>
          </p:cNvPr>
          <p:cNvSpPr txBox="1">
            <a:spLocks/>
          </p:cNvSpPr>
          <p:nvPr/>
        </p:nvSpPr>
        <p:spPr>
          <a:xfrm>
            <a:off x="1039456" y="2430854"/>
            <a:ext cx="13040439" cy="1158357"/>
          </a:xfrm>
          <a:prstGeom prst="rect">
            <a:avLst/>
          </a:prstGeom>
        </p:spPr>
        <p:txBody>
          <a:bodyPr vert="horz" lIns="113395" tIns="56698" rIns="113395" bIns="56698"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defTabSz="1133947" rtl="1">
              <a:spcBef>
                <a:spcPts val="1240"/>
              </a:spcBef>
              <a:defRPr/>
            </a:pPr>
            <a:r>
              <a:rPr lang="ar-EG" sz="3968" b="1" dirty="0">
                <a:solidFill>
                  <a:sysClr val="windowText" lastClr="000000"/>
                </a:solidFill>
                <a:latin typeface="Calibri" panose="020F0502020204030204"/>
                <a:ea typeface="+mn-ea"/>
                <a:cs typeface="Arial" panose="020B0604020202020204" pitchFamily="34" charset="0"/>
              </a:rPr>
              <a:t>أثر المشروع الاقتصادي والاجتماعي والبيئي </a:t>
            </a:r>
          </a:p>
        </p:txBody>
      </p:sp>
    </p:spTree>
    <p:extLst>
      <p:ext uri="{BB962C8B-B14F-4D97-AF65-F5344CB8AC3E}">
        <p14:creationId xmlns:p14="http://schemas.microsoft.com/office/powerpoint/2010/main" val="21246686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7F14FB7-4E42-F977-6DDC-4D71C3E7BDC7}"/>
              </a:ext>
            </a:extLst>
          </p:cNvPr>
          <p:cNvSpPr txBox="1"/>
          <p:nvPr/>
        </p:nvSpPr>
        <p:spPr>
          <a:xfrm>
            <a:off x="1163724" y="2953705"/>
            <a:ext cx="13040439" cy="3743589"/>
          </a:xfrm>
          <a:prstGeom prst="rect">
            <a:avLst/>
          </a:prstGeom>
          <a:noFill/>
        </p:spPr>
        <p:txBody>
          <a:bodyPr wrap="square">
            <a:spAutoFit/>
          </a:bodyPr>
          <a:lstStyle/>
          <a:p>
            <a:pPr marL="283487" indent="-283487" algn="r" defTabSz="1133947" rtl="1">
              <a:lnSpc>
                <a:spcPct val="90000"/>
              </a:lnSpc>
              <a:spcBef>
                <a:spcPts val="1240"/>
              </a:spcBef>
              <a:buFont typeface="Arial" panose="020B0604020202020204" pitchFamily="34" charset="0"/>
              <a:buChar char="•"/>
              <a:defRPr/>
            </a:pPr>
            <a:r>
              <a:rPr lang="ar-EG" sz="3472" b="1" dirty="0">
                <a:solidFill>
                  <a:sysClr val="windowText" lastClr="000000"/>
                </a:solidFill>
                <a:latin typeface="Calibri" panose="020F0502020204030204"/>
                <a:cs typeface="Arial" panose="020B0604020202020204" pitchFamily="34" charset="0"/>
              </a:rPr>
              <a:t>ما تم تنفيذه والخطط المستقبلية للمشروع </a:t>
            </a:r>
          </a:p>
          <a:p>
            <a:pPr marL="283487" indent="-283487" algn="just" defTabSz="1133947" rtl="1">
              <a:spcBef>
                <a:spcPts val="1240"/>
              </a:spcBef>
              <a:buFont typeface="Arial" panose="020B0604020202020204" pitchFamily="34" charset="0"/>
              <a:buChar char="•"/>
              <a:defRPr/>
            </a:pPr>
            <a:r>
              <a:rPr lang="ar-EG" sz="2976" dirty="0">
                <a:solidFill>
                  <a:srgbClr val="000000"/>
                </a:solidFill>
                <a:latin typeface="Cairo"/>
              </a:rPr>
              <a:t>اجهزة تحلية المياه منفذة و مجربة بالفعل و هى ضمن خطة الدولة التى بدات بالفعل لمواجهة مشكلة ندرة المياه. لكن فكرة المشروع هى تطوير مثل هذه الاجهزة لتكون صغيرة الحجم و سهلة التنقل بين مواقع الانشاء و ذلك لخدمة اغراض المشروع. </a:t>
            </a:r>
          </a:p>
          <a:p>
            <a:pPr marL="283487" indent="-283487" algn="just" defTabSz="1133947" rtl="1">
              <a:spcBef>
                <a:spcPts val="1240"/>
              </a:spcBef>
              <a:buFont typeface="Arial" panose="020B0604020202020204" pitchFamily="34" charset="0"/>
              <a:buChar char="•"/>
              <a:defRPr/>
            </a:pPr>
            <a:r>
              <a:rPr lang="ar-EG" sz="2976" dirty="0">
                <a:solidFill>
                  <a:srgbClr val="000000"/>
                </a:solidFill>
                <a:latin typeface="Cairo"/>
              </a:rPr>
              <a:t>يمكن تطبيق نفس الفكرة فى كثير من المجالات و القطاعات المختلفة غير قطاع الانشاء, لسد عجز المياه و توفير تكاليف نقلها للاماكن النائية.</a:t>
            </a:r>
          </a:p>
          <a:p>
            <a:pPr marL="283487" indent="-283487" algn="just" defTabSz="1133947" rtl="1">
              <a:lnSpc>
                <a:spcPct val="90000"/>
              </a:lnSpc>
              <a:spcBef>
                <a:spcPts val="1240"/>
              </a:spcBef>
              <a:buFont typeface="Arial" panose="020B0604020202020204" pitchFamily="34" charset="0"/>
              <a:buChar char="•"/>
              <a:defRPr/>
            </a:pPr>
            <a:endParaRPr lang="ar-EG" sz="3025" dirty="0">
              <a:solidFill>
                <a:srgbClr val="000000"/>
              </a:solidFill>
              <a:latin typeface="Cairo"/>
            </a:endParaRPr>
          </a:p>
        </p:txBody>
      </p:sp>
    </p:spTree>
    <p:extLst>
      <p:ext uri="{BB962C8B-B14F-4D97-AF65-F5344CB8AC3E}">
        <p14:creationId xmlns:p14="http://schemas.microsoft.com/office/powerpoint/2010/main" val="286794050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221</TotalTime>
  <Words>533</Words>
  <Application>Microsoft Office PowerPoint</Application>
  <PresentationFormat>Custom</PresentationFormat>
  <Paragraphs>32</Paragraphs>
  <Slides>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Cairo</vt:lpstr>
      <vt:lpstr>Calibri</vt:lpstr>
      <vt:lpstr>Calibri Light</vt:lpstr>
      <vt:lpstr>Office Theme</vt:lpstr>
      <vt:lpstr>الاعتماد على تحلية مياه البحر و المياه الجوفية داخل مواقع الانشاء فى المدن الساحلية المصرية فئة المشروعات الغير هادفة للربح </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mohamed adel</dc:creator>
  <cp:lastModifiedBy>Mohamed Elmelegy</cp:lastModifiedBy>
  <cp:revision>14</cp:revision>
  <dcterms:created xsi:type="dcterms:W3CDTF">2022-09-29T13:35:57Z</dcterms:created>
  <dcterms:modified xsi:type="dcterms:W3CDTF">2022-10-22T02:06:52Z</dcterms:modified>
</cp:coreProperties>
</file>