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61" r:id="rId1"/>
  </p:sldMasterIdLst>
  <p:notesMasterIdLst>
    <p:notesMasterId r:id="rId7"/>
  </p:notesMasterIdLst>
  <p:handoutMasterIdLst>
    <p:handoutMasterId r:id="rId8"/>
  </p:handoutMasterIdLst>
  <p:sldIdLst>
    <p:sldId id="286" r:id="rId2"/>
    <p:sldId id="287" r:id="rId3"/>
    <p:sldId id="281" r:id="rId4"/>
    <p:sldId id="290" r:id="rId5"/>
    <p:sldId id="258" r:id="rId6"/>
  </p:sldIdLst>
  <p:sldSz cx="15119350" cy="10691813"/>
  <p:notesSz cx="6858000" cy="9144000"/>
  <p:defaultTextStyle>
    <a:defPPr>
      <a:defRPr lang="ar-E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47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53" d="100"/>
          <a:sy n="53" d="100"/>
        </p:scale>
        <p:origin x="702" y="84"/>
      </p:cViewPr>
      <p:guideLst>
        <p:guide orient="horz" pos="3368"/>
        <p:guide pos="47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9A8CC-4BE3-4EAC-9FE7-96570713035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ar-EG"/>
              <a:t>محافظه جنوب سيناء - اسامه عبدالبديع محمود</a:t>
            </a: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978A-B390-4219-AC82-8BEFACF14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690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F8B18-E134-4AC9-BD3E-38DB4D0EB6B6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ar-EG"/>
              <a:t>محافظه جنوب سيناء - اسامه عبدالبديع محمود</a:t>
            </a: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8D3C5-1FF1-4914-95EB-4E49D0E30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511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474836" rtl="0" eaLnBrk="1" latinLnBrk="0" hangingPunct="1">
      <a:defRPr sz="1935" kern="1200">
        <a:solidFill>
          <a:schemeClr val="tx1"/>
        </a:solidFill>
        <a:latin typeface="+mn-lt"/>
        <a:ea typeface="+mn-ea"/>
        <a:cs typeface="+mn-cs"/>
      </a:defRPr>
    </a:lvl1pPr>
    <a:lvl2pPr marL="737418" algn="l" defTabSz="1474836" rtl="0" eaLnBrk="1" latinLnBrk="0" hangingPunct="1">
      <a:defRPr sz="1935" kern="1200">
        <a:solidFill>
          <a:schemeClr val="tx1"/>
        </a:solidFill>
        <a:latin typeface="+mn-lt"/>
        <a:ea typeface="+mn-ea"/>
        <a:cs typeface="+mn-cs"/>
      </a:defRPr>
    </a:lvl2pPr>
    <a:lvl3pPr marL="1474836" algn="l" defTabSz="1474836" rtl="0" eaLnBrk="1" latinLnBrk="0" hangingPunct="1">
      <a:defRPr sz="1935" kern="1200">
        <a:solidFill>
          <a:schemeClr val="tx1"/>
        </a:solidFill>
        <a:latin typeface="+mn-lt"/>
        <a:ea typeface="+mn-ea"/>
        <a:cs typeface="+mn-cs"/>
      </a:defRPr>
    </a:lvl3pPr>
    <a:lvl4pPr marL="2212254" algn="l" defTabSz="1474836" rtl="0" eaLnBrk="1" latinLnBrk="0" hangingPunct="1">
      <a:defRPr sz="1935" kern="1200">
        <a:solidFill>
          <a:schemeClr val="tx1"/>
        </a:solidFill>
        <a:latin typeface="+mn-lt"/>
        <a:ea typeface="+mn-ea"/>
        <a:cs typeface="+mn-cs"/>
      </a:defRPr>
    </a:lvl4pPr>
    <a:lvl5pPr marL="2949672" algn="l" defTabSz="1474836" rtl="0" eaLnBrk="1" latinLnBrk="0" hangingPunct="1">
      <a:defRPr sz="1935" kern="1200">
        <a:solidFill>
          <a:schemeClr val="tx1"/>
        </a:solidFill>
        <a:latin typeface="+mn-lt"/>
        <a:ea typeface="+mn-ea"/>
        <a:cs typeface="+mn-cs"/>
      </a:defRPr>
    </a:lvl5pPr>
    <a:lvl6pPr marL="3687089" algn="l" defTabSz="1474836" rtl="0" eaLnBrk="1" latinLnBrk="0" hangingPunct="1">
      <a:defRPr sz="1935" kern="1200">
        <a:solidFill>
          <a:schemeClr val="tx1"/>
        </a:solidFill>
        <a:latin typeface="+mn-lt"/>
        <a:ea typeface="+mn-ea"/>
        <a:cs typeface="+mn-cs"/>
      </a:defRPr>
    </a:lvl6pPr>
    <a:lvl7pPr marL="4424507" algn="l" defTabSz="1474836" rtl="0" eaLnBrk="1" latinLnBrk="0" hangingPunct="1">
      <a:defRPr sz="1935" kern="1200">
        <a:solidFill>
          <a:schemeClr val="tx1"/>
        </a:solidFill>
        <a:latin typeface="+mn-lt"/>
        <a:ea typeface="+mn-ea"/>
        <a:cs typeface="+mn-cs"/>
      </a:defRPr>
    </a:lvl7pPr>
    <a:lvl8pPr marL="5161925" algn="l" defTabSz="1474836" rtl="0" eaLnBrk="1" latinLnBrk="0" hangingPunct="1">
      <a:defRPr sz="1935" kern="1200">
        <a:solidFill>
          <a:schemeClr val="tx1"/>
        </a:solidFill>
        <a:latin typeface="+mn-lt"/>
        <a:ea typeface="+mn-ea"/>
        <a:cs typeface="+mn-cs"/>
      </a:defRPr>
    </a:lvl8pPr>
    <a:lvl9pPr marL="5899343" algn="l" defTabSz="1474836" rtl="0" eaLnBrk="1" latinLnBrk="0" hangingPunct="1">
      <a:defRPr sz="19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13CB1-0933-6571-C9AE-5655EC3BC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919" y="1749795"/>
            <a:ext cx="11339513" cy="3722335"/>
          </a:xfrm>
        </p:spPr>
        <p:txBody>
          <a:bodyPr anchor="b"/>
          <a:lstStyle>
            <a:lvl1pPr algn="ctr">
              <a:defRPr sz="744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9B4AD-1FD0-78CF-B8F0-BDC308108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2976"/>
            </a:lvl1pPr>
            <a:lvl2pPr marL="566974" indent="0" algn="ctr">
              <a:buNone/>
              <a:defRPr sz="2480"/>
            </a:lvl2pPr>
            <a:lvl3pPr marL="1133947" indent="0" algn="ctr">
              <a:buNone/>
              <a:defRPr sz="2232"/>
            </a:lvl3pPr>
            <a:lvl4pPr marL="1700921" indent="0" algn="ctr">
              <a:buNone/>
              <a:defRPr sz="1984"/>
            </a:lvl4pPr>
            <a:lvl5pPr marL="2267895" indent="0" algn="ctr">
              <a:buNone/>
              <a:defRPr sz="1984"/>
            </a:lvl5pPr>
            <a:lvl6pPr marL="2834869" indent="0" algn="ctr">
              <a:buNone/>
              <a:defRPr sz="1984"/>
            </a:lvl6pPr>
            <a:lvl7pPr marL="3401842" indent="0" algn="ctr">
              <a:buNone/>
              <a:defRPr sz="1984"/>
            </a:lvl7pPr>
            <a:lvl8pPr marL="3968816" indent="0" algn="ctr">
              <a:buNone/>
              <a:defRPr sz="1984"/>
            </a:lvl8pPr>
            <a:lvl9pPr marL="4535790" indent="0" algn="ctr">
              <a:buNone/>
              <a:defRPr sz="1984"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9021D-A986-22A8-BEB8-AB0D29EB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C28EE-7C25-C894-92FD-8A04D111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B906B-CC0F-EA2E-C6FF-BDD27C15F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9529862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2FBC7-B846-D985-541A-3F9816959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CD4B7-6CE5-7085-899E-5DA7120CC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CA541-5697-B3D3-BB02-4125EAEB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B529-EFD2-C4A7-2FE5-9C34E398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4EB32-4158-C346-AE7C-E3FED4A0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018992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32CB3-CFC8-ED25-5F41-052D35F19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819785" y="569240"/>
            <a:ext cx="3260110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0D098-2753-4534-F9B3-5AA5EAE8C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39455" y="569240"/>
            <a:ext cx="9591338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64F1D-4C00-B135-5D72-49B604C5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CCCC0-8C5C-415C-E3F9-B9ADC3EA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1AF12-E524-3207-913F-7ED695B93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6910470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4850F-DDD8-1696-3155-C430967F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88308-943E-30CC-F2E4-CFA3967CB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64F79-826A-E201-8B81-49FE684C7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7BA85-F1D6-AE77-4012-FE56C85FE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E12E8-7528-AA1B-B591-2ABF86A3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786967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D10CC-3287-6B69-89B7-084ABFF5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581" y="2665530"/>
            <a:ext cx="13040439" cy="4447496"/>
          </a:xfrm>
        </p:spPr>
        <p:txBody>
          <a:bodyPr anchor="b"/>
          <a:lstStyle>
            <a:lvl1pPr>
              <a:defRPr sz="744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3F198-ADF2-9C7B-C6F0-D59674EBD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1581" y="7155102"/>
            <a:ext cx="13040439" cy="2338833"/>
          </a:xfrm>
        </p:spPr>
        <p:txBody>
          <a:bodyPr/>
          <a:lstStyle>
            <a:lvl1pPr marL="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1pPr>
            <a:lvl2pPr marL="566974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2pPr>
            <a:lvl3pPr marL="1133947" indent="0">
              <a:buNone/>
              <a:defRPr sz="2232">
                <a:solidFill>
                  <a:schemeClr val="tx1">
                    <a:tint val="75000"/>
                  </a:schemeClr>
                </a:solidFill>
              </a:defRPr>
            </a:lvl3pPr>
            <a:lvl4pPr marL="1700921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4pPr>
            <a:lvl5pPr marL="2267895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5pPr>
            <a:lvl6pPr marL="283486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6pPr>
            <a:lvl7pPr marL="340184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7pPr>
            <a:lvl8pPr marL="3968816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8pPr>
            <a:lvl9pPr marL="453579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24F59-613A-8B2D-1B25-3F1F37E8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5DF10-01CF-A5EB-8422-71F713D1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60176-3DF7-B7E6-6091-997AE92A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487052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7614-7C35-EFB8-39C0-A7675DEF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3AAA6-A226-C98B-B091-3A9689754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EF945-D2A2-D41C-5DBF-80761935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C948A-F579-6303-E3CA-01D142C4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FB2E1-5A9E-B6AA-EBB6-9E3BD8F7A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6292E-26BA-784C-3A92-B5A4FA26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7684590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F03F-2198-1C98-14C4-C52F08CE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25" y="569241"/>
            <a:ext cx="13040439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98559-5333-9A10-CDCC-8BCE8EAE6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425" y="2620980"/>
            <a:ext cx="6396193" cy="1284502"/>
          </a:xfrm>
        </p:spPr>
        <p:txBody>
          <a:bodyPr anchor="b"/>
          <a:lstStyle>
            <a:lvl1pPr marL="0" indent="0">
              <a:buNone/>
              <a:defRPr sz="2976" b="1"/>
            </a:lvl1pPr>
            <a:lvl2pPr marL="566974" indent="0">
              <a:buNone/>
              <a:defRPr sz="2480" b="1"/>
            </a:lvl2pPr>
            <a:lvl3pPr marL="1133947" indent="0">
              <a:buNone/>
              <a:defRPr sz="2232" b="1"/>
            </a:lvl3pPr>
            <a:lvl4pPr marL="1700921" indent="0">
              <a:buNone/>
              <a:defRPr sz="1984" b="1"/>
            </a:lvl4pPr>
            <a:lvl5pPr marL="2267895" indent="0">
              <a:buNone/>
              <a:defRPr sz="1984" b="1"/>
            </a:lvl5pPr>
            <a:lvl6pPr marL="2834869" indent="0">
              <a:buNone/>
              <a:defRPr sz="1984" b="1"/>
            </a:lvl6pPr>
            <a:lvl7pPr marL="3401842" indent="0">
              <a:buNone/>
              <a:defRPr sz="1984" b="1"/>
            </a:lvl7pPr>
            <a:lvl8pPr marL="3968816" indent="0">
              <a:buNone/>
              <a:defRPr sz="1984" b="1"/>
            </a:lvl8pPr>
            <a:lvl9pPr marL="4535790" indent="0">
              <a:buNone/>
              <a:defRPr sz="19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F0552-138B-BC17-A9D2-EE739838E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1425" y="3905482"/>
            <a:ext cx="63961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00D1-7412-7717-9E89-B08F99C52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54171" y="2620980"/>
            <a:ext cx="6427693" cy="1284502"/>
          </a:xfrm>
        </p:spPr>
        <p:txBody>
          <a:bodyPr anchor="b"/>
          <a:lstStyle>
            <a:lvl1pPr marL="0" indent="0">
              <a:buNone/>
              <a:defRPr sz="2976" b="1"/>
            </a:lvl1pPr>
            <a:lvl2pPr marL="566974" indent="0">
              <a:buNone/>
              <a:defRPr sz="2480" b="1"/>
            </a:lvl2pPr>
            <a:lvl3pPr marL="1133947" indent="0">
              <a:buNone/>
              <a:defRPr sz="2232" b="1"/>
            </a:lvl3pPr>
            <a:lvl4pPr marL="1700921" indent="0">
              <a:buNone/>
              <a:defRPr sz="1984" b="1"/>
            </a:lvl4pPr>
            <a:lvl5pPr marL="2267895" indent="0">
              <a:buNone/>
              <a:defRPr sz="1984" b="1"/>
            </a:lvl5pPr>
            <a:lvl6pPr marL="2834869" indent="0">
              <a:buNone/>
              <a:defRPr sz="1984" b="1"/>
            </a:lvl6pPr>
            <a:lvl7pPr marL="3401842" indent="0">
              <a:buNone/>
              <a:defRPr sz="1984" b="1"/>
            </a:lvl7pPr>
            <a:lvl8pPr marL="3968816" indent="0">
              <a:buNone/>
              <a:defRPr sz="1984" b="1"/>
            </a:lvl8pPr>
            <a:lvl9pPr marL="4535790" indent="0">
              <a:buNone/>
              <a:defRPr sz="19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AA656B-4020-F603-67A2-07FEF756F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54171" y="3905482"/>
            <a:ext cx="6427693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9B505F-D217-8428-E47D-0D45A81A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78B250-F05D-0B29-7CF5-46027A5EF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755540-EB60-0965-AA1D-697A0BBB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449501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0BCDA-2C5C-5E80-B0E6-6DC71AE5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3343A-C022-2200-F7A5-69DFE512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3C2EA-E2A0-FF6D-E253-9D5173191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D37D7-C20F-BC51-E109-84B75F04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3063651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33ECF4-27AC-BAE1-6E60-30BCD6AAD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27EB88-7894-2C2C-7E76-A521A7E5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F0711-9DC5-3648-0F30-E612E017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0655158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D8F0-59AE-4190-163B-7C40CF2B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3" cy="2494756"/>
          </a:xfrm>
        </p:spPr>
        <p:txBody>
          <a:bodyPr anchor="b"/>
          <a:lstStyle>
            <a:lvl1pPr>
              <a:defRPr sz="3968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0A5E-9DA2-8F10-00EC-31ABA24BB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93" y="1539424"/>
            <a:ext cx="7654171" cy="7598117"/>
          </a:xfrm>
        </p:spPr>
        <p:txBody>
          <a:bodyPr/>
          <a:lstStyle>
            <a:lvl1pPr>
              <a:defRPr sz="3968"/>
            </a:lvl1pPr>
            <a:lvl2pPr>
              <a:defRPr sz="3472"/>
            </a:lvl2pPr>
            <a:lvl3pPr>
              <a:defRPr sz="2976"/>
            </a:lvl3pPr>
            <a:lvl4pPr>
              <a:defRPr sz="2480"/>
            </a:lvl4pPr>
            <a:lvl5pPr>
              <a:defRPr sz="2480"/>
            </a:lvl5pPr>
            <a:lvl6pPr>
              <a:defRPr sz="2480"/>
            </a:lvl6pPr>
            <a:lvl7pPr>
              <a:defRPr sz="2480"/>
            </a:lvl7pPr>
            <a:lvl8pPr>
              <a:defRPr sz="2480"/>
            </a:lvl8pPr>
            <a:lvl9pPr>
              <a:defRPr sz="24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71524-A124-1052-992D-CB34548F1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3" cy="5942372"/>
          </a:xfrm>
        </p:spPr>
        <p:txBody>
          <a:bodyPr/>
          <a:lstStyle>
            <a:lvl1pPr marL="0" indent="0">
              <a:buNone/>
              <a:defRPr sz="1984"/>
            </a:lvl1pPr>
            <a:lvl2pPr marL="566974" indent="0">
              <a:buNone/>
              <a:defRPr sz="1736"/>
            </a:lvl2pPr>
            <a:lvl3pPr marL="1133947" indent="0">
              <a:buNone/>
              <a:defRPr sz="1488"/>
            </a:lvl3pPr>
            <a:lvl4pPr marL="1700921" indent="0">
              <a:buNone/>
              <a:defRPr sz="1240"/>
            </a:lvl4pPr>
            <a:lvl5pPr marL="2267895" indent="0">
              <a:buNone/>
              <a:defRPr sz="1240"/>
            </a:lvl5pPr>
            <a:lvl6pPr marL="2834869" indent="0">
              <a:buNone/>
              <a:defRPr sz="1240"/>
            </a:lvl6pPr>
            <a:lvl7pPr marL="3401842" indent="0">
              <a:buNone/>
              <a:defRPr sz="1240"/>
            </a:lvl7pPr>
            <a:lvl8pPr marL="3968816" indent="0">
              <a:buNone/>
              <a:defRPr sz="1240"/>
            </a:lvl8pPr>
            <a:lvl9pPr marL="4535790" indent="0">
              <a:buNone/>
              <a:defRPr sz="1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F2F91-3E27-F62C-FD15-0CC5C3999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09865-73D1-A825-48FC-0E513B9C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60110-BC2D-83EB-B221-F29C6413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481514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5D160-568A-43EC-BF82-C31FDA65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3" cy="2494756"/>
          </a:xfrm>
        </p:spPr>
        <p:txBody>
          <a:bodyPr anchor="b"/>
          <a:lstStyle>
            <a:lvl1pPr>
              <a:defRPr sz="3968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FF5CBE-FFED-A496-F9B1-A8F9E9DB4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27693" y="1539424"/>
            <a:ext cx="7654171" cy="7598117"/>
          </a:xfrm>
        </p:spPr>
        <p:txBody>
          <a:bodyPr/>
          <a:lstStyle>
            <a:lvl1pPr marL="0" indent="0">
              <a:buNone/>
              <a:defRPr sz="3968"/>
            </a:lvl1pPr>
            <a:lvl2pPr marL="566974" indent="0">
              <a:buNone/>
              <a:defRPr sz="3472"/>
            </a:lvl2pPr>
            <a:lvl3pPr marL="1133947" indent="0">
              <a:buNone/>
              <a:defRPr sz="2976"/>
            </a:lvl3pPr>
            <a:lvl4pPr marL="1700921" indent="0">
              <a:buNone/>
              <a:defRPr sz="2480"/>
            </a:lvl4pPr>
            <a:lvl5pPr marL="2267895" indent="0">
              <a:buNone/>
              <a:defRPr sz="2480"/>
            </a:lvl5pPr>
            <a:lvl6pPr marL="2834869" indent="0">
              <a:buNone/>
              <a:defRPr sz="2480"/>
            </a:lvl6pPr>
            <a:lvl7pPr marL="3401842" indent="0">
              <a:buNone/>
              <a:defRPr sz="2480"/>
            </a:lvl7pPr>
            <a:lvl8pPr marL="3968816" indent="0">
              <a:buNone/>
              <a:defRPr sz="2480"/>
            </a:lvl8pPr>
            <a:lvl9pPr marL="4535790" indent="0">
              <a:buNone/>
              <a:defRPr sz="2480"/>
            </a:lvl9pPr>
          </a:lstStyle>
          <a:p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32FED-CC63-7D54-0B98-FFB9B63A4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3" cy="5942372"/>
          </a:xfrm>
        </p:spPr>
        <p:txBody>
          <a:bodyPr/>
          <a:lstStyle>
            <a:lvl1pPr marL="0" indent="0">
              <a:buNone/>
              <a:defRPr sz="1984"/>
            </a:lvl1pPr>
            <a:lvl2pPr marL="566974" indent="0">
              <a:buNone/>
              <a:defRPr sz="1736"/>
            </a:lvl2pPr>
            <a:lvl3pPr marL="1133947" indent="0">
              <a:buNone/>
              <a:defRPr sz="1488"/>
            </a:lvl3pPr>
            <a:lvl4pPr marL="1700921" indent="0">
              <a:buNone/>
              <a:defRPr sz="1240"/>
            </a:lvl4pPr>
            <a:lvl5pPr marL="2267895" indent="0">
              <a:buNone/>
              <a:defRPr sz="1240"/>
            </a:lvl5pPr>
            <a:lvl6pPr marL="2834869" indent="0">
              <a:buNone/>
              <a:defRPr sz="1240"/>
            </a:lvl6pPr>
            <a:lvl7pPr marL="3401842" indent="0">
              <a:buNone/>
              <a:defRPr sz="1240"/>
            </a:lvl7pPr>
            <a:lvl8pPr marL="3968816" indent="0">
              <a:buNone/>
              <a:defRPr sz="1240"/>
            </a:lvl8pPr>
            <a:lvl9pPr marL="4535790" indent="0">
              <a:buNone/>
              <a:defRPr sz="12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86EAC-00DA-E9F6-C3C5-66EA31810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326D1-3A29-9B8C-1132-76FC9243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81B7F-EE86-63D9-4E46-051AA4391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901766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1ED3C1-2938-164F-9B89-8A0378865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456" y="569241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58F7-AB9A-2F39-F1A9-1DF6F0761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84DFB-F08D-5440-03A2-14D8F2973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455" y="9909727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DCDA8-331D-4C06-B7A2-7AF1E70843B1}" type="datetime1">
              <a:rPr lang="ar-SA" smtClean="0"/>
              <a:t>27/03/1444</a:t>
            </a:fld>
            <a:endParaRPr lang="ar-S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04FB4-8B0D-31FE-5597-84572CDA7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08285" y="9909727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SA"/>
              <a:t>محافظه جنوب سيناء - اسامه عبدالبديع محمود</a:t>
            </a:r>
            <a:endParaRPr lang="ar-S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C1730-BCE7-8BB0-0BF8-5EA1EC114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8041" y="9909727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5426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sldNum="0" hdr="0" ftr="0" dt="0"/>
  <p:txStyles>
    <p:titleStyle>
      <a:lvl1pPr algn="l" defTabSz="1133947" rtl="0" eaLnBrk="1" latinLnBrk="0" hangingPunct="1">
        <a:lnSpc>
          <a:spcPct val="90000"/>
        </a:lnSpc>
        <a:spcBef>
          <a:spcPct val="0"/>
        </a:spcBef>
        <a:buNone/>
        <a:defRPr sz="54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87" indent="-283487" algn="l" defTabSz="1133947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3472" kern="1200">
          <a:solidFill>
            <a:schemeClr val="tx1"/>
          </a:solidFill>
          <a:latin typeface="+mn-lt"/>
          <a:ea typeface="+mn-ea"/>
          <a:cs typeface="+mn-cs"/>
        </a:defRPr>
      </a:lvl1pPr>
      <a:lvl2pPr marL="850461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417434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3pPr>
      <a:lvl4pPr marL="1984408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4pPr>
      <a:lvl5pPr marL="2551382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5pPr>
      <a:lvl6pPr marL="3118355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6pPr>
      <a:lvl7pPr marL="3685329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7pPr>
      <a:lvl8pPr marL="4252303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8pPr>
      <a:lvl9pPr marL="4819277" indent="-283487" algn="l" defTabSz="113394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1pPr>
      <a:lvl2pPr marL="566974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2pPr>
      <a:lvl3pPr marL="1133947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3pPr>
      <a:lvl4pPr marL="1700921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4pPr>
      <a:lvl5pPr marL="2267895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5pPr>
      <a:lvl6pPr marL="2834869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6pPr>
      <a:lvl7pPr marL="3401842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7pPr>
      <a:lvl8pPr marL="3968816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8pPr>
      <a:lvl9pPr marL="4535790" algn="l" defTabSz="1133947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1376599" y="1865770"/>
            <a:ext cx="3310951" cy="901170"/>
          </a:xfrm>
        </p:spPr>
        <p:txBody>
          <a:bodyPr>
            <a:normAutofit/>
          </a:bodyPr>
          <a:lstStyle/>
          <a:p>
            <a:pPr algn="ctr" rtl="1"/>
            <a:r>
              <a:rPr lang="ar-EG" sz="2806" b="1" dirty="0"/>
              <a:t>حول المشروع </a:t>
            </a:r>
            <a:endParaRPr lang="en-US" sz="2806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100263" y="3035846"/>
            <a:ext cx="8195160" cy="3881736"/>
          </a:xfrm>
        </p:spPr>
        <p:txBody>
          <a:bodyPr>
            <a:normAutofit/>
          </a:bodyPr>
          <a:lstStyle/>
          <a:p>
            <a:pPr marL="71277" indent="0" algn="r" rtl="1">
              <a:buNone/>
            </a:pPr>
            <a:r>
              <a:rPr lang="en-US" sz="2494" dirty="0"/>
              <a:t>Bee Bike </a:t>
            </a:r>
            <a:r>
              <a:rPr lang="ar-EG" sz="2494" dirty="0"/>
              <a:t> هو فكره مشروع يركز علي بناء و توعيه لركوب الدراجات</a:t>
            </a:r>
          </a:p>
          <a:p>
            <a:pPr marL="71277" indent="0" algn="r" rtl="1">
              <a:buNone/>
            </a:pPr>
            <a:endParaRPr lang="ar-EG" sz="2494" dirty="0"/>
          </a:p>
          <a:p>
            <a:pPr marL="71277" indent="0" algn="r" rtl="1">
              <a:buNone/>
            </a:pPr>
            <a:r>
              <a:rPr lang="ar-EG" sz="2494" dirty="0"/>
              <a:t>المدة :- يوليو 2022 – الي الان </a:t>
            </a:r>
          </a:p>
          <a:p>
            <a:pPr marL="71277" indent="0" algn="r" rtl="1">
              <a:buNone/>
            </a:pPr>
            <a:endParaRPr lang="ar-EG" sz="2494" dirty="0"/>
          </a:p>
          <a:p>
            <a:pPr marL="71277" indent="0" algn="r" rtl="1">
              <a:buNone/>
            </a:pPr>
            <a:r>
              <a:rPr lang="ar-EG" sz="2494" dirty="0"/>
              <a:t>الشراكة : ( حاضنه اعمال الجامعة البريطانية الان )</a:t>
            </a:r>
          </a:p>
          <a:p>
            <a:pPr marL="71277" indent="0" algn="r" rtl="1">
              <a:buNone/>
            </a:pPr>
            <a:endParaRPr lang="ar-EG" sz="2494" dirty="0"/>
          </a:p>
          <a:p>
            <a:pPr marL="71277" indent="0" algn="r" rtl="1">
              <a:buNone/>
            </a:pPr>
            <a:r>
              <a:rPr lang="ar-EG" sz="2494" dirty="0"/>
              <a:t>المدن المستهدفة : 5 مدن </a:t>
            </a:r>
            <a:endParaRPr lang="en-US" sz="2494" dirty="0"/>
          </a:p>
        </p:txBody>
      </p:sp>
      <p:pic>
        <p:nvPicPr>
          <p:cNvPr id="4" name="عنصر نائب للمحتوى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63" y="2988394"/>
            <a:ext cx="2020725" cy="2020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10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936043"/>
              </p:ext>
            </p:extLst>
          </p:nvPr>
        </p:nvGraphicFramePr>
        <p:xfrm>
          <a:off x="941735" y="5345906"/>
          <a:ext cx="6077924" cy="43802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95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4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7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2864">
                <a:tc>
                  <a:txBody>
                    <a:bodyPr/>
                    <a:lstStyle/>
                    <a:p>
                      <a:pPr algn="ctr" rtl="1"/>
                      <a:r>
                        <a:rPr lang="ar-EG" sz="25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 التنقل بواسطة الحيوانات:0</a:t>
                      </a:r>
                    </a:p>
                  </a:txBody>
                  <a:tcPr marL="142558" marR="142558" marT="71279" marB="71279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25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 بالدراجات الهوائية:0</a:t>
                      </a:r>
                      <a:endParaRPr lang="en-US" sz="2500" dirty="0"/>
                    </a:p>
                  </a:txBody>
                  <a:tcPr marL="142558" marR="142558" marT="71279" marB="71279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2500" kern="1200" dirty="0">
                          <a:effectLst/>
                        </a:rPr>
                        <a:t>  قدم: 0</a:t>
                      </a:r>
                      <a:endParaRPr lang="en-US" sz="2500" dirty="0"/>
                    </a:p>
                  </a:txBody>
                  <a:tcPr marL="142558" marR="142558" marT="71279" marB="7127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3018">
                <a:tc>
                  <a:txBody>
                    <a:bodyPr/>
                    <a:lstStyle/>
                    <a:p>
                      <a:pPr algn="ctr" rtl="1"/>
                      <a:r>
                        <a:rPr lang="en-US" sz="2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rickshaw/trishaw: 0</a:t>
                      </a:r>
                      <a:endParaRPr lang="en-US" sz="2500" dirty="0"/>
                    </a:p>
                  </a:txBody>
                  <a:tcPr marL="142558" marR="142558" marT="71279" marB="71279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moped: </a:t>
                      </a:r>
                      <a:endParaRPr lang="ar-EG" sz="25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1"/>
                      <a:r>
                        <a:rPr lang="en-US" sz="25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0.073</a:t>
                      </a:r>
                      <a:endParaRPr lang="en-US" sz="2500" dirty="0"/>
                    </a:p>
                  </a:txBody>
                  <a:tcPr marL="142558" marR="142558" marT="71279" marB="71279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 rickshaw</a:t>
                      </a:r>
                      <a:endParaRPr lang="ar-EG" sz="25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1"/>
                      <a:r>
                        <a:rPr lang="en-US" sz="25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0.061</a:t>
                      </a:r>
                      <a:endParaRPr lang="en-US" sz="2500" dirty="0"/>
                    </a:p>
                  </a:txBody>
                  <a:tcPr marL="142558" marR="142558" marT="71279" marB="7127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3018">
                <a:tc>
                  <a:txBody>
                    <a:bodyPr/>
                    <a:lstStyle/>
                    <a:p>
                      <a:pPr algn="ctr" rtl="1"/>
                      <a:r>
                        <a:rPr lang="ar-EG" sz="2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آليات الثلج: 0.094</a:t>
                      </a:r>
                      <a:endParaRPr lang="en-US" sz="2500" dirty="0"/>
                    </a:p>
                  </a:txBody>
                  <a:tcPr marL="142558" marR="142558" marT="71279" marB="71279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2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السيارات الكهربائية: 0.043</a:t>
                      </a:r>
                      <a:endParaRPr lang="en-US" sz="2500" dirty="0"/>
                    </a:p>
                  </a:txBody>
                  <a:tcPr marL="142558" marR="142558" marT="71279" marB="71279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2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السيارات الصغيرة: 0.11</a:t>
                      </a:r>
                      <a:endParaRPr lang="en-US" sz="2500" dirty="0"/>
                    </a:p>
                  </a:txBody>
                  <a:tcPr marL="142558" marR="142558" marT="71279" marB="7127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864">
                <a:tc>
                  <a:txBody>
                    <a:bodyPr/>
                    <a:lstStyle/>
                    <a:p>
                      <a:pPr algn="ctr" rtl="1"/>
                      <a:r>
                        <a:rPr lang="ar-EG" sz="2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التكسي: 0.17</a:t>
                      </a:r>
                      <a:endParaRPr lang="en-US" sz="2500" dirty="0"/>
                    </a:p>
                  </a:txBody>
                  <a:tcPr marL="142558" marR="142558" marT="71279" marB="71279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2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السيارات الكبيرة: 0.183</a:t>
                      </a:r>
                      <a:endParaRPr lang="en-US" sz="2500" dirty="0"/>
                    </a:p>
                  </a:txBody>
                  <a:tcPr marL="142558" marR="142558" marT="71279" marB="71279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2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السيارات الوسط: 0.133</a:t>
                      </a:r>
                      <a:endParaRPr lang="en-US" sz="2500" dirty="0"/>
                    </a:p>
                  </a:txBody>
                  <a:tcPr marL="142558" marR="142558" marT="71279" marB="7127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5" name="مجموعة 14"/>
          <p:cNvGrpSpPr/>
          <p:nvPr/>
        </p:nvGrpSpPr>
        <p:grpSpPr>
          <a:xfrm>
            <a:off x="7600372" y="6925726"/>
            <a:ext cx="7127877" cy="2576784"/>
            <a:chOff x="4571999" y="3864417"/>
            <a:chExt cx="4572001" cy="1652815"/>
          </a:xfrm>
        </p:grpSpPr>
        <p:sp>
          <p:nvSpPr>
            <p:cNvPr id="11" name="عنوان 1"/>
            <p:cNvSpPr txBox="1">
              <a:spLocks/>
            </p:cNvSpPr>
            <p:nvPr/>
          </p:nvSpPr>
          <p:spPr>
            <a:xfrm>
              <a:off x="6732239" y="3864417"/>
              <a:ext cx="2411761" cy="569326"/>
            </a:xfrm>
            <a:prstGeom prst="rect">
              <a:avLst/>
            </a:prstGeom>
          </p:spPr>
          <p:txBody>
            <a:bodyPr vert="horz" lIns="142558" tIns="71279" rIns="142558" bIns="71279" rtlCol="0" anchor="b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 rtl="1"/>
              <a:r>
                <a:rPr lang="ar-EG" sz="2806" b="1" dirty="0">
                  <a:solidFill>
                    <a:schemeClr val="tx1"/>
                  </a:solidFill>
                </a:rPr>
                <a:t>حساب الانبعاثات</a:t>
              </a:r>
              <a:endParaRPr lang="en-US" sz="2806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عنوان فرعي 2"/>
            <p:cNvSpPr txBox="1">
              <a:spLocks/>
            </p:cNvSpPr>
            <p:nvPr/>
          </p:nvSpPr>
          <p:spPr>
            <a:xfrm>
              <a:off x="4571999" y="4653136"/>
              <a:ext cx="4544469" cy="864096"/>
            </a:xfrm>
            <a:prstGeom prst="rect">
              <a:avLst/>
            </a:prstGeom>
          </p:spPr>
          <p:txBody>
            <a:bodyPr vert="horz" lIns="142558" tIns="71279" rIns="142558" bIns="71279" rtlCol="0">
              <a:normAutofit fontScale="62500" lnSpcReduction="20000"/>
            </a:bodyPr>
            <a:lstStyle>
              <a:lvl1pPr marL="2286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Wingdings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292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Wingdings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Wingdings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Wingdings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30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Wingdings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02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88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EG" sz="3118" b="1" dirty="0"/>
                <a:t>قائمة بمضاعفات غاز ثاني أكسيد الكربون تم اختيارها في المسابقة</a:t>
              </a:r>
            </a:p>
            <a:p>
              <a:pPr algn="ctr" rtl="1"/>
              <a:endParaRPr lang="ar-EG" sz="3118" dirty="0"/>
            </a:p>
            <a:p>
              <a:pPr algn="ctr" rtl="1"/>
              <a:r>
                <a:rPr lang="ar-EG" sz="3118" dirty="0"/>
                <a:t>الارقام تشير الى كمية غاز ثاني أكسيد الكربون بالكيلو لكل كيلو متر ولكل مسافر.</a:t>
              </a:r>
            </a:p>
          </p:txBody>
        </p:sp>
      </p:grpSp>
      <p:sp>
        <p:nvSpPr>
          <p:cNvPr id="13" name="عنوان فرعي 2"/>
          <p:cNvSpPr txBox="1">
            <a:spLocks/>
          </p:cNvSpPr>
          <p:nvPr/>
        </p:nvSpPr>
        <p:spPr>
          <a:xfrm>
            <a:off x="6324788" y="481315"/>
            <a:ext cx="3984526" cy="740965"/>
          </a:xfrm>
          <a:prstGeom prst="rect">
            <a:avLst/>
          </a:prstGeom>
        </p:spPr>
        <p:txBody>
          <a:bodyPr vert="horz" lIns="142558" tIns="71279" rIns="142558" bIns="71279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277" indent="0" algn="ctr" rtl="1">
              <a:lnSpc>
                <a:spcPct val="150000"/>
              </a:lnSpc>
              <a:buNone/>
            </a:pPr>
            <a:r>
              <a:rPr lang="ar-EG" sz="3118" dirty="0">
                <a:latin typeface="Franklin Gothic Demi" pitchFamily="34" charset="0"/>
              </a:rPr>
              <a:t>مشروع : </a:t>
            </a:r>
            <a:r>
              <a:rPr lang="en-US" sz="3118" dirty="0">
                <a:latin typeface="Franklin Gothic Demi" pitchFamily="34" charset="0"/>
              </a:rPr>
              <a:t>Bee Bike</a:t>
            </a:r>
            <a:endParaRPr lang="en-US" sz="2806" dirty="0">
              <a:cs typeface="PT Simple Bold Rule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69536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141712" y="1782342"/>
            <a:ext cx="3906097" cy="757002"/>
          </a:xfrm>
        </p:spPr>
        <p:txBody>
          <a:bodyPr>
            <a:normAutofit/>
          </a:bodyPr>
          <a:lstStyle/>
          <a:p>
            <a:pPr algn="r" rtl="1"/>
            <a:r>
              <a:rPr lang="ar-EG" sz="2806" b="1" dirty="0"/>
              <a:t>الركائن الثلاثة لـ </a:t>
            </a:r>
            <a:r>
              <a:rPr lang="en-US" sz="2806" b="1" dirty="0"/>
              <a:t>Bee Bike</a:t>
            </a:r>
            <a:r>
              <a:rPr lang="ar-EG" sz="2806" b="1" dirty="0"/>
              <a:t> </a:t>
            </a:r>
            <a:endParaRPr lang="en-US" sz="2806" b="1" dirty="0"/>
          </a:p>
        </p:txBody>
      </p:sp>
      <p:graphicFrame>
        <p:nvGraphicFramePr>
          <p:cNvPr id="8" name="عنصر نائب للمحتوى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310172"/>
              </p:ext>
            </p:extLst>
          </p:nvPr>
        </p:nvGraphicFramePr>
        <p:xfrm>
          <a:off x="8233251" y="2766042"/>
          <a:ext cx="6062175" cy="36638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20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2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7826">
                <a:tc>
                  <a:txBody>
                    <a:bodyPr/>
                    <a:lstStyle/>
                    <a:p>
                      <a:pPr algn="ctr"/>
                      <a:r>
                        <a:rPr lang="ar-EG" sz="2200" dirty="0"/>
                        <a:t>الترويج لذوي</a:t>
                      </a:r>
                      <a:r>
                        <a:rPr lang="ar-EG" sz="2200" baseline="0" dirty="0"/>
                        <a:t> الإعاقة</a:t>
                      </a:r>
                      <a:endParaRPr lang="en-US" sz="2200" dirty="0"/>
                    </a:p>
                  </a:txBody>
                  <a:tcPr marL="142558" marR="142558" marT="71279" marB="71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200" dirty="0"/>
                        <a:t>تخطيط</a:t>
                      </a:r>
                      <a:r>
                        <a:rPr lang="ar-EG" sz="2200" baseline="0" dirty="0"/>
                        <a:t> البنيه التحتية</a:t>
                      </a:r>
                      <a:endParaRPr lang="en-US" sz="2200" dirty="0"/>
                    </a:p>
                  </a:txBody>
                  <a:tcPr marL="142558" marR="142558" marT="71279" marB="71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200" dirty="0"/>
                        <a:t>الترويج لركوب الدراجات</a:t>
                      </a:r>
                      <a:endParaRPr lang="en-US" sz="2200" dirty="0"/>
                    </a:p>
                  </a:txBody>
                  <a:tcPr marL="142558" marR="142558" marT="71279" marB="7127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460">
                <a:tc>
                  <a:txBody>
                    <a:bodyPr/>
                    <a:lstStyle/>
                    <a:p>
                      <a:pPr algn="ctr"/>
                      <a:r>
                        <a:rPr lang="ar-EG" sz="2200" dirty="0"/>
                        <a:t>امكانيات</a:t>
                      </a:r>
                      <a:r>
                        <a:rPr lang="ar-EG" sz="2200" baseline="0" dirty="0"/>
                        <a:t> ركوب الدراجة غير المستغلة</a:t>
                      </a:r>
                      <a:endParaRPr lang="en-US" sz="2200" dirty="0"/>
                    </a:p>
                  </a:txBody>
                  <a:tcPr marL="142558" marR="142558" marT="71279" marB="71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200" dirty="0"/>
                        <a:t>بنيه تحتيه</a:t>
                      </a:r>
                      <a:r>
                        <a:rPr lang="ar-EG" sz="2200" baseline="0" dirty="0"/>
                        <a:t> عمليه و امنه</a:t>
                      </a:r>
                      <a:endParaRPr lang="en-US" sz="2200" dirty="0"/>
                    </a:p>
                  </a:txBody>
                  <a:tcPr marL="142558" marR="142558" marT="71279" marB="71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200" dirty="0"/>
                        <a:t>تطوير ثقافه</a:t>
                      </a:r>
                      <a:r>
                        <a:rPr lang="ar-EG" sz="2200" baseline="0" dirty="0"/>
                        <a:t> ركوب الدراجات</a:t>
                      </a:r>
                      <a:endParaRPr lang="en-US" sz="2200" dirty="0"/>
                    </a:p>
                  </a:txBody>
                  <a:tcPr marL="142558" marR="142558" marT="71279" marB="7127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826">
                <a:tc>
                  <a:txBody>
                    <a:bodyPr/>
                    <a:lstStyle/>
                    <a:p>
                      <a:pPr algn="ctr"/>
                      <a:r>
                        <a:rPr lang="ar-EG" sz="2200" dirty="0"/>
                        <a:t>ركوب دراجات مريحه للجميع</a:t>
                      </a:r>
                      <a:endParaRPr lang="en-US" sz="2200" dirty="0"/>
                    </a:p>
                  </a:txBody>
                  <a:tcPr marL="142558" marR="142558" marT="71279" marB="71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200" dirty="0"/>
                        <a:t>تخطيط</a:t>
                      </a:r>
                      <a:r>
                        <a:rPr lang="ar-EG" sz="2200" baseline="0" dirty="0"/>
                        <a:t> الشبكة</a:t>
                      </a:r>
                      <a:endParaRPr lang="en-US" sz="2200" dirty="0"/>
                    </a:p>
                  </a:txBody>
                  <a:tcPr marL="142558" marR="142558" marT="71279" marB="71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200" dirty="0"/>
                        <a:t>الحملات المستهدفة</a:t>
                      </a:r>
                      <a:endParaRPr lang="en-US" sz="2200" dirty="0"/>
                    </a:p>
                  </a:txBody>
                  <a:tcPr marL="142558" marR="142558" marT="71279" marB="7127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259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marL="142558" marR="142558" marT="71279" marB="71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200" dirty="0"/>
                        <a:t>خطط</a:t>
                      </a:r>
                      <a:r>
                        <a:rPr lang="ar-EG" sz="2200" baseline="0" dirty="0"/>
                        <a:t> الدراجات</a:t>
                      </a:r>
                      <a:endParaRPr lang="en-US" sz="2200" dirty="0"/>
                    </a:p>
                  </a:txBody>
                  <a:tcPr marL="142558" marR="142558" marT="71279" marB="712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200" dirty="0"/>
                        <a:t>فعاليات و مهرجانات</a:t>
                      </a:r>
                      <a:r>
                        <a:rPr lang="ar-EG" sz="2200" baseline="0" dirty="0"/>
                        <a:t> الدراجات</a:t>
                      </a:r>
                      <a:endParaRPr lang="en-US" sz="2200" dirty="0"/>
                    </a:p>
                  </a:txBody>
                  <a:tcPr marL="142558" marR="142558" marT="71279" marB="7127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عنوان 1"/>
          <p:cNvSpPr txBox="1">
            <a:spLocks/>
          </p:cNvSpPr>
          <p:nvPr/>
        </p:nvSpPr>
        <p:spPr>
          <a:xfrm>
            <a:off x="1048452" y="1865769"/>
            <a:ext cx="6848288" cy="673575"/>
          </a:xfrm>
          <a:prstGeom prst="rect">
            <a:avLst/>
          </a:prstGeom>
        </p:spPr>
        <p:txBody>
          <a:bodyPr vert="horz" lIns="142558" tIns="71279" rIns="142558" bIns="71279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ar-EG" sz="2806" b="1" dirty="0">
                <a:solidFill>
                  <a:schemeClr val="tx1"/>
                </a:solidFill>
              </a:rPr>
              <a:t>الفئه المستهدفة 3 مستويات لركوب الدراجات في المدن</a:t>
            </a:r>
            <a:endParaRPr lang="en-US" sz="2806" b="1" dirty="0">
              <a:solidFill>
                <a:schemeClr val="tx1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25822" y="2766041"/>
            <a:ext cx="7170641" cy="859979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EG" sz="2494" dirty="0"/>
              <a:t>المدن المبتدئة , الحصه المشروطة من ركوب الدراجات &lt;10%</a:t>
            </a:r>
          </a:p>
          <a:p>
            <a:pPr algn="r" rtl="1"/>
            <a:r>
              <a:rPr lang="ar-EG" sz="2494" dirty="0"/>
              <a:t>الهدف : جعل ركوب الدرجات ممكنا / مريحا و امنا</a:t>
            </a:r>
            <a:endParaRPr lang="en-US" sz="2494" dirty="0"/>
          </a:p>
        </p:txBody>
      </p:sp>
      <p:sp>
        <p:nvSpPr>
          <p:cNvPr id="9" name="مربع نص 8"/>
          <p:cNvSpPr txBox="1"/>
          <p:nvPr/>
        </p:nvSpPr>
        <p:spPr>
          <a:xfrm>
            <a:off x="725822" y="3886494"/>
            <a:ext cx="7170641" cy="85997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EG" sz="2494" dirty="0"/>
              <a:t>المدن المتسلقة ,الحصه النموذجية من ركوب الدراجات 10-20 %</a:t>
            </a:r>
          </a:p>
          <a:p>
            <a:pPr algn="r" rtl="1"/>
            <a:r>
              <a:rPr lang="ar-EG" sz="2494" dirty="0"/>
              <a:t>الهدف : اقناع المزيد من الناس باستخدام الدراجة</a:t>
            </a:r>
            <a:endParaRPr lang="en-US" sz="2494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725822" y="5009119"/>
            <a:ext cx="7170641" cy="85997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EG" sz="2494" dirty="0">
                <a:solidFill>
                  <a:schemeClr val="tx1"/>
                </a:solidFill>
              </a:rPr>
              <a:t>مدن الابطال , الحصه النموذجية لركوب الدراجات &gt; 20 %</a:t>
            </a:r>
          </a:p>
          <a:p>
            <a:pPr algn="r" rtl="1"/>
            <a:r>
              <a:rPr lang="ar-EG" sz="2494" dirty="0">
                <a:solidFill>
                  <a:schemeClr val="tx1"/>
                </a:solidFill>
              </a:rPr>
              <a:t>الهدف : الحفاظ علي ركوب الدراجات</a:t>
            </a:r>
            <a:endParaRPr lang="en-US" sz="2494" dirty="0">
              <a:solidFill>
                <a:schemeClr val="tx1"/>
              </a:solidFill>
            </a:endParaRPr>
          </a:p>
        </p:txBody>
      </p:sp>
      <p:sp>
        <p:nvSpPr>
          <p:cNvPr id="15" name="عنوان 1"/>
          <p:cNvSpPr txBox="1">
            <a:spLocks/>
          </p:cNvSpPr>
          <p:nvPr/>
        </p:nvSpPr>
        <p:spPr>
          <a:xfrm>
            <a:off x="10141710" y="6595027"/>
            <a:ext cx="4300140" cy="561312"/>
          </a:xfrm>
          <a:prstGeom prst="rect">
            <a:avLst/>
          </a:prstGeom>
        </p:spPr>
        <p:txBody>
          <a:bodyPr vert="horz" lIns="142558" tIns="71279" rIns="142558" bIns="71279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ar-EG" sz="3118" b="1" dirty="0">
                <a:solidFill>
                  <a:schemeClr val="tx1"/>
                </a:solidFill>
              </a:rPr>
              <a:t>الفكرة / وصف المشروع</a:t>
            </a:r>
            <a:endParaRPr lang="en-US" sz="3118" b="1" dirty="0">
              <a:solidFill>
                <a:schemeClr val="tx1"/>
              </a:solidFill>
            </a:endParaRPr>
          </a:p>
        </p:txBody>
      </p:sp>
      <p:sp>
        <p:nvSpPr>
          <p:cNvPr id="17" name="عنصر نائب للمحتوى 2"/>
          <p:cNvSpPr txBox="1">
            <a:spLocks/>
          </p:cNvSpPr>
          <p:nvPr/>
        </p:nvSpPr>
        <p:spPr>
          <a:xfrm>
            <a:off x="1048453" y="7156339"/>
            <a:ext cx="13393400" cy="3535473"/>
          </a:xfrm>
          <a:prstGeom prst="rect">
            <a:avLst/>
          </a:prstGeom>
        </p:spPr>
        <p:txBody>
          <a:bodyPr vert="horz" lIns="142558" tIns="71279" rIns="142558" bIns="71279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277" indent="0" algn="r" rtl="1">
              <a:buNone/>
            </a:pPr>
            <a:r>
              <a:rPr lang="ar-EG" sz="2400" dirty="0"/>
              <a:t>* هو استخدام الدراجات بدل المواصلات العامة و التكيسات</a:t>
            </a:r>
            <a:r>
              <a:rPr lang="en-US" sz="2400" dirty="0"/>
              <a:t> </a:t>
            </a:r>
            <a:r>
              <a:rPr lang="ar-EG" sz="2400" dirty="0"/>
              <a:t> لنقل السياح</a:t>
            </a:r>
          </a:p>
          <a:p>
            <a:pPr marL="71277" indent="0" algn="r" rtl="1">
              <a:buNone/>
            </a:pPr>
            <a:r>
              <a:rPr lang="ar-EG" sz="2400" dirty="0"/>
              <a:t>* استخدام الدراجات لشحن و نقل الطلبات </a:t>
            </a:r>
          </a:p>
          <a:p>
            <a:pPr marL="71277" indent="0" algn="r" rtl="1">
              <a:buNone/>
            </a:pPr>
            <a:r>
              <a:rPr lang="ar-EG" sz="2400" dirty="0"/>
              <a:t>- الغرض : تقليل الانبعاثات الكربونية و امان للسائح و الاستمتاع بالمناظر الطبيعية </a:t>
            </a:r>
            <a:r>
              <a:rPr lang="ar-SA" sz="2400" dirty="0"/>
              <a:t>لتنفيذ حلول الاستلام والتسليم النظيفة على المدى القصير ، بنسبة </a:t>
            </a:r>
            <a:r>
              <a:rPr lang="ar-EG" sz="2400" dirty="0"/>
              <a:t>50</a:t>
            </a:r>
            <a:r>
              <a:rPr lang="ar-SA" sz="2400" dirty="0"/>
              <a:t>٪ بحلول عام 20</a:t>
            </a:r>
            <a:r>
              <a:rPr lang="ar-EG" sz="2400" dirty="0"/>
              <a:t>30التي تتماشي مع رؤيه </a:t>
            </a:r>
            <a:r>
              <a:rPr lang="ar-SA" sz="2400" dirty="0"/>
              <a:t>ليس فقط لدعم جهودنا في الحد من الانبعاثات ، ولكن أيضًا للحد بشكل كبير من التحديات المرتبطة بتسليم الأعمال الحضرية ، وتحسين السلامة. والإنتاجية والتكاليف ، فهي تعزز برنامجنا المستمر لتقليل بصمتنا البيئية ودعم جهود حكومة المدينة لتعزيز المعيشة المستدامة في المدينة</a:t>
            </a:r>
            <a:endParaRPr lang="en-US" sz="2400" dirty="0"/>
          </a:p>
          <a:p>
            <a:pPr marL="71277" indent="0" algn="r" rtl="1">
              <a:buNone/>
            </a:pPr>
            <a:endParaRPr lang="en-US" sz="2400" dirty="0"/>
          </a:p>
        </p:txBody>
      </p:sp>
      <p:sp>
        <p:nvSpPr>
          <p:cNvPr id="20" name="عنوان فرعي 2"/>
          <p:cNvSpPr txBox="1">
            <a:spLocks/>
          </p:cNvSpPr>
          <p:nvPr/>
        </p:nvSpPr>
        <p:spPr>
          <a:xfrm>
            <a:off x="6324788" y="481315"/>
            <a:ext cx="3984526" cy="740965"/>
          </a:xfrm>
          <a:prstGeom prst="rect">
            <a:avLst/>
          </a:prstGeom>
        </p:spPr>
        <p:txBody>
          <a:bodyPr vert="horz" lIns="142558" tIns="71279" rIns="142558" bIns="71279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277" indent="0" algn="r" rtl="1">
              <a:lnSpc>
                <a:spcPct val="150000"/>
              </a:lnSpc>
              <a:buNone/>
            </a:pPr>
            <a:r>
              <a:rPr lang="ar-EG" sz="3118" dirty="0">
                <a:latin typeface="Franklin Gothic Demi" pitchFamily="34" charset="0"/>
              </a:rPr>
              <a:t>مشروع : </a:t>
            </a:r>
            <a:r>
              <a:rPr lang="en-US" sz="3118" dirty="0">
                <a:latin typeface="Franklin Gothic Demi" pitchFamily="34" charset="0"/>
              </a:rPr>
              <a:t>Bee Bike</a:t>
            </a:r>
            <a:endParaRPr lang="en-US" sz="2806" dirty="0">
              <a:cs typeface="PT Simple Bold Rule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821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782485" y="1622417"/>
            <a:ext cx="2783476" cy="916928"/>
          </a:xfrm>
        </p:spPr>
        <p:txBody>
          <a:bodyPr>
            <a:normAutofit/>
          </a:bodyPr>
          <a:lstStyle/>
          <a:p>
            <a:pPr algn="ctr" rtl="1"/>
            <a:r>
              <a:rPr lang="ar-EG" sz="2806" b="1" dirty="0"/>
              <a:t>استخدام التكنولوجيا</a:t>
            </a:r>
            <a:endParaRPr lang="en-US" sz="2806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57795" y="2539344"/>
            <a:ext cx="12639487" cy="2469774"/>
          </a:xfrm>
        </p:spPr>
        <p:txBody>
          <a:bodyPr>
            <a:noAutofit/>
          </a:bodyPr>
          <a:lstStyle/>
          <a:p>
            <a:pPr marL="71277" indent="0" algn="just" rtl="1">
              <a:buNone/>
            </a:pPr>
            <a:r>
              <a:rPr lang="ar-EG" sz="2494" dirty="0"/>
              <a:t>* من خلال</a:t>
            </a:r>
            <a:r>
              <a:rPr lang="en-US" sz="2494" dirty="0"/>
              <a:t>  </a:t>
            </a:r>
            <a:r>
              <a:rPr lang="ar-EG" sz="2494" dirty="0"/>
              <a:t> </a:t>
            </a:r>
            <a:r>
              <a:rPr lang="en-US" sz="2494" dirty="0"/>
              <a:t>APP</a:t>
            </a:r>
            <a:r>
              <a:rPr lang="ar-EG" sz="2494" dirty="0"/>
              <a:t> علي التليفون يحتوي علي العديد من الخصائص و التحديات تناسب العميل كخرطيه بالمسار و الاماكن السياحية و اماكن التصوير و عرض العروض المتوفرة و الرحلات</a:t>
            </a:r>
          </a:p>
          <a:p>
            <a:pPr marL="71277" indent="0" algn="r" rtl="1">
              <a:buNone/>
            </a:pPr>
            <a:r>
              <a:rPr lang="ar-EG" sz="2494" dirty="0"/>
              <a:t>* استخدام حساسات استشعار عن بعد في وجود اي سيارات بالخلف قريبه </a:t>
            </a:r>
          </a:p>
          <a:p>
            <a:pPr algn="r" rtl="1">
              <a:buFont typeface="Arial" pitchFamily="34" charset="0"/>
              <a:buChar char="•"/>
            </a:pPr>
            <a:r>
              <a:rPr lang="ar-EG" sz="2494" dirty="0"/>
              <a:t>وجود </a:t>
            </a:r>
            <a:r>
              <a:rPr lang="en-US" sz="2494" dirty="0"/>
              <a:t>GPS</a:t>
            </a:r>
            <a:r>
              <a:rPr lang="ar-EG" sz="2494" dirty="0"/>
              <a:t> لمعرفه وجود الدراجات في المسارات المحددة</a:t>
            </a:r>
          </a:p>
          <a:p>
            <a:pPr algn="r" rtl="1">
              <a:buFont typeface="Arial" pitchFamily="34" charset="0"/>
              <a:buChar char="•"/>
            </a:pPr>
            <a:r>
              <a:rPr lang="ar-EG" sz="2494" dirty="0"/>
              <a:t>شحن </a:t>
            </a:r>
            <a:r>
              <a:rPr lang="ar-EG" sz="2494" dirty="0" err="1"/>
              <a:t>الدراجه</a:t>
            </a:r>
            <a:r>
              <a:rPr lang="ar-EG" sz="2494" dirty="0"/>
              <a:t> من خلال </a:t>
            </a:r>
            <a:r>
              <a:rPr lang="ar-EG" sz="2494" dirty="0" err="1"/>
              <a:t>الطاقه</a:t>
            </a:r>
            <a:r>
              <a:rPr lang="ar-EG" sz="2494" dirty="0"/>
              <a:t> </a:t>
            </a:r>
            <a:r>
              <a:rPr lang="ar-EG" sz="2494" dirty="0" err="1"/>
              <a:t>الهكربائه</a:t>
            </a:r>
            <a:r>
              <a:rPr lang="ar-EG" sz="2494" dirty="0"/>
              <a:t> </a:t>
            </a:r>
            <a:r>
              <a:rPr lang="ar-EG" sz="2494" dirty="0" err="1"/>
              <a:t>المستخرجه</a:t>
            </a:r>
            <a:r>
              <a:rPr lang="ar-EG" sz="2494" dirty="0"/>
              <a:t> من الخلايا </a:t>
            </a:r>
            <a:r>
              <a:rPr lang="ar-EG" sz="2494" dirty="0" err="1"/>
              <a:t>الشمسيه</a:t>
            </a:r>
            <a:r>
              <a:rPr lang="ar-EG" sz="2494" dirty="0"/>
              <a:t> </a:t>
            </a:r>
            <a:endParaRPr lang="en-US" sz="2494" dirty="0"/>
          </a:p>
          <a:p>
            <a:pPr marL="71277" indent="0" algn="just" rtl="1">
              <a:buNone/>
            </a:pPr>
            <a:endParaRPr lang="ar-EG" sz="2494" dirty="0"/>
          </a:p>
          <a:p>
            <a:pPr marL="71277" indent="0" algn="r" rtl="1">
              <a:buNone/>
            </a:pPr>
            <a:r>
              <a:rPr lang="ar-EG" sz="2494" dirty="0"/>
              <a:t> </a:t>
            </a:r>
            <a:endParaRPr lang="en-US" sz="2494" dirty="0"/>
          </a:p>
        </p:txBody>
      </p:sp>
      <p:sp>
        <p:nvSpPr>
          <p:cNvPr id="11" name="عنوان فرعي 2"/>
          <p:cNvSpPr txBox="1">
            <a:spLocks/>
          </p:cNvSpPr>
          <p:nvPr/>
        </p:nvSpPr>
        <p:spPr>
          <a:xfrm>
            <a:off x="6181960" y="976713"/>
            <a:ext cx="3984526" cy="740965"/>
          </a:xfrm>
          <a:prstGeom prst="rect">
            <a:avLst/>
          </a:prstGeom>
        </p:spPr>
        <p:txBody>
          <a:bodyPr vert="horz" lIns="142558" tIns="71279" rIns="142558" bIns="71279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277" indent="0" algn="ctr" rtl="1">
              <a:lnSpc>
                <a:spcPct val="150000"/>
              </a:lnSpc>
              <a:buNone/>
            </a:pPr>
            <a:r>
              <a:rPr lang="ar-EG" sz="3118" dirty="0">
                <a:latin typeface="Franklin Gothic Demi" pitchFamily="34" charset="0"/>
              </a:rPr>
              <a:t>مشروع : </a:t>
            </a:r>
            <a:r>
              <a:rPr lang="en-US" sz="3118" dirty="0">
                <a:latin typeface="Franklin Gothic Demi" pitchFamily="34" charset="0"/>
              </a:rPr>
              <a:t>Bee Bike</a:t>
            </a:r>
            <a:endParaRPr lang="en-US" sz="2806" dirty="0">
              <a:cs typeface="PT Simple Bold Ruled" pitchFamily="2" charset="-78"/>
            </a:endParaRPr>
          </a:p>
        </p:txBody>
      </p:sp>
      <p:sp>
        <p:nvSpPr>
          <p:cNvPr id="13" name="عنوان 1"/>
          <p:cNvSpPr txBox="1">
            <a:spLocks/>
          </p:cNvSpPr>
          <p:nvPr/>
        </p:nvSpPr>
        <p:spPr>
          <a:xfrm>
            <a:off x="10333353" y="7692089"/>
            <a:ext cx="4113060" cy="767902"/>
          </a:xfrm>
          <a:prstGeom prst="rect">
            <a:avLst/>
          </a:prstGeom>
        </p:spPr>
        <p:txBody>
          <a:bodyPr vert="horz" lIns="142558" tIns="71279" rIns="142558" bIns="71279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ar-EG" sz="3742" b="1" dirty="0">
                <a:solidFill>
                  <a:schemeClr val="tx1"/>
                </a:solidFill>
              </a:rPr>
              <a:t>اهداف التنمية المستدامة</a:t>
            </a:r>
            <a:endParaRPr lang="en-US" sz="3742" b="1" dirty="0">
              <a:solidFill>
                <a:schemeClr val="tx1"/>
              </a:solidFill>
            </a:endParaRPr>
          </a:p>
        </p:txBody>
      </p:sp>
      <p:pic>
        <p:nvPicPr>
          <p:cNvPr id="14" name="عنصر نائب للمحتوى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779" y="8702451"/>
            <a:ext cx="1473885" cy="1453282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130" y="8702451"/>
            <a:ext cx="1473885" cy="1453282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11" y="8702451"/>
            <a:ext cx="1473885" cy="1453282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28" y="8704722"/>
            <a:ext cx="1473885" cy="1453282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66" y="8708581"/>
            <a:ext cx="1473885" cy="1453282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29" y="8706309"/>
            <a:ext cx="1473885" cy="1453282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71" y="8708581"/>
            <a:ext cx="1473885" cy="1453282"/>
          </a:xfrm>
          <a:prstGeom prst="rect">
            <a:avLst/>
          </a:prstGeom>
        </p:spPr>
      </p:pic>
      <p:pic>
        <p:nvPicPr>
          <p:cNvPr id="21" name="Picture 3" descr="C:\Users\Osama Abdelbadea\Desktop\downloa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32" y="8696587"/>
            <a:ext cx="1473888" cy="145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VID-20221004-WA0000">
            <a:hlinkClick r:id="" action="ppaction://media"/>
            <a:extLst>
              <a:ext uri="{FF2B5EF4-FFF2-40B4-BE49-F238E27FC236}">
                <a16:creationId xmlns:a16="http://schemas.microsoft.com/office/drawing/2014/main" id="{1F84AEB5-04C6-E37A-C526-3FA054126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0496" y="5121380"/>
            <a:ext cx="6382554" cy="3314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عنوان 1"/>
          <p:cNvSpPr txBox="1">
            <a:spLocks/>
          </p:cNvSpPr>
          <p:nvPr/>
        </p:nvSpPr>
        <p:spPr>
          <a:xfrm>
            <a:off x="9534227" y="5570431"/>
            <a:ext cx="6781921" cy="1132911"/>
          </a:xfrm>
          <a:prstGeom prst="rect">
            <a:avLst/>
          </a:prstGeom>
        </p:spPr>
        <p:txBody>
          <a:bodyPr vert="horz" lIns="142558" tIns="71279" rIns="142558" bIns="71279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ar-EG" sz="3118" b="1" dirty="0">
                <a:solidFill>
                  <a:schemeClr val="tx1"/>
                </a:solidFill>
              </a:rPr>
              <a:t>فيديو النموذج الاولي</a:t>
            </a:r>
            <a:endParaRPr lang="en-US" sz="3118" b="1" dirty="0">
              <a:solidFill>
                <a:schemeClr val="tx1"/>
              </a:solidFill>
            </a:endParaRPr>
          </a:p>
        </p:txBody>
      </p:sp>
      <p:cxnSp>
        <p:nvCxnSpPr>
          <p:cNvPr id="7" name="رابط كسهم مستقيم 6"/>
          <p:cNvCxnSpPr/>
          <p:nvPr/>
        </p:nvCxnSpPr>
        <p:spPr>
          <a:xfrm flipH="1">
            <a:off x="7870481" y="6468531"/>
            <a:ext cx="339096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6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5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11" y="1745506"/>
            <a:ext cx="12480226" cy="8185108"/>
          </a:xfrm>
          <a:prstGeom prst="rect">
            <a:avLst/>
          </a:prstGeom>
        </p:spPr>
      </p:pic>
      <p:sp>
        <p:nvSpPr>
          <p:cNvPr id="9" name="عنوان فرعي 2"/>
          <p:cNvSpPr txBox="1">
            <a:spLocks/>
          </p:cNvSpPr>
          <p:nvPr/>
        </p:nvSpPr>
        <p:spPr>
          <a:xfrm>
            <a:off x="5830861" y="985263"/>
            <a:ext cx="3984526" cy="740965"/>
          </a:xfrm>
          <a:prstGeom prst="rect">
            <a:avLst/>
          </a:prstGeom>
        </p:spPr>
        <p:txBody>
          <a:bodyPr vert="horz" lIns="142558" tIns="71279" rIns="142558" bIns="71279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277" indent="0" algn="ctr" rtl="1">
              <a:lnSpc>
                <a:spcPct val="150000"/>
              </a:lnSpc>
              <a:buNone/>
            </a:pPr>
            <a:r>
              <a:rPr lang="ar-EG" sz="3118" dirty="0">
                <a:latin typeface="Franklin Gothic Demi" pitchFamily="34" charset="0"/>
              </a:rPr>
              <a:t>مشروع : </a:t>
            </a:r>
            <a:r>
              <a:rPr lang="en-US" sz="3118" dirty="0">
                <a:latin typeface="Franklin Gothic Demi" pitchFamily="34" charset="0"/>
              </a:rPr>
              <a:t>Bee Bike</a:t>
            </a:r>
            <a:endParaRPr lang="en-US" sz="2806" dirty="0">
              <a:cs typeface="PT Simple Bold Rule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3101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sama Abdelbadea\Desktop\2022-10-04_1057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502" y="2876133"/>
            <a:ext cx="12758917" cy="733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عنوان فرعي 2"/>
          <p:cNvSpPr txBox="1">
            <a:spLocks/>
          </p:cNvSpPr>
          <p:nvPr/>
        </p:nvSpPr>
        <p:spPr>
          <a:xfrm>
            <a:off x="6324788" y="481315"/>
            <a:ext cx="3984526" cy="740965"/>
          </a:xfrm>
          <a:prstGeom prst="rect">
            <a:avLst/>
          </a:prstGeom>
        </p:spPr>
        <p:txBody>
          <a:bodyPr vert="horz" lIns="142558" tIns="71279" rIns="142558" bIns="71279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277" indent="0" algn="ctr" rtl="1">
              <a:lnSpc>
                <a:spcPct val="150000"/>
              </a:lnSpc>
              <a:buNone/>
            </a:pPr>
            <a:r>
              <a:rPr lang="ar-EG" sz="3118" dirty="0">
                <a:latin typeface="Franklin Gothic Demi" pitchFamily="34" charset="0"/>
              </a:rPr>
              <a:t>مشروع : </a:t>
            </a:r>
            <a:r>
              <a:rPr lang="en-US" sz="3118" dirty="0">
                <a:latin typeface="Franklin Gothic Demi" pitchFamily="34" charset="0"/>
              </a:rPr>
              <a:t>Bee Bike</a:t>
            </a:r>
            <a:endParaRPr lang="en-US" sz="2806" dirty="0">
              <a:cs typeface="PT Simple Bold Ruled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810566" y="1725669"/>
            <a:ext cx="3722739" cy="955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5612" dirty="0"/>
              <a:t>نموذج </a:t>
            </a:r>
            <a:r>
              <a:rPr lang="en-US" sz="5612" dirty="0"/>
              <a:t>BMC</a:t>
            </a:r>
          </a:p>
        </p:txBody>
      </p:sp>
    </p:spTree>
    <p:extLst>
      <p:ext uri="{BB962C8B-B14F-4D97-AF65-F5344CB8AC3E}">
        <p14:creationId xmlns:p14="http://schemas.microsoft.com/office/powerpoint/2010/main" val="307045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</TotalTime>
  <Words>404</Words>
  <Application>Microsoft Office PowerPoint</Application>
  <PresentationFormat>Custom</PresentationFormat>
  <Paragraphs>64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Franklin Gothic Demi</vt:lpstr>
      <vt:lpstr>Wingdings</vt:lpstr>
      <vt:lpstr>Office Theme</vt:lpstr>
      <vt:lpstr>حول المشروع </vt:lpstr>
      <vt:lpstr>الركائن الثلاثة لـ Bee Bike </vt:lpstr>
      <vt:lpstr>استخدام التكنولوجيا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المبادرة الوطنية للمشروعات الخضراء الذكية</dc:title>
  <dc:creator>Osama Abdelbadea</dc:creator>
  <cp:lastModifiedBy>Mohamed Elmelegy</cp:lastModifiedBy>
  <cp:revision>35</cp:revision>
  <dcterms:created xsi:type="dcterms:W3CDTF">2022-10-04T08:10:33Z</dcterms:created>
  <dcterms:modified xsi:type="dcterms:W3CDTF">2022-10-22T02:05:23Z</dcterms:modified>
</cp:coreProperties>
</file>