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5119350" cy="10691813"/>
  <p:notesSz cx="6858000" cy="9144000"/>
  <p:defaultTextStyle>
    <a:defPPr>
      <a:defRPr lang="ar-EG"/>
    </a:defPPr>
    <a:lvl1pPr marL="0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1pPr>
    <a:lvl2pPr marL="619460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2pPr>
    <a:lvl3pPr marL="123892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3pPr>
    <a:lvl4pPr marL="185838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4pPr>
    <a:lvl5pPr marL="247784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5pPr>
    <a:lvl6pPr marL="3097301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6pPr>
    <a:lvl7pPr marL="371676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7pPr>
    <a:lvl8pPr marL="433622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8pPr>
    <a:lvl9pPr marL="4955682" algn="l" defTabSz="1238921" rtl="0" eaLnBrk="1" latinLnBrk="0" hangingPunct="1">
      <a:defRPr sz="2439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1422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drive.google.com/file/d/1CK4J9803K-zrZftQ%c2%a1O84qGQqGRyodMlB/v%c2%a1ew?usp=dr%c2%a1vesdk" TargetMode="External"/><Relationship Id="rId2" Type="http://schemas.openxmlformats.org/officeDocument/2006/relationships/hyperlink" Target="https://drive.google.eom/file/d/1E1kvnuFbRawhhALEX8w6HwZYs3i" TargetMode="Externa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drive.google.com/file/d/1CK4J9803K-zrZftQiO84qGQqGRyodMlB/view?usp=drivesdk" TargetMode="External"/><Relationship Id="rId5" Type="http://schemas.openxmlformats.org/officeDocument/2006/relationships/hyperlink" Target="https://drive.google.eom/file/d/1CK4J9803K-" TargetMode="External"/><Relationship Id="rId4" Type="http://schemas.openxmlformats.org/officeDocument/2006/relationships/hyperlink" Target="https://drive.google.eom/file/d/13EyNIleHI9duOGXgNWL9Yl0Ht2OT&#1585;&#1608;&#1576;&#1608;&#1578;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207393" y="2556273"/>
            <a:ext cx="4636991" cy="653912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indent="18269" algn="r" rtl="1"/>
            <a:r>
              <a:rPr lang="ar-EG" sz="4960" b="1" dirty="0">
                <a:solidFill>
                  <a:srgbClr val="002060"/>
                </a:solidFill>
                <a:latin typeface="Arial"/>
              </a:rPr>
              <a:t>محافظة المنوفية</a:t>
            </a:r>
            <a:endParaRPr lang="ar-SA" sz="4960" b="1" dirty="0">
              <a:solidFill>
                <a:srgbClr val="002060"/>
              </a:solidFill>
              <a:latin typeface="Arial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950163" y="4333182"/>
            <a:ext cx="9219024" cy="4042721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algn="ctr" rtl="1">
              <a:lnSpc>
                <a:spcPct val="139000"/>
              </a:lnSpc>
            </a:pPr>
            <a:r>
              <a:rPr lang="ar-SA" sz="4960" b="1" dirty="0">
                <a:solidFill>
                  <a:srgbClr val="62180D"/>
                </a:solidFill>
                <a:latin typeface="Arial"/>
              </a:rPr>
              <a:t>المبادرة الوطنية </a:t>
            </a:r>
            <a:r>
              <a:rPr lang="ar-EG" sz="4960" b="1" dirty="0">
                <a:solidFill>
                  <a:srgbClr val="62180D"/>
                </a:solidFill>
                <a:latin typeface="Arial"/>
              </a:rPr>
              <a:t>للمشروعات</a:t>
            </a:r>
            <a:r>
              <a:rPr lang="ar-SA" sz="4960" b="1" dirty="0">
                <a:solidFill>
                  <a:srgbClr val="62180D"/>
                </a:solidFill>
                <a:latin typeface="Arial"/>
              </a:rPr>
              <a:t> </a:t>
            </a:r>
            <a:r>
              <a:rPr lang="ar-EG" sz="4960" b="1" dirty="0">
                <a:solidFill>
                  <a:srgbClr val="62180D"/>
                </a:solidFill>
                <a:latin typeface="Arial"/>
              </a:rPr>
              <a:t>الخضراء </a:t>
            </a:r>
            <a:r>
              <a:rPr lang="ar-SA" sz="4960" b="1" dirty="0">
                <a:solidFill>
                  <a:srgbClr val="62180D"/>
                </a:solidFill>
                <a:latin typeface="Arial"/>
              </a:rPr>
              <a:t>الذكية </a:t>
            </a:r>
            <a:r>
              <a:rPr lang="ar-EG" sz="4960" b="1" dirty="0">
                <a:solidFill>
                  <a:srgbClr val="62180D"/>
                </a:solidFill>
                <a:latin typeface="Arial"/>
              </a:rPr>
              <a:t>فئة </a:t>
            </a:r>
            <a:r>
              <a:rPr lang="ar-SA" sz="4960" b="1" dirty="0">
                <a:solidFill>
                  <a:srgbClr val="62180D"/>
                </a:solidFill>
                <a:latin typeface="Arial"/>
              </a:rPr>
              <a:t>المشروعات المحلية </a:t>
            </a:r>
            <a:r>
              <a:rPr lang="ar-EG" sz="4960" b="1" dirty="0">
                <a:solidFill>
                  <a:srgbClr val="62180D"/>
                </a:solidFill>
                <a:latin typeface="Arial"/>
              </a:rPr>
              <a:t>الصغيرة </a:t>
            </a:r>
          </a:p>
          <a:p>
            <a:pPr algn="ctr" rtl="1">
              <a:lnSpc>
                <a:spcPct val="139000"/>
              </a:lnSpc>
            </a:pPr>
            <a:r>
              <a:rPr lang="ar-SA" sz="4960" b="1" dirty="0">
                <a:solidFill>
                  <a:srgbClr val="002060"/>
                </a:solidFill>
                <a:latin typeface="Arial"/>
              </a:rPr>
              <a:t>للطالب / علي جمعه عبد</a:t>
            </a:r>
            <a:r>
              <a:rPr lang="ar-EG" sz="4960" b="1" dirty="0">
                <a:solidFill>
                  <a:srgbClr val="002060"/>
                </a:solidFill>
                <a:latin typeface="Arial"/>
              </a:rPr>
              <a:t> </a:t>
            </a:r>
            <a:r>
              <a:rPr lang="ar-SA" sz="4960" b="1" dirty="0">
                <a:solidFill>
                  <a:srgbClr val="002060"/>
                </a:solidFill>
                <a:latin typeface="Arial"/>
              </a:rPr>
              <a:t>المقصود</a:t>
            </a:r>
            <a:r>
              <a:rPr lang="ar-EG" sz="4960" b="1" dirty="0">
                <a:solidFill>
                  <a:srgbClr val="002060"/>
                </a:solidFill>
                <a:latin typeface="Arial"/>
              </a:rPr>
              <a:t> </a:t>
            </a:r>
            <a:r>
              <a:rPr lang="ar-SA" sz="4960" b="1" dirty="0">
                <a:solidFill>
                  <a:srgbClr val="002060"/>
                </a:solidFill>
                <a:latin typeface="Arial"/>
              </a:rPr>
              <a:t>يونس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2175297" y="2834349"/>
            <a:ext cx="10768757" cy="5023114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algn="ctr" rtl="1">
              <a:spcAft>
                <a:spcPts val="955"/>
              </a:spcAft>
            </a:pPr>
            <a:r>
              <a:rPr lang="ar-EG" sz="5952" b="1" dirty="0">
                <a:solidFill>
                  <a:srgbClr val="002060"/>
                </a:solidFill>
                <a:latin typeface="Arial"/>
              </a:rPr>
              <a:t>اسم المشروع  </a:t>
            </a:r>
          </a:p>
          <a:p>
            <a:pPr algn="ctr" rtl="1">
              <a:spcAft>
                <a:spcPts val="955"/>
              </a:spcAft>
            </a:pPr>
            <a:r>
              <a:rPr lang="en-US" sz="5952" b="1" dirty="0">
                <a:latin typeface="Calibri"/>
              </a:rPr>
              <a:t>Hospital car </a:t>
            </a:r>
            <a:r>
              <a:rPr lang="fr" sz="5952" b="1" dirty="0">
                <a:latin typeface="Calibri"/>
              </a:rPr>
              <a:t>climat </a:t>
            </a:r>
            <a:r>
              <a:rPr lang="en-US" sz="5952" b="1" dirty="0" err="1">
                <a:latin typeface="Calibri"/>
              </a:rPr>
              <a:t>chanag</a:t>
            </a:r>
            <a:endParaRPr lang="ar-SA" sz="5828" b="1" dirty="0">
              <a:solidFill>
                <a:srgbClr val="002060"/>
              </a:solidFill>
              <a:latin typeface="Arial"/>
            </a:endParaRPr>
          </a:p>
          <a:p>
            <a:pPr algn="ctr" rtl="1">
              <a:lnSpc>
                <a:spcPct val="138000"/>
              </a:lnSpc>
            </a:pPr>
            <a:r>
              <a:rPr lang="ar-SA" sz="3348" b="1" dirty="0">
                <a:solidFill>
                  <a:srgbClr val="002060"/>
                </a:solidFill>
                <a:latin typeface="Arial"/>
              </a:rPr>
              <a:t>الاسم:</a:t>
            </a:r>
            <a:r>
              <a:rPr lang="ar-EG" sz="3348" b="1" dirty="0">
                <a:solidFill>
                  <a:srgbClr val="002060"/>
                </a:solidFill>
                <a:latin typeface="Arial"/>
              </a:rPr>
              <a:t> ع</a:t>
            </a:r>
            <a:r>
              <a:rPr lang="ar-SA" sz="3348" b="1" dirty="0">
                <a:solidFill>
                  <a:srgbClr val="002060"/>
                </a:solidFill>
                <a:latin typeface="Arial"/>
              </a:rPr>
              <a:t>ل</a:t>
            </a:r>
            <a:r>
              <a:rPr lang="ar-EG" sz="3348" b="1" dirty="0">
                <a:solidFill>
                  <a:srgbClr val="002060"/>
                </a:solidFill>
                <a:latin typeface="Arial"/>
              </a:rPr>
              <a:t>ي</a:t>
            </a:r>
            <a:r>
              <a:rPr lang="ar-SA" sz="3348" b="1" dirty="0">
                <a:solidFill>
                  <a:srgbClr val="002060"/>
                </a:solidFill>
                <a:latin typeface="Arial"/>
              </a:rPr>
              <a:t> </a:t>
            </a:r>
            <a:r>
              <a:rPr lang="ar-EG" sz="3348" b="1" dirty="0">
                <a:solidFill>
                  <a:srgbClr val="002060"/>
                </a:solidFill>
                <a:latin typeface="Arial"/>
              </a:rPr>
              <a:t>جمعة </a:t>
            </a:r>
            <a:r>
              <a:rPr lang="ar-SA" sz="3348" b="1" dirty="0">
                <a:solidFill>
                  <a:srgbClr val="002060"/>
                </a:solidFill>
                <a:latin typeface="Arial"/>
              </a:rPr>
              <a:t>عبدالمقصود يونس حسن </a:t>
            </a:r>
            <a:endParaRPr lang="ar-EG" sz="3348" b="1" dirty="0">
              <a:solidFill>
                <a:srgbClr val="002060"/>
              </a:solidFill>
              <a:latin typeface="Arial"/>
            </a:endParaRPr>
          </a:p>
          <a:p>
            <a:pPr algn="ctr" rtl="1">
              <a:lnSpc>
                <a:spcPct val="138000"/>
              </a:lnSpc>
            </a:pPr>
            <a:r>
              <a:rPr lang="ar-SA" sz="3348" b="1" dirty="0">
                <a:solidFill>
                  <a:srgbClr val="002060"/>
                </a:solidFill>
                <a:latin typeface="Arial"/>
              </a:rPr>
              <a:t>المدرسة:</a:t>
            </a:r>
            <a:r>
              <a:rPr lang="ar-EG" sz="3348" b="1" dirty="0">
                <a:solidFill>
                  <a:srgbClr val="002060"/>
                </a:solidFill>
                <a:latin typeface="Arial"/>
              </a:rPr>
              <a:t> السادات الرسمية للغات</a:t>
            </a:r>
          </a:p>
          <a:p>
            <a:pPr algn="ctr" rtl="1">
              <a:lnSpc>
                <a:spcPct val="138000"/>
              </a:lnSpc>
            </a:pPr>
            <a:r>
              <a:rPr lang="ar-EG" sz="3348" b="1" dirty="0">
                <a:solidFill>
                  <a:srgbClr val="002060"/>
                </a:solidFill>
                <a:latin typeface="Arial"/>
              </a:rPr>
              <a:t>الصف الأول الإعدادي </a:t>
            </a:r>
          </a:p>
          <a:p>
            <a:pPr algn="ctr" rtl="1">
              <a:lnSpc>
                <a:spcPct val="138000"/>
              </a:lnSpc>
            </a:pPr>
            <a:r>
              <a:rPr lang="ar-EG" sz="3348" b="1" dirty="0">
                <a:solidFill>
                  <a:srgbClr val="002060"/>
                </a:solidFill>
                <a:latin typeface="Arial"/>
              </a:rPr>
              <a:t>السن: 13 سنة</a:t>
            </a:r>
            <a:endParaRPr lang="ar-SA" sz="3348" b="1" dirty="0">
              <a:solidFill>
                <a:srgbClr val="002060"/>
              </a:solidFill>
              <a:latin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1845389" y="1901952"/>
            <a:ext cx="11428572" cy="824788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algn="r" defTabSz="421608" rtl="1">
              <a:spcAft>
                <a:spcPts val="608"/>
              </a:spcAft>
              <a:tabLst>
                <a:tab pos="421608" algn="l"/>
              </a:tabLst>
            </a:pPr>
            <a:r>
              <a:rPr lang="ar-SA" sz="3200" dirty="0">
                <a:solidFill>
                  <a:srgbClr val="90C226"/>
                </a:solidFill>
                <a:latin typeface="Arial"/>
              </a:rPr>
              <a:t>►</a:t>
            </a:r>
            <a:r>
              <a:rPr lang="ar-SA" sz="3200" b="1" u="sng" dirty="0">
                <a:latin typeface="Arial"/>
              </a:rPr>
              <a:t>	</a:t>
            </a:r>
            <a:r>
              <a:rPr lang="ar-SA" sz="3200" b="1" u="sng" dirty="0">
                <a:solidFill>
                  <a:srgbClr val="C00000"/>
                </a:solidFill>
                <a:latin typeface="Arial"/>
              </a:rPr>
              <a:t>عن المشروع وفكرته</a:t>
            </a:r>
          </a:p>
          <a:p>
            <a:pPr algn="r" defTabSz="421608" rtl="1">
              <a:lnSpc>
                <a:spcPct val="124000"/>
              </a:lnSpc>
              <a:tabLst>
                <a:tab pos="421608" algn="l"/>
              </a:tabLst>
            </a:pPr>
            <a:r>
              <a:rPr lang="ar-SA" sz="2000" dirty="0">
                <a:solidFill>
                  <a:srgbClr val="90C226"/>
                </a:solidFill>
                <a:latin typeface="Arial"/>
              </a:rPr>
              <a:t>►</a:t>
            </a:r>
            <a:r>
              <a:rPr lang="ar-SA" sz="2400" b="1" dirty="0">
                <a:latin typeface="Arial"/>
              </a:rPr>
              <a:t>	</a:t>
            </a:r>
            <a:r>
              <a:rPr lang="ar-SA" sz="2400" b="1" dirty="0">
                <a:solidFill>
                  <a:srgbClr val="404040"/>
                </a:solidFill>
                <a:latin typeface="Arial"/>
              </a:rPr>
              <a:t>عباره عن روبوت يساعد الدول </a:t>
            </a:r>
            <a:r>
              <a:rPr lang="ar-SA" sz="2400" b="1" dirty="0" err="1">
                <a:solidFill>
                  <a:srgbClr val="404040"/>
                </a:solidFill>
                <a:latin typeface="Arial"/>
              </a:rPr>
              <a:t>فى</a:t>
            </a:r>
            <a:r>
              <a:rPr lang="ar-SA" sz="2400" b="1" dirty="0">
                <a:solidFill>
                  <a:srgbClr val="404040"/>
                </a:solidFill>
                <a:latin typeface="Arial"/>
              </a:rPr>
              <a:t> ظل التغيرات </a:t>
            </a:r>
            <a:r>
              <a:rPr lang="ar-SA" sz="2400" b="1" dirty="0" err="1">
                <a:solidFill>
                  <a:srgbClr val="404040"/>
                </a:solidFill>
                <a:latin typeface="Arial"/>
              </a:rPr>
              <a:t>المناخيه</a:t>
            </a:r>
            <a:r>
              <a:rPr lang="ar-SA" sz="2400" b="1" dirty="0">
                <a:solidFill>
                  <a:srgbClr val="404040"/>
                </a:solidFill>
                <a:latin typeface="Arial"/>
              </a:rPr>
              <a:t> </a:t>
            </a:r>
            <a:r>
              <a:rPr lang="ar-SA" sz="2400" b="1" dirty="0" err="1">
                <a:solidFill>
                  <a:srgbClr val="404040"/>
                </a:solidFill>
                <a:latin typeface="Arial"/>
              </a:rPr>
              <a:t>الموجوده</a:t>
            </a:r>
            <a:r>
              <a:rPr lang="ar-SA" sz="2400" b="1" dirty="0">
                <a:solidFill>
                  <a:srgbClr val="404040"/>
                </a:solidFill>
                <a:latin typeface="Arial"/>
              </a:rPr>
              <a:t> حاليا</a:t>
            </a:r>
          </a:p>
          <a:p>
            <a:pPr algn="r" defTabSz="421608" rtl="1">
              <a:lnSpc>
                <a:spcPct val="124000"/>
              </a:lnSpc>
              <a:tabLst>
                <a:tab pos="421608" algn="l"/>
              </a:tabLst>
            </a:pPr>
            <a:r>
              <a:rPr lang="ar-SA" sz="2000" dirty="0">
                <a:solidFill>
                  <a:srgbClr val="90C226"/>
                </a:solidFill>
                <a:latin typeface="Arial"/>
              </a:rPr>
              <a:t>►</a:t>
            </a:r>
            <a:r>
              <a:rPr lang="ar-SA" sz="2400" b="1" u="sng" dirty="0">
                <a:latin typeface="Arial"/>
              </a:rPr>
              <a:t>	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فهو روبوت متنقل بشكل </a:t>
            </a:r>
            <a:r>
              <a:rPr lang="ar-SA" sz="2400" b="1" u="sng" dirty="0" err="1">
                <a:solidFill>
                  <a:srgbClr val="404040"/>
                </a:solidFill>
                <a:latin typeface="Arial"/>
              </a:rPr>
              <a:t>ذاتى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 يقوم بعمل كل </a:t>
            </a:r>
            <a:r>
              <a:rPr lang="ar-SA" sz="2400" b="1" u="sng" dirty="0" err="1">
                <a:solidFill>
                  <a:srgbClr val="404040"/>
                </a:solidFill>
                <a:latin typeface="Arial"/>
              </a:rPr>
              <a:t>شيى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 بشكل </a:t>
            </a:r>
            <a:r>
              <a:rPr lang="ar-SA" sz="2400" b="1" u="sng" dirty="0" err="1">
                <a:solidFill>
                  <a:srgbClr val="404040"/>
                </a:solidFill>
                <a:latin typeface="Arial"/>
              </a:rPr>
              <a:t>ذاتى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 يقوم </a:t>
            </a:r>
            <a:r>
              <a:rPr lang="ar-SA" sz="2400" b="1" u="sng" dirty="0" err="1">
                <a:solidFill>
                  <a:srgbClr val="404040"/>
                </a:solidFill>
                <a:latin typeface="Arial"/>
              </a:rPr>
              <a:t>بالمساعده</a:t>
            </a:r>
            <a:endParaRPr lang="ar-SA" sz="2400" b="1" u="sng" dirty="0">
              <a:solidFill>
                <a:srgbClr val="404040"/>
              </a:solidFill>
              <a:latin typeface="Arial"/>
            </a:endParaRPr>
          </a:p>
          <a:p>
            <a:pPr algn="r" defTabSz="421608" rtl="1">
              <a:lnSpc>
                <a:spcPct val="124000"/>
              </a:lnSpc>
              <a:spcAft>
                <a:spcPts val="260"/>
              </a:spcAft>
              <a:tabLst>
                <a:tab pos="421608" algn="l"/>
              </a:tabLst>
            </a:pPr>
            <a:r>
              <a:rPr lang="ar-SA" sz="2000" dirty="0">
                <a:solidFill>
                  <a:srgbClr val="90C226"/>
                </a:solidFill>
                <a:latin typeface="Arial"/>
              </a:rPr>
              <a:t>►</a:t>
            </a:r>
            <a:r>
              <a:rPr lang="ar-SA" sz="2400" b="1" u="sng" dirty="0">
                <a:latin typeface="Arial"/>
              </a:rPr>
              <a:t>	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بالكشف على الامراض المعدية والفيروسات دون تلامس والتعامل معها دون تدخل</a:t>
            </a:r>
            <a:r>
              <a:rPr lang="ar-EG" sz="2400" b="1" u="sng" dirty="0">
                <a:solidFill>
                  <a:srgbClr val="404040"/>
                </a:solidFill>
                <a:latin typeface="Arial"/>
              </a:rPr>
              <a:t> أ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ى عنصر بشرى</a:t>
            </a:r>
          </a:p>
          <a:p>
            <a:pPr algn="r" defTabSz="421608" rtl="1">
              <a:lnSpc>
                <a:spcPct val="124000"/>
              </a:lnSpc>
              <a:tabLst>
                <a:tab pos="421608" algn="l"/>
              </a:tabLst>
            </a:pPr>
            <a:r>
              <a:rPr lang="ar-SA" sz="2000" dirty="0">
                <a:solidFill>
                  <a:srgbClr val="90C226"/>
                </a:solidFill>
                <a:latin typeface="Arial"/>
              </a:rPr>
              <a:t>►</a:t>
            </a:r>
            <a:r>
              <a:rPr lang="ar-SA" sz="2400" b="1" u="sng" dirty="0">
                <a:latin typeface="Arial"/>
              </a:rPr>
              <a:t>	</a:t>
            </a:r>
            <a:r>
              <a:rPr lang="ar-SA" sz="2400" b="1" u="sng" dirty="0" err="1">
                <a:solidFill>
                  <a:srgbClr val="404040"/>
                </a:solidFill>
                <a:latin typeface="Arial"/>
              </a:rPr>
              <a:t>فى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 ظل وجود امراض معديه بسبب التغير </a:t>
            </a:r>
            <a:r>
              <a:rPr lang="ar-SA" sz="2400" b="1" u="sng" dirty="0" err="1">
                <a:solidFill>
                  <a:srgbClr val="404040"/>
                </a:solidFill>
                <a:latin typeface="Arial"/>
              </a:rPr>
              <a:t>المناخى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 بسبب هجره بعض الخفافيش والطيور</a:t>
            </a:r>
          </a:p>
          <a:p>
            <a:pPr algn="r" defTabSz="421608" rtl="1">
              <a:lnSpc>
                <a:spcPct val="124000"/>
              </a:lnSpc>
              <a:tabLst>
                <a:tab pos="421608" algn="l"/>
              </a:tabLst>
            </a:pPr>
            <a:r>
              <a:rPr lang="ar-SA" sz="2000" dirty="0">
                <a:solidFill>
                  <a:srgbClr val="90C226"/>
                </a:solidFill>
                <a:latin typeface="Arial"/>
              </a:rPr>
              <a:t>►</a:t>
            </a:r>
            <a:r>
              <a:rPr lang="ar-SA" sz="2400" b="1" u="sng" dirty="0">
                <a:latin typeface="Arial"/>
              </a:rPr>
              <a:t>	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من موطنها بسبب التغير </a:t>
            </a:r>
            <a:r>
              <a:rPr lang="ar-SA" sz="2400" b="1" u="sng" dirty="0" err="1">
                <a:solidFill>
                  <a:srgbClr val="404040"/>
                </a:solidFill>
                <a:latin typeface="Arial"/>
              </a:rPr>
              <a:t>فى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 أنماط الطقس ودرجات </a:t>
            </a:r>
            <a:r>
              <a:rPr lang="ar-SA" sz="2400" b="1" u="sng" dirty="0" err="1">
                <a:solidFill>
                  <a:srgbClr val="404040"/>
                </a:solidFill>
                <a:latin typeface="Arial"/>
              </a:rPr>
              <a:t>الحراره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 فهذه الطيور </a:t>
            </a:r>
            <a:r>
              <a:rPr lang="ar-SA" sz="2400" b="1" u="sng" dirty="0" err="1">
                <a:solidFill>
                  <a:srgbClr val="404040"/>
                </a:solidFill>
                <a:latin typeface="Arial"/>
              </a:rPr>
              <a:t>المهاجره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 تقوم</a:t>
            </a:r>
            <a:r>
              <a:rPr lang="ar-EG" sz="2400" b="1" u="sng" dirty="0">
                <a:solidFill>
                  <a:srgbClr val="404040"/>
                </a:solidFill>
                <a:latin typeface="Arial"/>
              </a:rPr>
              <a:t> 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بنقل الامراض من شخص </a:t>
            </a:r>
            <a:r>
              <a:rPr lang="ar-SA" sz="2400" b="1" u="sng" dirty="0" err="1">
                <a:solidFill>
                  <a:srgbClr val="404040"/>
                </a:solidFill>
                <a:latin typeface="Arial"/>
              </a:rPr>
              <a:t>لاخر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 ويقوم المجتمع </a:t>
            </a:r>
            <a:r>
              <a:rPr lang="ar-EG" sz="2400" b="1" u="sng" dirty="0">
                <a:solidFill>
                  <a:srgbClr val="404040"/>
                </a:solidFill>
                <a:latin typeface="Arial"/>
              </a:rPr>
              <a:t>بغلق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 كل الطرق ووقف الاقتصاد </a:t>
            </a:r>
            <a:r>
              <a:rPr lang="ar-SA" sz="2400" b="1" u="sng" dirty="0" err="1">
                <a:solidFill>
                  <a:srgbClr val="404040"/>
                </a:solidFill>
                <a:latin typeface="Arial"/>
              </a:rPr>
              <a:t>العاش</a:t>
            </a:r>
            <a:endParaRPr lang="ar-SA" sz="2400" b="1" u="sng" dirty="0">
              <a:solidFill>
                <a:srgbClr val="404040"/>
              </a:solidFill>
              <a:latin typeface="Arial"/>
            </a:endParaRPr>
          </a:p>
          <a:p>
            <a:pPr algn="r" defTabSz="421608" rtl="1">
              <a:lnSpc>
                <a:spcPct val="124000"/>
              </a:lnSpc>
              <a:tabLst>
                <a:tab pos="421608" algn="l"/>
              </a:tabLst>
            </a:pPr>
            <a:r>
              <a:rPr lang="ar-SA" sz="2000" dirty="0">
                <a:solidFill>
                  <a:srgbClr val="90C226"/>
                </a:solidFill>
                <a:latin typeface="Arial"/>
              </a:rPr>
              <a:t>►</a:t>
            </a:r>
            <a:r>
              <a:rPr lang="ar-SA" sz="2400" b="1" u="sng" dirty="0">
                <a:latin typeface="Arial"/>
              </a:rPr>
              <a:t>	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بسبب التلامس لذلك قمت بعمل روبوت يقوم بعمل كل </a:t>
            </a:r>
            <a:r>
              <a:rPr lang="ar-SA" sz="2400" b="1" u="sng" dirty="0" err="1">
                <a:solidFill>
                  <a:srgbClr val="404040"/>
                </a:solidFill>
                <a:latin typeface="Arial"/>
              </a:rPr>
              <a:t>شييء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 وادارته من </a:t>
            </a:r>
            <a:r>
              <a:rPr lang="ar-SA" sz="2400" b="1" u="sng" dirty="0" err="1">
                <a:solidFill>
                  <a:srgbClr val="404040"/>
                </a:solidFill>
                <a:latin typeface="Arial"/>
              </a:rPr>
              <a:t>اى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 مكان </a:t>
            </a:r>
            <a:r>
              <a:rPr lang="ar-SA" sz="2400" b="1" u="sng" dirty="0" err="1">
                <a:solidFill>
                  <a:srgbClr val="404040"/>
                </a:solidFill>
                <a:latin typeface="Arial"/>
              </a:rPr>
              <a:t>فى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 العالم دون تلامس</a:t>
            </a:r>
          </a:p>
          <a:p>
            <a:pPr algn="r" defTabSz="452319" rtl="1">
              <a:tabLst>
                <a:tab pos="452319" algn="l"/>
              </a:tabLst>
            </a:pPr>
            <a:r>
              <a:rPr lang="ar-SA" sz="3600" dirty="0">
                <a:solidFill>
                  <a:srgbClr val="90C226"/>
                </a:solidFill>
                <a:latin typeface="Arial"/>
              </a:rPr>
              <a:t>►</a:t>
            </a:r>
            <a:r>
              <a:rPr lang="ar-SA" sz="3600" b="1" u="sng" dirty="0">
                <a:latin typeface="Arial"/>
              </a:rPr>
              <a:t>	</a:t>
            </a:r>
            <a:r>
              <a:rPr lang="ar-SA" sz="3600" b="1" u="sng" dirty="0">
                <a:solidFill>
                  <a:srgbClr val="C00000"/>
                </a:solidFill>
                <a:latin typeface="Arial"/>
              </a:rPr>
              <a:t>ا</a:t>
            </a:r>
            <a:r>
              <a:rPr lang="ar-SA" sz="3200" b="1" u="sng" dirty="0">
                <a:solidFill>
                  <a:srgbClr val="C00000"/>
                </a:solidFill>
                <a:latin typeface="Arial"/>
              </a:rPr>
              <a:t>ثر المشروع </a:t>
            </a:r>
            <a:r>
              <a:rPr lang="ar-SA" sz="3200" b="1" u="sng" dirty="0" err="1">
                <a:solidFill>
                  <a:srgbClr val="C00000"/>
                </a:solidFill>
                <a:latin typeface="Arial"/>
              </a:rPr>
              <a:t>الاقتصادى</a:t>
            </a:r>
            <a:r>
              <a:rPr lang="ar-SA" sz="3200" b="1" u="sng" dirty="0">
                <a:solidFill>
                  <a:srgbClr val="C00000"/>
                </a:solidFill>
                <a:latin typeface="Arial"/>
              </a:rPr>
              <a:t> وتطبيقاته</a:t>
            </a:r>
          </a:p>
          <a:p>
            <a:pPr algn="r" defTabSz="421608" rtl="1">
              <a:lnSpc>
                <a:spcPct val="124000"/>
              </a:lnSpc>
              <a:spcAft>
                <a:spcPts val="260"/>
              </a:spcAft>
              <a:tabLst>
                <a:tab pos="421608" algn="l"/>
              </a:tabLst>
            </a:pPr>
            <a:r>
              <a:rPr lang="ar-SA" sz="2000" dirty="0">
                <a:solidFill>
                  <a:srgbClr val="90C226"/>
                </a:solidFill>
                <a:latin typeface="Arial"/>
              </a:rPr>
              <a:t>►</a:t>
            </a:r>
            <a:r>
              <a:rPr lang="ar-SA" sz="2400" b="1" u="sng" dirty="0">
                <a:latin typeface="Arial"/>
              </a:rPr>
              <a:t>	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يقوم هذا الروبوت بتقليل استخدام الكمامات والكحول ومواد التنظيف الضار</a:t>
            </a:r>
            <a:r>
              <a:rPr lang="ar-EG" sz="2400" b="1" u="sng" dirty="0">
                <a:solidFill>
                  <a:srgbClr val="404040"/>
                </a:solidFill>
                <a:latin typeface="Arial"/>
              </a:rPr>
              <a:t>ة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 </a:t>
            </a:r>
            <a:r>
              <a:rPr lang="ar-SA" sz="2400" b="1" u="sng" dirty="0" err="1">
                <a:solidFill>
                  <a:srgbClr val="404040"/>
                </a:solidFill>
                <a:latin typeface="Arial"/>
              </a:rPr>
              <a:t>التى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 تقوم بتصدير</a:t>
            </a:r>
            <a:r>
              <a:rPr lang="ar-EG" sz="2400" b="1" u="sng" dirty="0">
                <a:solidFill>
                  <a:srgbClr val="404040"/>
                </a:solidFill>
                <a:latin typeface="Arial"/>
              </a:rPr>
              <a:t> </a:t>
            </a:r>
          </a:p>
          <a:p>
            <a:pPr algn="r" defTabSz="421608" rtl="1">
              <a:lnSpc>
                <a:spcPct val="124000"/>
              </a:lnSpc>
              <a:spcAft>
                <a:spcPts val="260"/>
              </a:spcAft>
              <a:tabLst>
                <a:tab pos="421608" algn="l"/>
              </a:tabLst>
            </a:pPr>
            <a:r>
              <a:rPr lang="ar-SA" sz="2000" dirty="0">
                <a:solidFill>
                  <a:srgbClr val="90C226"/>
                </a:solidFill>
                <a:latin typeface="Arial"/>
              </a:rPr>
              <a:t>►</a:t>
            </a:r>
            <a:r>
              <a:rPr lang="ar-SA" sz="2400" b="1" u="sng" dirty="0">
                <a:latin typeface="Arial"/>
              </a:rPr>
              <a:t>	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الانبعاثات </a:t>
            </a:r>
            <a:r>
              <a:rPr lang="ar-SA" sz="2400" b="1" u="sng" dirty="0" err="1">
                <a:solidFill>
                  <a:srgbClr val="404040"/>
                </a:solidFill>
                <a:latin typeface="Arial"/>
              </a:rPr>
              <a:t>الضاره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 على الغلاف </a:t>
            </a:r>
            <a:r>
              <a:rPr lang="ar-SA" sz="2400" b="1" u="sng" dirty="0" err="1">
                <a:solidFill>
                  <a:srgbClr val="404040"/>
                </a:solidFill>
                <a:latin typeface="Arial"/>
              </a:rPr>
              <a:t>الجوى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 مما يؤدى الى التغير </a:t>
            </a:r>
            <a:r>
              <a:rPr lang="ar-SA" sz="2400" b="1" u="sng" dirty="0" err="1">
                <a:solidFill>
                  <a:srgbClr val="404040"/>
                </a:solidFill>
                <a:latin typeface="Arial"/>
              </a:rPr>
              <a:t>فى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 أنماط الطقس وظهور بعض الفيروسات</a:t>
            </a:r>
            <a:r>
              <a:rPr lang="ar-SA" sz="2400" b="1" dirty="0">
                <a:solidFill>
                  <a:srgbClr val="90C226"/>
                </a:solidFill>
                <a:latin typeface="Arial"/>
              </a:rPr>
              <a:t> </a:t>
            </a:r>
            <a:endParaRPr lang="ar-EG" sz="2400" b="1" dirty="0">
              <a:solidFill>
                <a:srgbClr val="90C226"/>
              </a:solidFill>
              <a:latin typeface="Arial"/>
            </a:endParaRPr>
          </a:p>
          <a:p>
            <a:pPr algn="r" defTabSz="421608" rtl="1">
              <a:lnSpc>
                <a:spcPct val="124000"/>
              </a:lnSpc>
              <a:spcAft>
                <a:spcPts val="260"/>
              </a:spcAft>
              <a:tabLst>
                <a:tab pos="421608" algn="l"/>
              </a:tabLst>
            </a:pPr>
            <a:r>
              <a:rPr lang="ar-SA" sz="2000" dirty="0">
                <a:solidFill>
                  <a:srgbClr val="90C226"/>
                </a:solidFill>
                <a:latin typeface="Arial"/>
              </a:rPr>
              <a:t>►</a:t>
            </a:r>
            <a:r>
              <a:rPr lang="ar-SA" sz="2000" dirty="0">
                <a:solidFill>
                  <a:srgbClr val="404040"/>
                </a:solidFill>
                <a:latin typeface="Arial"/>
              </a:rPr>
              <a:t> 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والامراض </a:t>
            </a:r>
            <a:r>
              <a:rPr lang="ar-SA" sz="2400" b="1" u="sng" dirty="0" err="1">
                <a:solidFill>
                  <a:srgbClr val="404040"/>
                </a:solidFill>
                <a:latin typeface="Arial"/>
              </a:rPr>
              <a:t>التى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 تنتقل عن طريق العدوى من خلال التلامس البشرى وهجره الطيور من مواطنها بسبب</a:t>
            </a:r>
            <a:r>
              <a:rPr lang="ar-SA" sz="2400" b="1" dirty="0">
                <a:solidFill>
                  <a:srgbClr val="90C226"/>
                </a:solidFill>
                <a:latin typeface="Arial"/>
              </a:rPr>
              <a:t> </a:t>
            </a:r>
            <a:endParaRPr lang="ar-EG" sz="2400" b="1" dirty="0">
              <a:solidFill>
                <a:srgbClr val="90C226"/>
              </a:solidFill>
              <a:latin typeface="Arial"/>
            </a:endParaRPr>
          </a:p>
          <a:p>
            <a:pPr algn="r" defTabSz="421608" rtl="1">
              <a:lnSpc>
                <a:spcPct val="124000"/>
              </a:lnSpc>
              <a:spcAft>
                <a:spcPts val="260"/>
              </a:spcAft>
              <a:tabLst>
                <a:tab pos="421608" algn="l"/>
              </a:tabLst>
            </a:pPr>
            <a:r>
              <a:rPr lang="ar-SA" sz="2000" dirty="0">
                <a:solidFill>
                  <a:srgbClr val="90C226"/>
                </a:solidFill>
                <a:latin typeface="Arial"/>
              </a:rPr>
              <a:t>►</a:t>
            </a:r>
            <a:r>
              <a:rPr lang="ar-SA" sz="2000" dirty="0">
                <a:solidFill>
                  <a:srgbClr val="404040"/>
                </a:solidFill>
                <a:latin typeface="Arial"/>
              </a:rPr>
              <a:t> 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ارتفاع وانخفاض درجات </a:t>
            </a:r>
            <a:r>
              <a:rPr lang="ar-SA" sz="2400" b="1" u="sng" dirty="0" err="1">
                <a:solidFill>
                  <a:srgbClr val="404040"/>
                </a:solidFill>
                <a:latin typeface="Arial"/>
              </a:rPr>
              <a:t>الحراره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 مما أدى الى وقف الاستيراد والتصدير بين الدول وانهيار اقتصاد الدول</a:t>
            </a:r>
            <a:r>
              <a:rPr lang="ar-SA" sz="2400" b="1" dirty="0">
                <a:solidFill>
                  <a:srgbClr val="90C226"/>
                </a:solidFill>
                <a:latin typeface="Arial"/>
              </a:rPr>
              <a:t> </a:t>
            </a:r>
            <a:endParaRPr lang="ar-EG" sz="2400" b="1" dirty="0">
              <a:solidFill>
                <a:srgbClr val="90C226"/>
              </a:solidFill>
              <a:latin typeface="Arial"/>
            </a:endParaRPr>
          </a:p>
          <a:p>
            <a:pPr algn="r" defTabSz="421608" rtl="1">
              <a:lnSpc>
                <a:spcPct val="124000"/>
              </a:lnSpc>
              <a:spcAft>
                <a:spcPts val="260"/>
              </a:spcAft>
              <a:tabLst>
                <a:tab pos="421608" algn="l"/>
              </a:tabLst>
            </a:pPr>
            <a:r>
              <a:rPr lang="ar-SA" sz="2000" dirty="0">
                <a:solidFill>
                  <a:srgbClr val="90C226"/>
                </a:solidFill>
                <a:latin typeface="Arial"/>
              </a:rPr>
              <a:t>►</a:t>
            </a:r>
            <a:r>
              <a:rPr lang="ar-SA" sz="2000" dirty="0">
                <a:solidFill>
                  <a:srgbClr val="404040"/>
                </a:solidFill>
                <a:latin typeface="Arial"/>
              </a:rPr>
              <a:t> 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بسبب انتقال الامراض عن طريق التلامس فهذا الروبوت يمنع التلامس نهائيا </a:t>
            </a:r>
            <a:r>
              <a:rPr lang="ar-SA" sz="2400" b="1" u="sng" dirty="0" err="1">
                <a:solidFill>
                  <a:srgbClr val="404040"/>
                </a:solidFill>
                <a:latin typeface="Arial"/>
              </a:rPr>
              <a:t>لانه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 يعمل بشكل </a:t>
            </a:r>
            <a:r>
              <a:rPr lang="ar-SA" sz="2400" b="1" u="sng" dirty="0" err="1">
                <a:solidFill>
                  <a:srgbClr val="404040"/>
                </a:solidFill>
                <a:latin typeface="Arial"/>
              </a:rPr>
              <a:t>ذاتى</a:t>
            </a:r>
            <a:r>
              <a:rPr lang="ar-SA" sz="2400" b="1" dirty="0">
                <a:solidFill>
                  <a:srgbClr val="90C226"/>
                </a:solidFill>
                <a:latin typeface="Arial"/>
              </a:rPr>
              <a:t> </a:t>
            </a:r>
            <a:endParaRPr lang="ar-EG" sz="2400" b="1" dirty="0">
              <a:solidFill>
                <a:srgbClr val="90C226"/>
              </a:solidFill>
              <a:latin typeface="Arial"/>
            </a:endParaRPr>
          </a:p>
          <a:p>
            <a:pPr algn="r" defTabSz="421608" rtl="1">
              <a:lnSpc>
                <a:spcPct val="124000"/>
              </a:lnSpc>
              <a:spcAft>
                <a:spcPts val="260"/>
              </a:spcAft>
              <a:tabLst>
                <a:tab pos="421608" algn="l"/>
              </a:tabLst>
            </a:pPr>
            <a:r>
              <a:rPr lang="ar-SA" sz="2000" dirty="0">
                <a:solidFill>
                  <a:srgbClr val="90C226"/>
                </a:solidFill>
                <a:latin typeface="Arial"/>
              </a:rPr>
              <a:t>►</a:t>
            </a:r>
            <a:r>
              <a:rPr lang="ar-SA" sz="2000" dirty="0">
                <a:solidFill>
                  <a:srgbClr val="404040"/>
                </a:solidFill>
                <a:latin typeface="Arial"/>
              </a:rPr>
              <a:t> 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ويقوم </a:t>
            </a:r>
            <a:r>
              <a:rPr lang="ar-SA" sz="2400" b="1" u="sng" dirty="0" err="1">
                <a:solidFill>
                  <a:srgbClr val="404040"/>
                </a:solidFill>
                <a:latin typeface="Arial"/>
              </a:rPr>
              <a:t>بالمحافظه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 على </a:t>
            </a:r>
            <a:r>
              <a:rPr lang="ar-SA" sz="2400" b="1" u="sng" dirty="0" err="1">
                <a:solidFill>
                  <a:srgbClr val="404040"/>
                </a:solidFill>
                <a:latin typeface="Arial"/>
              </a:rPr>
              <a:t>البيئه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 والعنصر البشرى والحيوانات من الانقراض </a:t>
            </a:r>
            <a:r>
              <a:rPr lang="ar-SA" sz="2400" b="1" u="sng" dirty="0" err="1">
                <a:solidFill>
                  <a:srgbClr val="404040"/>
                </a:solidFill>
                <a:latin typeface="Arial"/>
              </a:rPr>
              <a:t>فى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 ظل وجود تغيرات مناخي</a:t>
            </a:r>
            <a:r>
              <a:rPr lang="ar-EG" sz="2400" b="1" u="sng" dirty="0">
                <a:solidFill>
                  <a:srgbClr val="404040"/>
                </a:solidFill>
                <a:latin typeface="Arial"/>
              </a:rPr>
              <a:t>ة</a:t>
            </a:r>
            <a:r>
              <a:rPr lang="ar-SA" sz="2400" b="1" dirty="0">
                <a:solidFill>
                  <a:srgbClr val="90C226"/>
                </a:solidFill>
                <a:latin typeface="Arial"/>
              </a:rPr>
              <a:t> ،</a:t>
            </a:r>
            <a:endParaRPr lang="ar-EG" sz="2400" b="1" dirty="0">
              <a:solidFill>
                <a:srgbClr val="90C226"/>
              </a:solidFill>
              <a:latin typeface="Arial"/>
            </a:endParaRPr>
          </a:p>
          <a:p>
            <a:pPr algn="r" defTabSz="421608" rtl="1">
              <a:lnSpc>
                <a:spcPct val="124000"/>
              </a:lnSpc>
              <a:spcAft>
                <a:spcPts val="260"/>
              </a:spcAft>
              <a:tabLst>
                <a:tab pos="421608" algn="l"/>
              </a:tabLst>
            </a:pPr>
            <a:r>
              <a:rPr lang="ar-SA" sz="2400" b="1" dirty="0">
                <a:solidFill>
                  <a:srgbClr val="90C226"/>
                </a:solidFill>
                <a:latin typeface="Arial"/>
              </a:rPr>
              <a:t>►</a:t>
            </a:r>
            <a:r>
              <a:rPr lang="ar-SA" sz="2400" b="1" dirty="0">
                <a:solidFill>
                  <a:srgbClr val="404040"/>
                </a:solidFill>
                <a:latin typeface="Arial"/>
              </a:rPr>
              <a:t> 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بسبب الانبعاث الحرارى واستخدام الغازات </a:t>
            </a:r>
            <a:r>
              <a:rPr lang="ar-SA" sz="2400" b="1" u="sng" dirty="0" err="1">
                <a:solidFill>
                  <a:srgbClr val="404040"/>
                </a:solidFill>
                <a:latin typeface="Arial"/>
              </a:rPr>
              <a:t>الضاره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 فهو روبوت متكامل يعمل بالكهرباء </a:t>
            </a:r>
            <a:r>
              <a:rPr lang="ar-SA" sz="2400" b="1" u="sng" dirty="0" err="1">
                <a:solidFill>
                  <a:srgbClr val="404040"/>
                </a:solidFill>
                <a:latin typeface="Arial"/>
              </a:rPr>
              <a:t>والطاقه</a:t>
            </a:r>
            <a:r>
              <a:rPr lang="ar-SA" sz="2400" b="1" u="sng" dirty="0">
                <a:solidFill>
                  <a:srgbClr val="404040"/>
                </a:solidFill>
                <a:latin typeface="Arial"/>
              </a:rPr>
              <a:t> </a:t>
            </a:r>
            <a:r>
              <a:rPr lang="ar-SA" sz="2400" b="1" u="sng" dirty="0" err="1">
                <a:solidFill>
                  <a:srgbClr val="404040"/>
                </a:solidFill>
                <a:latin typeface="Arial"/>
              </a:rPr>
              <a:t>النظيفه</a:t>
            </a:r>
            <a:endParaRPr lang="ar-SA" sz="2400" b="1" u="sng" dirty="0">
              <a:solidFill>
                <a:srgbClr val="404040"/>
              </a:solidFill>
              <a:latin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8147561" y="1619278"/>
            <a:ext cx="5144359" cy="593434"/>
          </a:xfrm>
          <a:prstGeom prst="rect">
            <a:avLst/>
          </a:prstGeom>
          <a:solidFill>
            <a:srgbClr val="FFFF00"/>
          </a:solidFill>
        </p:spPr>
        <p:txBody>
          <a:bodyPr wrap="none" lIns="0" tIns="0" rIns="0" bIns="0">
            <a:noAutofit/>
          </a:bodyPr>
          <a:lstStyle/>
          <a:p>
            <a:pPr algn="just" rtl="1"/>
            <a:r>
              <a:rPr lang="ar-SA" sz="4464" b="1" u="sng" dirty="0">
                <a:solidFill>
                  <a:srgbClr val="C00000"/>
                </a:solidFill>
                <a:latin typeface="Arial"/>
              </a:rPr>
              <a:t>أماكن استخدام هذا الروبوت</a:t>
            </a:r>
          </a:p>
        </p:txBody>
      </p:sp>
      <p:sp>
        <p:nvSpPr>
          <p:cNvPr id="5" name="Rectangle 4"/>
          <p:cNvSpPr/>
          <p:nvPr/>
        </p:nvSpPr>
        <p:spPr>
          <a:xfrm>
            <a:off x="5339723" y="2598255"/>
            <a:ext cx="7414588" cy="1447678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marL="425230" indent="-425230" algn="just" rtl="1">
              <a:spcAft>
                <a:spcPts val="347"/>
              </a:spcAft>
              <a:buFont typeface="Arial" panose="020B0604020202020204" pitchFamily="34" charset="0"/>
              <a:buChar char="•"/>
            </a:pPr>
            <a:r>
              <a:rPr lang="ar-SA" sz="2480" b="1" dirty="0">
                <a:latin typeface="Tahoma"/>
              </a:rPr>
              <a:t>الأماكن العامة مثل المطارات والشركات </a:t>
            </a:r>
            <a:r>
              <a:rPr lang="ar-EG" sz="2480" b="1" dirty="0">
                <a:latin typeface="Tahoma"/>
              </a:rPr>
              <a:t>والمولات</a:t>
            </a:r>
            <a:endParaRPr lang="ar-SA" sz="2480" b="1" dirty="0">
              <a:latin typeface="Tahoma"/>
            </a:endParaRPr>
          </a:p>
          <a:p>
            <a:pPr marL="425230" indent="-425230" algn="just" rtl="1">
              <a:spcAft>
                <a:spcPts val="347"/>
              </a:spcAft>
              <a:buFont typeface="Arial" panose="020B0604020202020204" pitchFamily="34" charset="0"/>
              <a:buChar char="•"/>
            </a:pPr>
            <a:r>
              <a:rPr lang="ar-SA" sz="2976" b="1" dirty="0" err="1">
                <a:latin typeface="Arial"/>
              </a:rPr>
              <a:t>والمستش</a:t>
            </a:r>
            <a:r>
              <a:rPr lang="ar-EG" sz="2976" b="1" dirty="0">
                <a:latin typeface="Arial"/>
              </a:rPr>
              <a:t>ف</a:t>
            </a:r>
            <a:r>
              <a:rPr lang="ar-SA" sz="2976" b="1" dirty="0" err="1">
                <a:latin typeface="Arial"/>
              </a:rPr>
              <a:t>يات</a:t>
            </a:r>
            <a:r>
              <a:rPr lang="ar-SA" sz="2976" b="1" dirty="0">
                <a:latin typeface="Arial"/>
              </a:rPr>
              <a:t> وغرف العمليات والمدارس</a:t>
            </a:r>
          </a:p>
          <a:p>
            <a:pPr marL="425230" indent="-425230" algn="just" rtl="1">
              <a:buFont typeface="Arial" panose="020B0604020202020204" pitchFamily="34" charset="0"/>
              <a:buChar char="•"/>
            </a:pPr>
            <a:r>
              <a:rPr lang="ar-SA" sz="2976" b="1" dirty="0">
                <a:latin typeface="Arial"/>
              </a:rPr>
              <a:t>وجمي</a:t>
            </a:r>
            <a:r>
              <a:rPr lang="ar-EG" sz="2976" b="1" dirty="0">
                <a:latin typeface="Arial"/>
              </a:rPr>
              <a:t>ع</a:t>
            </a:r>
            <a:r>
              <a:rPr lang="ar-SA" sz="2976" b="1" dirty="0">
                <a:latin typeface="Arial"/>
              </a:rPr>
              <a:t> </a:t>
            </a:r>
            <a:r>
              <a:rPr lang="ar-EG" sz="2976" b="1" dirty="0">
                <a:latin typeface="Arial"/>
              </a:rPr>
              <a:t>المؤسسات </a:t>
            </a:r>
            <a:r>
              <a:rPr lang="ar-SA" sz="2976" b="1" dirty="0">
                <a:latin typeface="Arial"/>
              </a:rPr>
              <a:t>الحكومي</a:t>
            </a:r>
            <a:r>
              <a:rPr lang="ar-EG" sz="2976" b="1" dirty="0">
                <a:latin typeface="Arial"/>
              </a:rPr>
              <a:t>ة</a:t>
            </a:r>
            <a:endParaRPr lang="ar-SA" sz="2976" b="1" dirty="0">
              <a:latin typeface="Arial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7754458" y="4551636"/>
            <a:ext cx="5537462" cy="597214"/>
          </a:xfrm>
          <a:prstGeom prst="rect">
            <a:avLst/>
          </a:prstGeom>
          <a:solidFill>
            <a:srgbClr val="FFFF00"/>
          </a:solidFill>
        </p:spPr>
        <p:txBody>
          <a:bodyPr wrap="none" lIns="0" tIns="0" rIns="0" bIns="0">
            <a:noAutofit/>
          </a:bodyPr>
          <a:lstStyle/>
          <a:p>
            <a:pPr algn="just" rtl="1"/>
            <a:r>
              <a:rPr lang="ar-SA" sz="3968" b="1" u="sng" dirty="0">
                <a:solidFill>
                  <a:srgbClr val="C00000"/>
                </a:solidFill>
                <a:latin typeface="Arial"/>
              </a:rPr>
              <a:t>اهميه الخطط </a:t>
            </a:r>
            <a:r>
              <a:rPr lang="ar-SA" sz="3968" b="1" u="sng" dirty="0" err="1">
                <a:solidFill>
                  <a:srgbClr val="C00000"/>
                </a:solidFill>
                <a:latin typeface="Arial"/>
              </a:rPr>
              <a:t>المستقبليه</a:t>
            </a:r>
            <a:r>
              <a:rPr lang="ar-SA" sz="3968" b="1" u="sng" dirty="0">
                <a:solidFill>
                  <a:srgbClr val="C00000"/>
                </a:solidFill>
                <a:latin typeface="Arial"/>
              </a:rPr>
              <a:t> للمشروع</a:t>
            </a:r>
          </a:p>
        </p:txBody>
      </p:sp>
      <p:sp>
        <p:nvSpPr>
          <p:cNvPr id="8" name="Rectangle 7"/>
          <p:cNvSpPr/>
          <p:nvPr/>
        </p:nvSpPr>
        <p:spPr>
          <a:xfrm>
            <a:off x="1330770" y="5889924"/>
            <a:ext cx="11423541" cy="259064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algn="just" rtl="1">
              <a:lnSpc>
                <a:spcPct val="93000"/>
              </a:lnSpc>
            </a:pPr>
            <a:r>
              <a:rPr lang="ar-SA" sz="3200" b="1" dirty="0">
                <a:latin typeface="Arial"/>
              </a:rPr>
              <a:t>قد تعرقل ال</a:t>
            </a:r>
            <a:r>
              <a:rPr lang="ar-EG" sz="3200" b="1" dirty="0">
                <a:latin typeface="Arial"/>
              </a:rPr>
              <a:t>أ</a:t>
            </a:r>
            <a:r>
              <a:rPr lang="ar-SA" sz="3200" b="1" dirty="0" err="1">
                <a:latin typeface="Arial"/>
              </a:rPr>
              <a:t>زمات</a:t>
            </a:r>
            <a:r>
              <a:rPr lang="ar-SA" sz="3200" b="1" dirty="0">
                <a:latin typeface="Arial"/>
              </a:rPr>
              <a:t> المتداخلة مثار الاستثمارات </a:t>
            </a:r>
            <a:r>
              <a:rPr lang="ar-EG" sz="3200" b="1" dirty="0">
                <a:latin typeface="Arial"/>
              </a:rPr>
              <a:t>المهمة</a:t>
            </a:r>
            <a:r>
              <a:rPr lang="ar-SA" sz="3200" b="1" dirty="0">
                <a:latin typeface="Arial"/>
              </a:rPr>
              <a:t> </a:t>
            </a:r>
            <a:r>
              <a:rPr lang="ar-EG" sz="3200" b="1" dirty="0">
                <a:latin typeface="Arial"/>
              </a:rPr>
              <a:t>اللازمة </a:t>
            </a:r>
            <a:r>
              <a:rPr lang="ar-SA" sz="3200" b="1" dirty="0">
                <a:latin typeface="Arial"/>
              </a:rPr>
              <a:t>لتمويل التحويل نحو </a:t>
            </a:r>
            <a:r>
              <a:rPr lang="ar-EG" sz="3200" b="1" strike="sngStrike" dirty="0">
                <a:latin typeface="Arial"/>
              </a:rPr>
              <a:t>مستقبل منخفض </a:t>
            </a:r>
            <a:r>
              <a:rPr lang="ar-SA" sz="3200" b="1" dirty="0">
                <a:latin typeface="Arial"/>
              </a:rPr>
              <a:t>الكربون وقادر على الصمود في وجه تغير المناخ في ظل وجود الحرب </a:t>
            </a:r>
            <a:r>
              <a:rPr lang="ar-EG" sz="3200" b="1" dirty="0">
                <a:latin typeface="Arial"/>
              </a:rPr>
              <a:t>والتضخم </a:t>
            </a:r>
            <a:r>
              <a:rPr lang="ar-SA" sz="3200" b="1" dirty="0">
                <a:latin typeface="Arial"/>
              </a:rPr>
              <a:t>وجائح</a:t>
            </a:r>
            <a:r>
              <a:rPr lang="ar-EG" sz="3200" b="1" dirty="0">
                <a:latin typeface="Arial"/>
              </a:rPr>
              <a:t>ة</a:t>
            </a:r>
            <a:r>
              <a:rPr lang="ar-SA" sz="3200" b="1" dirty="0">
                <a:latin typeface="Arial"/>
              </a:rPr>
              <a:t> كرونا وجميع الامراض المعدية التي تنتقل عن طريق التلامس التي </a:t>
            </a:r>
            <a:r>
              <a:rPr lang="ar-EG" sz="3200" b="1" strike="sngStrike" dirty="0">
                <a:latin typeface="Arial"/>
              </a:rPr>
              <a:t>بسببها</a:t>
            </a:r>
            <a:r>
              <a:rPr lang="ar-SA" sz="3200" b="1" dirty="0">
                <a:latin typeface="Arial"/>
              </a:rPr>
              <a:t> نقوم</a:t>
            </a:r>
            <a:r>
              <a:rPr lang="ar-EG" sz="3200" b="1" dirty="0">
                <a:latin typeface="Arial"/>
              </a:rPr>
              <a:t> </a:t>
            </a:r>
            <a:r>
              <a:rPr lang="ar-SA" sz="3200" b="1" dirty="0">
                <a:latin typeface="Arial"/>
              </a:rPr>
              <a:t>بغلق المطارات والطرق وجميع المؤسسات وبالتالي تدمير الاقتصاد الدولي فهذا الروبوت مطلوب من اجل البقاء على المسار </a:t>
            </a:r>
            <a:r>
              <a:rPr lang="ar-EG" sz="3200" b="1" dirty="0">
                <a:latin typeface="Arial"/>
              </a:rPr>
              <a:t>الصحيح </a:t>
            </a:r>
            <a:r>
              <a:rPr lang="ar-SA" sz="3200" b="1" dirty="0">
                <a:latin typeface="Arial"/>
              </a:rPr>
              <a:t>والتصدي لتغير المناخ</a:t>
            </a:r>
          </a:p>
          <a:p>
            <a:pPr algn="just" rtl="1">
              <a:lnSpc>
                <a:spcPct val="93000"/>
              </a:lnSpc>
            </a:pPr>
            <a:endParaRPr lang="ar-SA" sz="3200" b="1" strike="sngStrike" dirty="0">
              <a:latin typeface="Arial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4978046" y="1547169"/>
            <a:ext cx="6217833" cy="665833"/>
          </a:xfrm>
          <a:prstGeom prst="rect">
            <a:avLst/>
          </a:prstGeom>
          <a:solidFill>
            <a:srgbClr val="FFFFFF"/>
          </a:solidFill>
        </p:spPr>
        <p:txBody>
          <a:bodyPr wrap="none" lIns="0" tIns="0" rIns="0" bIns="0">
            <a:noAutofit/>
          </a:bodyPr>
          <a:lstStyle/>
          <a:p>
            <a:pPr algn="ctr" rtl="1"/>
            <a:r>
              <a:rPr lang="ar-EG" sz="2976" b="1" u="sng" dirty="0">
                <a:solidFill>
                  <a:srgbClr val="FF0000"/>
                </a:solidFill>
                <a:latin typeface="Tahoma"/>
              </a:rPr>
              <a:t>الشروحات والفيديو على هذه الروابط </a:t>
            </a:r>
            <a:endParaRPr lang="ar-SA" sz="2976" b="1" u="sng" dirty="0">
              <a:solidFill>
                <a:srgbClr val="FF0000"/>
              </a:solidFill>
              <a:latin typeface="Tahoma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740848" y="2533707"/>
            <a:ext cx="10356755" cy="1969295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algn="just"/>
            <a:r>
              <a:rPr lang="en-US" sz="2976" u="sng" dirty="0">
                <a:solidFill>
                  <a:srgbClr val="0070C0"/>
                </a:solidFill>
                <a:latin typeface="Calibri"/>
                <a:hlinkClick r:id="rId2"/>
              </a:rPr>
              <a:t>https://drive.google.eom/file/d/1E1kvnuFbRawhhALEX8w6HwZYs3i</a:t>
            </a:r>
            <a:endParaRPr lang="en-US" sz="2976" u="sng" dirty="0">
              <a:solidFill>
                <a:srgbClr val="0070C0"/>
              </a:solidFill>
              <a:latin typeface="Calibri"/>
            </a:endParaRPr>
          </a:p>
          <a:p>
            <a:pPr algn="just"/>
            <a:r>
              <a:rPr lang="en-US" sz="2976" u="sng" dirty="0">
                <a:solidFill>
                  <a:srgbClr val="0070C0"/>
                </a:solidFill>
                <a:latin typeface="Calibri"/>
                <a:hlinkClick r:id="rId3"/>
              </a:rPr>
              <a:t>https://drive.google.com/file/d/1CK4J9803K-zrZftQ¡O84qGQqGRyodMlB/</a:t>
            </a:r>
            <a:r>
              <a:rPr lang="en-US" sz="2976" u="sng" dirty="0" err="1">
                <a:solidFill>
                  <a:srgbClr val="0070C0"/>
                </a:solidFill>
                <a:latin typeface="Calibri"/>
                <a:hlinkClick r:id="rId3"/>
              </a:rPr>
              <a:t>v¡ew?usp</a:t>
            </a:r>
            <a:r>
              <a:rPr lang="en-US" sz="2976" u="sng" dirty="0">
                <a:solidFill>
                  <a:srgbClr val="0070C0"/>
                </a:solidFill>
                <a:latin typeface="Calibri"/>
                <a:hlinkClick r:id="rId3"/>
              </a:rPr>
              <a:t>=</a:t>
            </a:r>
            <a:r>
              <a:rPr lang="en-US" sz="2976" u="sng" dirty="0" err="1">
                <a:solidFill>
                  <a:srgbClr val="0070C0"/>
                </a:solidFill>
                <a:latin typeface="Calibri"/>
                <a:hlinkClick r:id="rId3"/>
              </a:rPr>
              <a:t>dr¡vesdk</a:t>
            </a:r>
            <a:endParaRPr lang="en-US" sz="2976" u="sng" dirty="0">
              <a:solidFill>
                <a:srgbClr val="0070C0"/>
              </a:solidFill>
              <a:latin typeface="Calibri"/>
              <a:hlinkClick r:id="rId3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752188" y="5338347"/>
            <a:ext cx="10451251" cy="87314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pPr algn="just"/>
            <a:r>
              <a:rPr lang="en-US" sz="2976" u="sng" dirty="0">
                <a:solidFill>
                  <a:srgbClr val="99CA3C"/>
                </a:solidFill>
                <a:latin typeface="Calibri"/>
                <a:hlinkClick r:id="rId4"/>
              </a:rPr>
              <a:t>https://drive.google.eom/file/d/13EyNIleHI9duOGXgNWL9Yl0Ht2OT</a:t>
            </a:r>
            <a:r>
              <a:rPr lang="ar-EG" sz="2976" u="sng" dirty="0">
                <a:solidFill>
                  <a:srgbClr val="99CA3C"/>
                </a:solidFill>
                <a:latin typeface="Calibri"/>
                <a:hlinkClick r:id="rId4"/>
              </a:rPr>
              <a:t>روبوت</a:t>
            </a:r>
            <a:r>
              <a:rPr lang="ar-EG" sz="2976" u="sng" dirty="0">
                <a:solidFill>
                  <a:srgbClr val="99CA3C"/>
                </a:solidFill>
                <a:latin typeface="Calibri"/>
              </a:rPr>
              <a:t> </a:t>
            </a:r>
            <a:endParaRPr lang="ar-SA" sz="2976" u="sng" dirty="0">
              <a:solidFill>
                <a:srgbClr val="99CA3C"/>
              </a:solidFill>
              <a:latin typeface="Calibri"/>
            </a:endParaRPr>
          </a:p>
        </p:txBody>
      </p:sp>
      <p:sp>
        <p:nvSpPr>
          <p:cNvPr id="5" name="Rectangle 4"/>
          <p:cNvSpPr/>
          <p:nvPr/>
        </p:nvSpPr>
        <p:spPr>
          <a:xfrm>
            <a:off x="740848" y="7046833"/>
            <a:ext cx="7264848" cy="873142"/>
          </a:xfrm>
          <a:prstGeom prst="rect">
            <a:avLst/>
          </a:prstGeom>
          <a:solidFill>
            <a:srgbClr val="FFFFFF"/>
          </a:solidFill>
        </p:spPr>
        <p:txBody>
          <a:bodyPr lIns="0" tIns="0" rIns="0" bIns="0">
            <a:noAutofit/>
          </a:bodyPr>
          <a:lstStyle/>
          <a:p>
            <a:r>
              <a:rPr lang="en-US" sz="2976" u="sng">
                <a:solidFill>
                  <a:srgbClr val="0070C0"/>
                </a:solidFill>
                <a:latin typeface="Calibri"/>
                <a:hlinkClick r:id="rId5"/>
              </a:rPr>
              <a:t>https://drive.google.eom/file/d/1CK4J9803K-</a:t>
            </a:r>
          </a:p>
          <a:p>
            <a:r>
              <a:rPr lang="en-US" sz="2976" u="sng">
                <a:solidFill>
                  <a:srgbClr val="0070C0"/>
                </a:solidFill>
                <a:latin typeface="Calibri"/>
                <a:hlinkClick r:id="rId6"/>
              </a:rPr>
              <a:t>zrZftQ¡O84qGQqGRyodMlB/v¡ew?usp=dr¡vesdk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100000" t="-60000" r="100000" b="20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447</Words>
  <Application>Microsoft Office PowerPoint</Application>
  <PresentationFormat>Custom</PresentationFormat>
  <Paragraphs>36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Tahoma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FNU LNU</dc:creator>
  <cp:keywords/>
  <cp:lastModifiedBy>Mohamed Elmelegy</cp:lastModifiedBy>
  <cp:revision>1</cp:revision>
  <dcterms:modified xsi:type="dcterms:W3CDTF">2022-10-22T00:40:57Z</dcterms:modified>
</cp:coreProperties>
</file>