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3" r:id="rId2"/>
    <p:sldId id="264" r:id="rId3"/>
    <p:sldId id="265" r:id="rId4"/>
    <p:sldId id="266" r:id="rId5"/>
    <p:sldId id="267" r:id="rId6"/>
  </p:sldIdLst>
  <p:sldSz cx="15119350" cy="10691813"/>
  <p:notesSz cx="6858000" cy="9144000"/>
  <p:defaultTextStyle>
    <a:defPPr>
      <a:defRPr lang="en-US"/>
    </a:defPPr>
    <a:lvl1pPr marL="0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619460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1668" y="858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5DDB0-FA15-46A2-90B4-5EA03F0B840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273F43C-6FB0-43FA-83ED-40F7825C0CAF}">
      <dgm:prSet/>
      <dgm:spPr/>
      <dgm:t>
        <a:bodyPr/>
        <a:lstStyle/>
        <a:p>
          <a:pPr algn="r"/>
          <a:r>
            <a:rPr lang="ar-EG"/>
            <a:t>الرعاة</a:t>
          </a:r>
          <a:endParaRPr lang="en-US"/>
        </a:p>
      </dgm:t>
    </dgm:pt>
    <dgm:pt modelId="{129C5166-70CB-4104-A366-00F6C75BCBB6}" type="parTrans" cxnId="{4A5C86C3-E544-4D5B-84E3-C63BCD89CA4F}">
      <dgm:prSet/>
      <dgm:spPr/>
      <dgm:t>
        <a:bodyPr/>
        <a:lstStyle/>
        <a:p>
          <a:endParaRPr lang="en-US"/>
        </a:p>
      </dgm:t>
    </dgm:pt>
    <dgm:pt modelId="{DC3AC799-D22F-495A-973E-B000C4478CE0}" type="sibTrans" cxnId="{4A5C86C3-E544-4D5B-84E3-C63BCD89CA4F}">
      <dgm:prSet/>
      <dgm:spPr/>
      <dgm:t>
        <a:bodyPr/>
        <a:lstStyle/>
        <a:p>
          <a:endParaRPr lang="en-US"/>
        </a:p>
      </dgm:t>
    </dgm:pt>
    <dgm:pt modelId="{2FB25517-9BAF-4E55-AF42-2608A86F134E}">
      <dgm:prSet/>
      <dgm:spPr/>
      <dgm:t>
        <a:bodyPr/>
        <a:lstStyle/>
        <a:p>
          <a:r>
            <a:rPr lang="ar-EG"/>
            <a:t>الإعلانات</a:t>
          </a:r>
          <a:endParaRPr lang="en-US"/>
        </a:p>
      </dgm:t>
    </dgm:pt>
    <dgm:pt modelId="{FD178380-7C4B-4437-9402-FA60D4A518E4}" type="parTrans" cxnId="{35DE07D4-1906-4C9B-BD28-0B37D3738105}">
      <dgm:prSet/>
      <dgm:spPr/>
      <dgm:t>
        <a:bodyPr/>
        <a:lstStyle/>
        <a:p>
          <a:endParaRPr lang="en-US"/>
        </a:p>
      </dgm:t>
    </dgm:pt>
    <dgm:pt modelId="{BB552C89-1A99-423A-BAD2-AB859DF948AB}" type="sibTrans" cxnId="{35DE07D4-1906-4C9B-BD28-0B37D3738105}">
      <dgm:prSet/>
      <dgm:spPr/>
      <dgm:t>
        <a:bodyPr/>
        <a:lstStyle/>
        <a:p>
          <a:endParaRPr lang="en-US"/>
        </a:p>
      </dgm:t>
    </dgm:pt>
    <dgm:pt modelId="{AEBDF504-CC4E-420F-B027-B119D3688686}">
      <dgm:prSet/>
      <dgm:spPr/>
      <dgm:t>
        <a:bodyPr/>
        <a:lstStyle/>
        <a:p>
          <a:pPr algn="r"/>
          <a:r>
            <a:rPr lang="ar-EG"/>
            <a:t>بيع المخلفات</a:t>
          </a:r>
          <a:endParaRPr lang="en-US"/>
        </a:p>
      </dgm:t>
    </dgm:pt>
    <dgm:pt modelId="{D80A8D62-6488-4DA1-A949-703C58524907}" type="parTrans" cxnId="{0A1F7EBE-F753-4953-BEDE-9784C9599E86}">
      <dgm:prSet/>
      <dgm:spPr/>
      <dgm:t>
        <a:bodyPr/>
        <a:lstStyle/>
        <a:p>
          <a:endParaRPr lang="en-US"/>
        </a:p>
      </dgm:t>
    </dgm:pt>
    <dgm:pt modelId="{76AF3571-B947-4929-A95E-22E5F13EBA4E}" type="sibTrans" cxnId="{0A1F7EBE-F753-4953-BEDE-9784C9599E86}">
      <dgm:prSet/>
      <dgm:spPr/>
      <dgm:t>
        <a:bodyPr/>
        <a:lstStyle/>
        <a:p>
          <a:endParaRPr lang="en-US"/>
        </a:p>
      </dgm:t>
    </dgm:pt>
    <dgm:pt modelId="{8173F060-9A80-4349-ACC5-AFB0851C3258}">
      <dgm:prSet/>
      <dgm:spPr/>
      <dgm:t>
        <a:bodyPr/>
        <a:lstStyle/>
        <a:p>
          <a:r>
            <a:rPr lang="ar-EG"/>
            <a:t>عوائد التدوير</a:t>
          </a:r>
          <a:endParaRPr lang="en-US"/>
        </a:p>
      </dgm:t>
    </dgm:pt>
    <dgm:pt modelId="{790433C7-F9CA-45EA-85D9-FD2E7CFD6C69}" type="parTrans" cxnId="{C1F056BD-CD43-4EFE-8406-B66C9CD87EC6}">
      <dgm:prSet/>
      <dgm:spPr/>
      <dgm:t>
        <a:bodyPr/>
        <a:lstStyle/>
        <a:p>
          <a:endParaRPr lang="en-US"/>
        </a:p>
      </dgm:t>
    </dgm:pt>
    <dgm:pt modelId="{065987EF-EF07-4C17-AB97-3E11F772659E}" type="sibTrans" cxnId="{C1F056BD-CD43-4EFE-8406-B66C9CD87EC6}">
      <dgm:prSet/>
      <dgm:spPr/>
      <dgm:t>
        <a:bodyPr/>
        <a:lstStyle/>
        <a:p>
          <a:endParaRPr lang="en-US"/>
        </a:p>
      </dgm:t>
    </dgm:pt>
    <dgm:pt modelId="{5244A0B3-1ABB-4047-8A87-D7A807A14D7C}">
      <dgm:prSet/>
      <dgm:spPr/>
      <dgm:t>
        <a:bodyPr/>
        <a:lstStyle/>
        <a:p>
          <a:pPr algn="r"/>
          <a:r>
            <a:rPr lang="ar-EG"/>
            <a:t>رسوم تجميع المخلفات</a:t>
          </a:r>
          <a:endParaRPr lang="en-US"/>
        </a:p>
      </dgm:t>
    </dgm:pt>
    <dgm:pt modelId="{D12E245C-AB7C-49EA-91D1-F54EBFBB69C3}" type="parTrans" cxnId="{9FDF2063-1EF5-417C-B9E0-1EBB1201FAF7}">
      <dgm:prSet/>
      <dgm:spPr/>
      <dgm:t>
        <a:bodyPr/>
        <a:lstStyle/>
        <a:p>
          <a:endParaRPr lang="en-US"/>
        </a:p>
      </dgm:t>
    </dgm:pt>
    <dgm:pt modelId="{D693EC82-9AEA-4EAD-8C9F-EF7E6D2BF23F}" type="sibTrans" cxnId="{9FDF2063-1EF5-417C-B9E0-1EBB1201FAF7}">
      <dgm:prSet/>
      <dgm:spPr/>
      <dgm:t>
        <a:bodyPr/>
        <a:lstStyle/>
        <a:p>
          <a:endParaRPr lang="en-US"/>
        </a:p>
      </dgm:t>
    </dgm:pt>
    <dgm:pt modelId="{E0180674-CEC2-4230-8B3D-8CFC99DD4632}">
      <dgm:prSet/>
      <dgm:spPr/>
      <dgm:t>
        <a:bodyPr/>
        <a:lstStyle/>
        <a:p>
          <a:r>
            <a:rPr lang="ar-EG"/>
            <a:t>نظافة الطرق</a:t>
          </a:r>
          <a:endParaRPr lang="en-US"/>
        </a:p>
      </dgm:t>
    </dgm:pt>
    <dgm:pt modelId="{819B41C8-2D20-4A24-87F3-A63EC9C4FB13}" type="parTrans" cxnId="{9F975E67-7FD2-4BF6-9408-830216FC6B7F}">
      <dgm:prSet/>
      <dgm:spPr/>
      <dgm:t>
        <a:bodyPr/>
        <a:lstStyle/>
        <a:p>
          <a:endParaRPr lang="en-US"/>
        </a:p>
      </dgm:t>
    </dgm:pt>
    <dgm:pt modelId="{8CE8E8E9-7844-4289-8283-CA41DE10DFCF}" type="sibTrans" cxnId="{9F975E67-7FD2-4BF6-9408-830216FC6B7F}">
      <dgm:prSet/>
      <dgm:spPr/>
      <dgm:t>
        <a:bodyPr/>
        <a:lstStyle/>
        <a:p>
          <a:endParaRPr lang="en-US"/>
        </a:p>
      </dgm:t>
    </dgm:pt>
    <dgm:pt modelId="{3613979C-FDC3-459E-BEB2-A9DB9A78BCAF}" type="pres">
      <dgm:prSet presAssocID="{B095DDB0-FA15-46A2-90B4-5EA03F0B840A}" presName="linear" presStyleCnt="0">
        <dgm:presLayoutVars>
          <dgm:animLvl val="lvl"/>
          <dgm:resizeHandles val="exact"/>
        </dgm:presLayoutVars>
      </dgm:prSet>
      <dgm:spPr/>
    </dgm:pt>
    <dgm:pt modelId="{162DCBE7-9B46-4F2E-AEC7-16C420E89C84}" type="pres">
      <dgm:prSet presAssocID="{B273F43C-6FB0-43FA-83ED-40F7825C0CA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671B4A1-6812-416A-AA32-371A1D99B336}" type="pres">
      <dgm:prSet presAssocID="{DC3AC799-D22F-495A-973E-B000C4478CE0}" presName="spacer" presStyleCnt="0"/>
      <dgm:spPr/>
    </dgm:pt>
    <dgm:pt modelId="{064F1BF4-4856-4D2A-8075-8F496837F4EB}" type="pres">
      <dgm:prSet presAssocID="{2FB25517-9BAF-4E55-AF42-2608A86F134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3E63653-A218-4609-B16D-EC5DB4DACC07}" type="pres">
      <dgm:prSet presAssocID="{BB552C89-1A99-423A-BAD2-AB859DF948AB}" presName="spacer" presStyleCnt="0"/>
      <dgm:spPr/>
    </dgm:pt>
    <dgm:pt modelId="{901B501B-3E0A-49DE-964F-547F00992975}" type="pres">
      <dgm:prSet presAssocID="{AEBDF504-CC4E-420F-B027-B119D368868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3E3BBC6-F81B-4CEC-BBE1-93366AD2C310}" type="pres">
      <dgm:prSet presAssocID="{76AF3571-B947-4929-A95E-22E5F13EBA4E}" presName="spacer" presStyleCnt="0"/>
      <dgm:spPr/>
    </dgm:pt>
    <dgm:pt modelId="{4CFEA7DB-AA80-4D0A-8C29-27309EEA57A8}" type="pres">
      <dgm:prSet presAssocID="{8173F060-9A80-4349-ACC5-AFB0851C325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F86613F-57F0-462C-A6F4-CE428CCE7BA0}" type="pres">
      <dgm:prSet presAssocID="{065987EF-EF07-4C17-AB97-3E11F772659E}" presName="spacer" presStyleCnt="0"/>
      <dgm:spPr/>
    </dgm:pt>
    <dgm:pt modelId="{B1835D6F-6295-4AA9-A699-EBB75D94C3FF}" type="pres">
      <dgm:prSet presAssocID="{5244A0B3-1ABB-4047-8A87-D7A807A14D7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C8CD9D2-0C68-4A1E-B42D-50111E290C2A}" type="pres">
      <dgm:prSet presAssocID="{D693EC82-9AEA-4EAD-8C9F-EF7E6D2BF23F}" presName="spacer" presStyleCnt="0"/>
      <dgm:spPr/>
    </dgm:pt>
    <dgm:pt modelId="{426C0804-4615-4170-BF15-3F5513427724}" type="pres">
      <dgm:prSet presAssocID="{E0180674-CEC2-4230-8B3D-8CFC99DD463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F85DD16-9497-47A7-81EF-E6E05123F7CF}" type="presOf" srcId="{5244A0B3-1ABB-4047-8A87-D7A807A14D7C}" destId="{B1835D6F-6295-4AA9-A699-EBB75D94C3FF}" srcOrd="0" destOrd="0" presId="urn:microsoft.com/office/officeart/2005/8/layout/vList2"/>
    <dgm:cxn modelId="{BF8D5019-4B87-46F7-98D9-9B6D2A1DA311}" type="presOf" srcId="{8173F060-9A80-4349-ACC5-AFB0851C3258}" destId="{4CFEA7DB-AA80-4D0A-8C29-27309EEA57A8}" srcOrd="0" destOrd="0" presId="urn:microsoft.com/office/officeart/2005/8/layout/vList2"/>
    <dgm:cxn modelId="{9FDF2063-1EF5-417C-B9E0-1EBB1201FAF7}" srcId="{B095DDB0-FA15-46A2-90B4-5EA03F0B840A}" destId="{5244A0B3-1ABB-4047-8A87-D7A807A14D7C}" srcOrd="4" destOrd="0" parTransId="{D12E245C-AB7C-49EA-91D1-F54EBFBB69C3}" sibTransId="{D693EC82-9AEA-4EAD-8C9F-EF7E6D2BF23F}"/>
    <dgm:cxn modelId="{9F975E67-7FD2-4BF6-9408-830216FC6B7F}" srcId="{B095DDB0-FA15-46A2-90B4-5EA03F0B840A}" destId="{E0180674-CEC2-4230-8B3D-8CFC99DD4632}" srcOrd="5" destOrd="0" parTransId="{819B41C8-2D20-4A24-87F3-A63EC9C4FB13}" sibTransId="{8CE8E8E9-7844-4289-8283-CA41DE10DFCF}"/>
    <dgm:cxn modelId="{F264C04F-D45D-4371-B890-8DDADE0922BC}" type="presOf" srcId="{E0180674-CEC2-4230-8B3D-8CFC99DD4632}" destId="{426C0804-4615-4170-BF15-3F5513427724}" srcOrd="0" destOrd="0" presId="urn:microsoft.com/office/officeart/2005/8/layout/vList2"/>
    <dgm:cxn modelId="{3BBF1B88-3E7D-49B1-8C72-A1C99FBBE354}" type="presOf" srcId="{B273F43C-6FB0-43FA-83ED-40F7825C0CAF}" destId="{162DCBE7-9B46-4F2E-AEC7-16C420E89C84}" srcOrd="0" destOrd="0" presId="urn:microsoft.com/office/officeart/2005/8/layout/vList2"/>
    <dgm:cxn modelId="{ACA3AD90-E105-4BF2-A759-BA169DCF8F9F}" type="presOf" srcId="{B095DDB0-FA15-46A2-90B4-5EA03F0B840A}" destId="{3613979C-FDC3-459E-BEB2-A9DB9A78BCAF}" srcOrd="0" destOrd="0" presId="urn:microsoft.com/office/officeart/2005/8/layout/vList2"/>
    <dgm:cxn modelId="{C1F056BD-CD43-4EFE-8406-B66C9CD87EC6}" srcId="{B095DDB0-FA15-46A2-90B4-5EA03F0B840A}" destId="{8173F060-9A80-4349-ACC5-AFB0851C3258}" srcOrd="3" destOrd="0" parTransId="{790433C7-F9CA-45EA-85D9-FD2E7CFD6C69}" sibTransId="{065987EF-EF07-4C17-AB97-3E11F772659E}"/>
    <dgm:cxn modelId="{0A1F7EBE-F753-4953-BEDE-9784C9599E86}" srcId="{B095DDB0-FA15-46A2-90B4-5EA03F0B840A}" destId="{AEBDF504-CC4E-420F-B027-B119D3688686}" srcOrd="2" destOrd="0" parTransId="{D80A8D62-6488-4DA1-A949-703C58524907}" sibTransId="{76AF3571-B947-4929-A95E-22E5F13EBA4E}"/>
    <dgm:cxn modelId="{B65856C0-CD58-4E90-8BBD-E04A3ADB0E90}" type="presOf" srcId="{2FB25517-9BAF-4E55-AF42-2608A86F134E}" destId="{064F1BF4-4856-4D2A-8075-8F496837F4EB}" srcOrd="0" destOrd="0" presId="urn:microsoft.com/office/officeart/2005/8/layout/vList2"/>
    <dgm:cxn modelId="{4A5C86C3-E544-4D5B-84E3-C63BCD89CA4F}" srcId="{B095DDB0-FA15-46A2-90B4-5EA03F0B840A}" destId="{B273F43C-6FB0-43FA-83ED-40F7825C0CAF}" srcOrd="0" destOrd="0" parTransId="{129C5166-70CB-4104-A366-00F6C75BCBB6}" sibTransId="{DC3AC799-D22F-495A-973E-B000C4478CE0}"/>
    <dgm:cxn modelId="{35DE07D4-1906-4C9B-BD28-0B37D3738105}" srcId="{B095DDB0-FA15-46A2-90B4-5EA03F0B840A}" destId="{2FB25517-9BAF-4E55-AF42-2608A86F134E}" srcOrd="1" destOrd="0" parTransId="{FD178380-7C4B-4437-9402-FA60D4A518E4}" sibTransId="{BB552C89-1A99-423A-BAD2-AB859DF948AB}"/>
    <dgm:cxn modelId="{7FC07EFE-0BBC-40B0-A2DE-B5068D263691}" type="presOf" srcId="{AEBDF504-CC4E-420F-B027-B119D3688686}" destId="{901B501B-3E0A-49DE-964F-547F00992975}" srcOrd="0" destOrd="0" presId="urn:microsoft.com/office/officeart/2005/8/layout/vList2"/>
    <dgm:cxn modelId="{628C19CD-F9BD-47A6-9744-8AB5C08E9226}" type="presParOf" srcId="{3613979C-FDC3-459E-BEB2-A9DB9A78BCAF}" destId="{162DCBE7-9B46-4F2E-AEC7-16C420E89C84}" srcOrd="0" destOrd="0" presId="urn:microsoft.com/office/officeart/2005/8/layout/vList2"/>
    <dgm:cxn modelId="{F936CDEF-29AD-49EF-BE57-AEC26F4036EC}" type="presParOf" srcId="{3613979C-FDC3-459E-BEB2-A9DB9A78BCAF}" destId="{B671B4A1-6812-416A-AA32-371A1D99B336}" srcOrd="1" destOrd="0" presId="urn:microsoft.com/office/officeart/2005/8/layout/vList2"/>
    <dgm:cxn modelId="{583B4C46-B574-4AAB-8736-1993B539F3C3}" type="presParOf" srcId="{3613979C-FDC3-459E-BEB2-A9DB9A78BCAF}" destId="{064F1BF4-4856-4D2A-8075-8F496837F4EB}" srcOrd="2" destOrd="0" presId="urn:microsoft.com/office/officeart/2005/8/layout/vList2"/>
    <dgm:cxn modelId="{4C404527-3121-4EB8-A81F-3CAF32839283}" type="presParOf" srcId="{3613979C-FDC3-459E-BEB2-A9DB9A78BCAF}" destId="{F3E63653-A218-4609-B16D-EC5DB4DACC07}" srcOrd="3" destOrd="0" presId="urn:microsoft.com/office/officeart/2005/8/layout/vList2"/>
    <dgm:cxn modelId="{85BD0FAA-8B4B-43B3-A840-3CF0708A53A3}" type="presParOf" srcId="{3613979C-FDC3-459E-BEB2-A9DB9A78BCAF}" destId="{901B501B-3E0A-49DE-964F-547F00992975}" srcOrd="4" destOrd="0" presId="urn:microsoft.com/office/officeart/2005/8/layout/vList2"/>
    <dgm:cxn modelId="{42E79B4E-9AD3-47C4-820E-444421CFCDBD}" type="presParOf" srcId="{3613979C-FDC3-459E-BEB2-A9DB9A78BCAF}" destId="{23E3BBC6-F81B-4CEC-BBE1-93366AD2C310}" srcOrd="5" destOrd="0" presId="urn:microsoft.com/office/officeart/2005/8/layout/vList2"/>
    <dgm:cxn modelId="{132E20B0-6B99-43FD-ACBD-BF4FC46151E8}" type="presParOf" srcId="{3613979C-FDC3-459E-BEB2-A9DB9A78BCAF}" destId="{4CFEA7DB-AA80-4D0A-8C29-27309EEA57A8}" srcOrd="6" destOrd="0" presId="urn:microsoft.com/office/officeart/2005/8/layout/vList2"/>
    <dgm:cxn modelId="{9F5BA109-A78F-4BEE-9EFF-99142A29816C}" type="presParOf" srcId="{3613979C-FDC3-459E-BEB2-A9DB9A78BCAF}" destId="{5F86613F-57F0-462C-A6F4-CE428CCE7BA0}" srcOrd="7" destOrd="0" presId="urn:microsoft.com/office/officeart/2005/8/layout/vList2"/>
    <dgm:cxn modelId="{300E994D-2747-47D2-A18A-C9760A80EA4D}" type="presParOf" srcId="{3613979C-FDC3-459E-BEB2-A9DB9A78BCAF}" destId="{B1835D6F-6295-4AA9-A699-EBB75D94C3FF}" srcOrd="8" destOrd="0" presId="urn:microsoft.com/office/officeart/2005/8/layout/vList2"/>
    <dgm:cxn modelId="{A77B3FF5-4724-4D1B-8BC9-E023E5E05FCD}" type="presParOf" srcId="{3613979C-FDC3-459E-BEB2-A9DB9A78BCAF}" destId="{2C8CD9D2-0C68-4A1E-B42D-50111E290C2A}" srcOrd="9" destOrd="0" presId="urn:microsoft.com/office/officeart/2005/8/layout/vList2"/>
    <dgm:cxn modelId="{692DCC3D-3A5B-4108-BE00-4D8C12439F96}" type="presParOf" srcId="{3613979C-FDC3-459E-BEB2-A9DB9A78BCAF}" destId="{426C0804-4615-4170-BF15-3F5513427724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DCBE7-9B46-4F2E-AEC7-16C420E89C84}">
      <dsp:nvSpPr>
        <dsp:cNvPr id="0" name=""/>
        <dsp:cNvSpPr/>
      </dsp:nvSpPr>
      <dsp:spPr>
        <a:xfrm>
          <a:off x="0" y="20645"/>
          <a:ext cx="4926672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/>
            <a:t>الرعاة</a:t>
          </a:r>
          <a:endParaRPr lang="en-US" sz="2200" kern="1200"/>
        </a:p>
      </dsp:txBody>
      <dsp:txXfrm>
        <a:off x="25759" y="46404"/>
        <a:ext cx="4875154" cy="476152"/>
      </dsp:txXfrm>
    </dsp:sp>
    <dsp:sp modelId="{064F1BF4-4856-4D2A-8075-8F496837F4EB}">
      <dsp:nvSpPr>
        <dsp:cNvPr id="0" name=""/>
        <dsp:cNvSpPr/>
      </dsp:nvSpPr>
      <dsp:spPr>
        <a:xfrm>
          <a:off x="0" y="611675"/>
          <a:ext cx="4926672" cy="527670"/>
        </a:xfrm>
        <a:prstGeom prst="roundRect">
          <a:avLst/>
        </a:prstGeom>
        <a:solidFill>
          <a:schemeClr val="accent5">
            <a:hueOff val="425424"/>
            <a:satOff val="-4778"/>
            <a:lumOff val="-10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/>
            <a:t>الإعلانات</a:t>
          </a:r>
          <a:endParaRPr lang="en-US" sz="2200" kern="1200"/>
        </a:p>
      </dsp:txBody>
      <dsp:txXfrm>
        <a:off x="25759" y="637434"/>
        <a:ext cx="4875154" cy="476152"/>
      </dsp:txXfrm>
    </dsp:sp>
    <dsp:sp modelId="{901B501B-3E0A-49DE-964F-547F00992975}">
      <dsp:nvSpPr>
        <dsp:cNvPr id="0" name=""/>
        <dsp:cNvSpPr/>
      </dsp:nvSpPr>
      <dsp:spPr>
        <a:xfrm>
          <a:off x="0" y="1202705"/>
          <a:ext cx="4926672" cy="527670"/>
        </a:xfrm>
        <a:prstGeom prst="roundRect">
          <a:avLst/>
        </a:prstGeom>
        <a:solidFill>
          <a:schemeClr val="accent5">
            <a:hueOff val="850848"/>
            <a:satOff val="-9556"/>
            <a:lumOff val="-2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/>
            <a:t>بيع المخلفات</a:t>
          </a:r>
          <a:endParaRPr lang="en-US" sz="2200" kern="1200"/>
        </a:p>
      </dsp:txBody>
      <dsp:txXfrm>
        <a:off x="25759" y="1228464"/>
        <a:ext cx="4875154" cy="476152"/>
      </dsp:txXfrm>
    </dsp:sp>
    <dsp:sp modelId="{4CFEA7DB-AA80-4D0A-8C29-27309EEA57A8}">
      <dsp:nvSpPr>
        <dsp:cNvPr id="0" name=""/>
        <dsp:cNvSpPr/>
      </dsp:nvSpPr>
      <dsp:spPr>
        <a:xfrm>
          <a:off x="0" y="1793735"/>
          <a:ext cx="4926672" cy="527670"/>
        </a:xfrm>
        <a:prstGeom prst="roundRect">
          <a:avLst/>
        </a:prstGeom>
        <a:solidFill>
          <a:schemeClr val="accent5">
            <a:hueOff val="1276272"/>
            <a:satOff val="-14335"/>
            <a:lumOff val="-3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/>
            <a:t>عوائد التدوير</a:t>
          </a:r>
          <a:endParaRPr lang="en-US" sz="2200" kern="1200"/>
        </a:p>
      </dsp:txBody>
      <dsp:txXfrm>
        <a:off x="25759" y="1819494"/>
        <a:ext cx="4875154" cy="476152"/>
      </dsp:txXfrm>
    </dsp:sp>
    <dsp:sp modelId="{B1835D6F-6295-4AA9-A699-EBB75D94C3FF}">
      <dsp:nvSpPr>
        <dsp:cNvPr id="0" name=""/>
        <dsp:cNvSpPr/>
      </dsp:nvSpPr>
      <dsp:spPr>
        <a:xfrm>
          <a:off x="0" y="2384765"/>
          <a:ext cx="4926672" cy="527670"/>
        </a:xfrm>
        <a:prstGeom prst="roundRect">
          <a:avLst/>
        </a:prstGeom>
        <a:solidFill>
          <a:schemeClr val="accent5">
            <a:hueOff val="1701696"/>
            <a:satOff val="-19113"/>
            <a:lumOff val="-4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/>
            <a:t>رسوم تجميع المخلفات</a:t>
          </a:r>
          <a:endParaRPr lang="en-US" sz="2200" kern="1200"/>
        </a:p>
      </dsp:txBody>
      <dsp:txXfrm>
        <a:off x="25759" y="2410524"/>
        <a:ext cx="4875154" cy="476152"/>
      </dsp:txXfrm>
    </dsp:sp>
    <dsp:sp modelId="{426C0804-4615-4170-BF15-3F5513427724}">
      <dsp:nvSpPr>
        <dsp:cNvPr id="0" name=""/>
        <dsp:cNvSpPr/>
      </dsp:nvSpPr>
      <dsp:spPr>
        <a:xfrm>
          <a:off x="0" y="2975795"/>
          <a:ext cx="4926672" cy="52767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/>
            <a:t>نظافة الطرق</a:t>
          </a:r>
          <a:endParaRPr lang="en-US" sz="2200" kern="1200"/>
        </a:p>
      </dsp:txBody>
      <dsp:txXfrm>
        <a:off x="25759" y="3001554"/>
        <a:ext cx="4875154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104869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59543-035A-4D94-A1EB-ACB1A453EA17}" type="datetimeFigureOut">
              <a:rPr lang="en-AE" smtClean="0"/>
              <a:t>22/10/2022</a:t>
            </a:fld>
            <a:endParaRPr lang="en-AE"/>
          </a:p>
        </p:txBody>
      </p:sp>
      <p:sp>
        <p:nvSpPr>
          <p:cNvPr id="1048699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104870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8237-98EA-4331-8DAD-32717A6F98CE}" type="slidenum">
              <a:rPr lang="en-AE" smtClean="0"/>
              <a:t>‹#›</a:t>
            </a:fld>
            <a:endParaRPr lang="en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Rectangle 6"/>
          <p:cNvSpPr/>
          <p:nvPr/>
        </p:nvSpPr>
        <p:spPr>
          <a:xfrm>
            <a:off x="3938" y="9979025"/>
            <a:ext cx="15115413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47" name="Rectangle 7"/>
          <p:cNvSpPr/>
          <p:nvPr/>
        </p:nvSpPr>
        <p:spPr>
          <a:xfrm>
            <a:off x="19" y="9875375"/>
            <a:ext cx="15115413" cy="99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48" name="Title 1"/>
          <p:cNvSpPr>
            <a:spLocks noGrp="1"/>
          </p:cNvSpPr>
          <p:nvPr>
            <p:ph type="ctrTitle"/>
          </p:nvPr>
        </p:nvSpPr>
        <p:spPr>
          <a:xfrm>
            <a:off x="1360741" y="1183227"/>
            <a:ext cx="12473464" cy="555974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9921" spc="-62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9" name="Subtitle 2"/>
          <p:cNvSpPr>
            <a:spLocks noGrp="1"/>
          </p:cNvSpPr>
          <p:nvPr>
            <p:ph type="subTitle" idx="1"/>
          </p:nvPr>
        </p:nvSpPr>
        <p:spPr>
          <a:xfrm>
            <a:off x="1364178" y="6946436"/>
            <a:ext cx="12473464" cy="178196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976" cap="all" spc="248" baseline="0">
                <a:solidFill>
                  <a:schemeClr val="tx2"/>
                </a:solidFill>
                <a:latin typeface="+mj-lt"/>
              </a:defRPr>
            </a:lvl1pPr>
            <a:lvl2pPr marL="566974" indent="0" algn="ctr">
              <a:buNone/>
              <a:defRPr sz="2976"/>
            </a:lvl2pPr>
            <a:lvl3pPr marL="1133947" indent="0" algn="ctr">
              <a:buNone/>
              <a:defRPr sz="2976"/>
            </a:lvl3pPr>
            <a:lvl4pPr marL="1700921" indent="0" algn="ctr">
              <a:buNone/>
              <a:defRPr sz="2480"/>
            </a:lvl4pPr>
            <a:lvl5pPr marL="2267895" indent="0" algn="ctr">
              <a:buNone/>
              <a:defRPr sz="2480"/>
            </a:lvl5pPr>
            <a:lvl6pPr marL="2834869" indent="0" algn="ctr">
              <a:buNone/>
              <a:defRPr sz="2480"/>
            </a:lvl6pPr>
            <a:lvl7pPr marL="3401842" indent="0" algn="ctr">
              <a:buNone/>
              <a:defRPr sz="2480"/>
            </a:lvl7pPr>
            <a:lvl8pPr marL="3968816" indent="0" algn="ctr">
              <a:buNone/>
              <a:defRPr sz="2480"/>
            </a:lvl8pPr>
            <a:lvl9pPr marL="4535790" indent="0" algn="ctr">
              <a:buNone/>
              <a:defRPr sz="24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A98F-1E3E-4F52-A1A5-8AB55C8A3F3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44E-A95F-4614-B7FB-0B67E5BF9745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29" name="Straight Connector 8"/>
          <p:cNvCxnSpPr>
            <a:cxnSpLocks/>
          </p:cNvCxnSpPr>
          <p:nvPr/>
        </p:nvCxnSpPr>
        <p:spPr>
          <a:xfrm>
            <a:off x="1497621" y="6771482"/>
            <a:ext cx="1224667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A98F-1E3E-4F52-A1A5-8AB55C8A3F3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44E-A95F-4614-B7FB-0B67E5BF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ectangle 6"/>
          <p:cNvSpPr/>
          <p:nvPr/>
        </p:nvSpPr>
        <p:spPr>
          <a:xfrm>
            <a:off x="3938" y="9979025"/>
            <a:ext cx="15115413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58" name="Rectangle 7"/>
          <p:cNvSpPr/>
          <p:nvPr/>
        </p:nvSpPr>
        <p:spPr>
          <a:xfrm>
            <a:off x="19" y="9875375"/>
            <a:ext cx="15115413" cy="99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59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646651"/>
            <a:ext cx="3260110" cy="89759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5" y="646651"/>
            <a:ext cx="9591338" cy="8975981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A98F-1E3E-4F52-A1A5-8AB55C8A3F3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44E-A95F-4614-B7FB-0B67E5BF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A98F-1E3E-4F52-A1A5-8AB55C8A3F3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44E-A95F-4614-B7FB-0B67E5BF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6"/>
          <p:cNvSpPr/>
          <p:nvPr/>
        </p:nvSpPr>
        <p:spPr>
          <a:xfrm>
            <a:off x="3938" y="9979025"/>
            <a:ext cx="15115413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78" name="Rectangle 7"/>
          <p:cNvSpPr/>
          <p:nvPr/>
        </p:nvSpPr>
        <p:spPr>
          <a:xfrm>
            <a:off x="19" y="9875375"/>
            <a:ext cx="15115413" cy="99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1360741" y="1183227"/>
            <a:ext cx="12473464" cy="555974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992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0" name="Text Placeholder 2"/>
          <p:cNvSpPr>
            <a:spLocks noGrp="1"/>
          </p:cNvSpPr>
          <p:nvPr>
            <p:ph type="body" idx="1"/>
          </p:nvPr>
        </p:nvSpPr>
        <p:spPr>
          <a:xfrm>
            <a:off x="1360741" y="6942550"/>
            <a:ext cx="12473464" cy="1781969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976" cap="all" spc="248" baseline="0">
                <a:solidFill>
                  <a:schemeClr val="tx2"/>
                </a:solidFill>
                <a:latin typeface="+mj-lt"/>
              </a:defRPr>
            </a:lvl1pPr>
            <a:lvl2pPr marL="566974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2pPr>
            <a:lvl3pPr marL="113394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700921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4pPr>
            <a:lvl5pPr marL="2267895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5pPr>
            <a:lvl6pPr marL="2834869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6pPr>
            <a:lvl7pPr marL="3401842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7pPr>
            <a:lvl8pPr marL="3968816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8pPr>
            <a:lvl9pPr marL="4535790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A98F-1E3E-4F52-A1A5-8AB55C8A3F3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0486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44E-A95F-4614-B7FB-0B67E5BF9745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0" name="Straight Connector 8"/>
          <p:cNvCxnSpPr>
            <a:cxnSpLocks/>
          </p:cNvCxnSpPr>
          <p:nvPr/>
        </p:nvCxnSpPr>
        <p:spPr>
          <a:xfrm>
            <a:off x="1497621" y="6771482"/>
            <a:ext cx="1224667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7"/>
          <p:cNvSpPr>
            <a:spLocks noGrp="1"/>
          </p:cNvSpPr>
          <p:nvPr>
            <p:ph type="title"/>
          </p:nvPr>
        </p:nvSpPr>
        <p:spPr>
          <a:xfrm>
            <a:off x="1360741" y="446823"/>
            <a:ext cx="12473464" cy="2261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4" name="Content Placeholder 2"/>
          <p:cNvSpPr>
            <a:spLocks noGrp="1"/>
          </p:cNvSpPr>
          <p:nvPr>
            <p:ph sz="half" idx="1"/>
          </p:nvPr>
        </p:nvSpPr>
        <p:spPr>
          <a:xfrm>
            <a:off x="1360740" y="2877551"/>
            <a:ext cx="6123337" cy="6272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5" name="Content Placeholder 3"/>
          <p:cNvSpPr>
            <a:spLocks noGrp="1"/>
          </p:cNvSpPr>
          <p:nvPr>
            <p:ph sz="half" idx="2"/>
          </p:nvPr>
        </p:nvSpPr>
        <p:spPr>
          <a:xfrm>
            <a:off x="7710868" y="2877552"/>
            <a:ext cx="6123337" cy="6272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A98F-1E3E-4F52-A1A5-8AB55C8A3F3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0485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44E-A95F-4614-B7FB-0B67E5BF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9"/>
          <p:cNvSpPr>
            <a:spLocks noGrp="1"/>
          </p:cNvSpPr>
          <p:nvPr>
            <p:ph type="title"/>
          </p:nvPr>
        </p:nvSpPr>
        <p:spPr>
          <a:xfrm>
            <a:off x="1360741" y="446823"/>
            <a:ext cx="12473464" cy="2261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1360741" y="2878047"/>
            <a:ext cx="6123337" cy="114788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80" b="0" cap="all" baseline="0">
                <a:solidFill>
                  <a:schemeClr val="tx2"/>
                </a:solidFill>
              </a:defRPr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6" name="Content Placeholder 3"/>
          <p:cNvSpPr>
            <a:spLocks noGrp="1"/>
          </p:cNvSpPr>
          <p:nvPr>
            <p:ph sz="half" idx="2"/>
          </p:nvPr>
        </p:nvSpPr>
        <p:spPr>
          <a:xfrm>
            <a:off x="1360741" y="4025931"/>
            <a:ext cx="6123337" cy="526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0868" y="2878047"/>
            <a:ext cx="6123337" cy="114788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80" b="0" cap="all" baseline="0">
                <a:solidFill>
                  <a:schemeClr val="tx2"/>
                </a:solidFill>
              </a:defRPr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8" name="Content Placeholder 5"/>
          <p:cNvSpPr>
            <a:spLocks noGrp="1"/>
          </p:cNvSpPr>
          <p:nvPr>
            <p:ph sz="quarter" idx="4"/>
          </p:nvPr>
        </p:nvSpPr>
        <p:spPr>
          <a:xfrm>
            <a:off x="7710868" y="4025931"/>
            <a:ext cx="6123337" cy="526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A98F-1E3E-4F52-A1A5-8AB55C8A3F3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04869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44E-A95F-4614-B7FB-0B67E5BF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A98F-1E3E-4F52-A1A5-8AB55C8A3F3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04865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44E-A95F-4614-B7FB-0B67E5BF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Rectangle 4"/>
          <p:cNvSpPr/>
          <p:nvPr/>
        </p:nvSpPr>
        <p:spPr>
          <a:xfrm>
            <a:off x="3938" y="9979025"/>
            <a:ext cx="15115413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93" name="Rectangle 5"/>
          <p:cNvSpPr/>
          <p:nvPr/>
        </p:nvSpPr>
        <p:spPr>
          <a:xfrm>
            <a:off x="19" y="9875375"/>
            <a:ext cx="15115413" cy="99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9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A98F-1E3E-4F52-A1A5-8AB55C8A3F3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04869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4869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44E-A95F-4614-B7FB-0B67E5BF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ectangle 7"/>
          <p:cNvSpPr/>
          <p:nvPr/>
        </p:nvSpPr>
        <p:spPr>
          <a:xfrm>
            <a:off x="20" y="0"/>
            <a:ext cx="5023403" cy="10691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34" name="Rectangle 8"/>
          <p:cNvSpPr/>
          <p:nvPr/>
        </p:nvSpPr>
        <p:spPr>
          <a:xfrm>
            <a:off x="5010109" y="0"/>
            <a:ext cx="79377" cy="10691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566976" y="926622"/>
            <a:ext cx="3968829" cy="3563938"/>
          </a:xfrm>
        </p:spPr>
        <p:txBody>
          <a:bodyPr anchor="b">
            <a:normAutofit/>
          </a:bodyPr>
          <a:lstStyle>
            <a:lvl1pPr>
              <a:defRPr sz="4464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5953244" y="1140460"/>
            <a:ext cx="8051054" cy="8197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976" y="4561840"/>
            <a:ext cx="3968829" cy="526814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60">
                <a:solidFill>
                  <a:srgbClr val="FFFFFF"/>
                </a:solidFill>
              </a:defRPr>
            </a:lvl1pPr>
            <a:lvl2pPr marL="566974" indent="0">
              <a:buNone/>
              <a:defRPr sz="1488"/>
            </a:lvl2pPr>
            <a:lvl3pPr marL="1133947" indent="0">
              <a:buNone/>
              <a:defRPr sz="1240"/>
            </a:lvl3pPr>
            <a:lvl4pPr marL="1700921" indent="0">
              <a:buNone/>
              <a:defRPr sz="1116"/>
            </a:lvl4pPr>
            <a:lvl5pPr marL="2267895" indent="0">
              <a:buNone/>
              <a:defRPr sz="1116"/>
            </a:lvl5pPr>
            <a:lvl6pPr marL="2834869" indent="0">
              <a:buNone/>
              <a:defRPr sz="1116"/>
            </a:lvl6pPr>
            <a:lvl7pPr marL="3401842" indent="0">
              <a:buNone/>
              <a:defRPr sz="1116"/>
            </a:lvl7pPr>
            <a:lvl8pPr marL="3968816" indent="0">
              <a:buNone/>
              <a:defRPr sz="1116"/>
            </a:lvl8pPr>
            <a:lvl9pPr marL="4535790" indent="0">
              <a:buNone/>
              <a:defRPr sz="11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>
          <a:xfrm>
            <a:off x="577283" y="10070986"/>
            <a:ext cx="3247225" cy="569240"/>
          </a:xfrm>
        </p:spPr>
        <p:txBody>
          <a:bodyPr/>
          <a:lstStyle>
            <a:lvl1pPr algn="l"/>
          </a:lstStyle>
          <a:p>
            <a:fld id="{26C0A98F-1E3E-4F52-A1A5-8AB55C8A3F3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244" y="10070986"/>
            <a:ext cx="5764252" cy="56924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8EC44E-A95F-4614-B7FB-0B67E5BF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7"/>
          <p:cNvSpPr/>
          <p:nvPr/>
        </p:nvSpPr>
        <p:spPr>
          <a:xfrm>
            <a:off x="0" y="7721865"/>
            <a:ext cx="15115413" cy="296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65" name="Rectangle 8"/>
          <p:cNvSpPr/>
          <p:nvPr/>
        </p:nvSpPr>
        <p:spPr>
          <a:xfrm>
            <a:off x="19" y="7662740"/>
            <a:ext cx="15115413" cy="99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1360741" y="7911941"/>
            <a:ext cx="12541501" cy="1283018"/>
          </a:xfrm>
        </p:spPr>
        <p:txBody>
          <a:bodyPr lIns="91440" tIns="0" rIns="91440" bIns="0" anchor="b">
            <a:noAutofit/>
          </a:bodyPr>
          <a:lstStyle>
            <a:lvl1pPr>
              <a:defRPr sz="4464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" y="0"/>
            <a:ext cx="15119331" cy="7662740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968">
                <a:solidFill>
                  <a:schemeClr val="bg1"/>
                </a:solidFill>
              </a:defRPr>
            </a:lvl1pPr>
            <a:lvl2pPr marL="566974" indent="0">
              <a:buNone/>
              <a:defRPr sz="3472"/>
            </a:lvl2pPr>
            <a:lvl3pPr marL="1133947" indent="0">
              <a:buNone/>
              <a:defRPr sz="2976"/>
            </a:lvl3pPr>
            <a:lvl4pPr marL="1700921" indent="0">
              <a:buNone/>
              <a:defRPr sz="2480"/>
            </a:lvl4pPr>
            <a:lvl5pPr marL="2267895" indent="0">
              <a:buNone/>
              <a:defRPr sz="2480"/>
            </a:lvl5pPr>
            <a:lvl6pPr marL="2834869" indent="0">
              <a:buNone/>
              <a:defRPr sz="2480"/>
            </a:lvl6pPr>
            <a:lvl7pPr marL="3401842" indent="0">
              <a:buNone/>
              <a:defRPr sz="2480"/>
            </a:lvl7pPr>
            <a:lvl8pPr marL="3968816" indent="0">
              <a:buNone/>
              <a:defRPr sz="2480"/>
            </a:lvl8pPr>
            <a:lvl9pPr marL="4535790" indent="0">
              <a:buNone/>
              <a:defRPr sz="24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6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0741" y="9209213"/>
            <a:ext cx="12541501" cy="92662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744"/>
              </a:spcAft>
              <a:buNone/>
              <a:defRPr sz="1860">
                <a:solidFill>
                  <a:srgbClr val="FFFFFF"/>
                </a:solidFill>
              </a:defRPr>
            </a:lvl1pPr>
            <a:lvl2pPr marL="566974" indent="0">
              <a:buNone/>
              <a:defRPr sz="1488"/>
            </a:lvl2pPr>
            <a:lvl3pPr marL="1133947" indent="0">
              <a:buNone/>
              <a:defRPr sz="1240"/>
            </a:lvl3pPr>
            <a:lvl4pPr marL="1700921" indent="0">
              <a:buNone/>
              <a:defRPr sz="1116"/>
            </a:lvl4pPr>
            <a:lvl5pPr marL="2267895" indent="0">
              <a:buNone/>
              <a:defRPr sz="1116"/>
            </a:lvl5pPr>
            <a:lvl6pPr marL="2834869" indent="0">
              <a:buNone/>
              <a:defRPr sz="1116"/>
            </a:lvl6pPr>
            <a:lvl7pPr marL="3401842" indent="0">
              <a:buNone/>
              <a:defRPr sz="1116"/>
            </a:lvl7pPr>
            <a:lvl8pPr marL="3968816" indent="0">
              <a:buNone/>
              <a:defRPr sz="1116"/>
            </a:lvl8pPr>
            <a:lvl9pPr marL="4535790" indent="0">
              <a:buNone/>
              <a:defRPr sz="11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A98F-1E3E-4F52-A1A5-8AB55C8A3F3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0486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C44E-A95F-4614-B7FB-0B67E5BF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1" y="9979025"/>
            <a:ext cx="15119350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77" name="Rectangle 8"/>
          <p:cNvSpPr/>
          <p:nvPr/>
        </p:nvSpPr>
        <p:spPr>
          <a:xfrm>
            <a:off x="1" y="9875375"/>
            <a:ext cx="15119351" cy="102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78" name="Title Placeholder 1"/>
          <p:cNvSpPr>
            <a:spLocks noGrp="1"/>
          </p:cNvSpPr>
          <p:nvPr>
            <p:ph type="title"/>
          </p:nvPr>
        </p:nvSpPr>
        <p:spPr>
          <a:xfrm>
            <a:off x="1360741" y="446823"/>
            <a:ext cx="12473464" cy="2261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9" name="Text Placeholder 2"/>
          <p:cNvSpPr>
            <a:spLocks noGrp="1"/>
          </p:cNvSpPr>
          <p:nvPr>
            <p:ph type="body" idx="1"/>
          </p:nvPr>
        </p:nvSpPr>
        <p:spPr>
          <a:xfrm>
            <a:off x="1360741" y="2877551"/>
            <a:ext cx="12473464" cy="62725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0" name="Date Placeholder 3"/>
          <p:cNvSpPr>
            <a:spLocks noGrp="1"/>
          </p:cNvSpPr>
          <p:nvPr>
            <p:ph type="dt" sz="half" idx="2"/>
          </p:nvPr>
        </p:nvSpPr>
        <p:spPr>
          <a:xfrm>
            <a:off x="1360742" y="10070986"/>
            <a:ext cx="306587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6">
                <a:solidFill>
                  <a:srgbClr val="FFFFFF"/>
                </a:solidFill>
              </a:defRPr>
            </a:lvl1pPr>
          </a:lstStyle>
          <a:p>
            <a:fld id="{26C0A98F-1E3E-4F52-A1A5-8AB55C8A3F3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04858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254" y="10070986"/>
            <a:ext cx="598077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6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4858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77600" y="10070986"/>
            <a:ext cx="162704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2">
                <a:solidFill>
                  <a:srgbClr val="FFFFFF"/>
                </a:solidFill>
              </a:defRPr>
            </a:lvl1pPr>
          </a:lstStyle>
          <a:p>
            <a:fld id="{798EC44E-A95F-4614-B7FB-0B67E5BF9745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28" name="Straight Connector 9"/>
          <p:cNvCxnSpPr>
            <a:cxnSpLocks/>
          </p:cNvCxnSpPr>
          <p:nvPr/>
        </p:nvCxnSpPr>
        <p:spPr>
          <a:xfrm>
            <a:off x="1480104" y="2709349"/>
            <a:ext cx="1236006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33947" rtl="0" eaLnBrk="1" latinLnBrk="0" hangingPunct="1">
        <a:lnSpc>
          <a:spcPct val="85000"/>
        </a:lnSpc>
        <a:spcBef>
          <a:spcPct val="0"/>
        </a:spcBef>
        <a:buNone/>
        <a:defRPr sz="5952" kern="1200" spc="-62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13395" indent="-113395" algn="l" defTabSz="1133947" rtl="0" eaLnBrk="1" latinLnBrk="0" hangingPunct="1">
        <a:lnSpc>
          <a:spcPct val="90000"/>
        </a:lnSpc>
        <a:spcBef>
          <a:spcPts val="1488"/>
        </a:spcBef>
        <a:spcAft>
          <a:spcPts val="248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76258" indent="-226789" algn="l" defTabSz="1133947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Font typeface="Calibri" pitchFamily="34" charset="0"/>
        <a:buChar char="◦"/>
        <a:defRPr sz="223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03047" indent="-226789" algn="l" defTabSz="1133947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Font typeface="Calibri" pitchFamily="34" charset="0"/>
        <a:buChar char="◦"/>
        <a:defRPr sz="173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9837" indent="-226789" algn="l" defTabSz="1133947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Font typeface="Calibri" pitchFamily="34" charset="0"/>
        <a:buChar char="◦"/>
        <a:defRPr sz="173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56626" indent="-226789" algn="l" defTabSz="1133947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Font typeface="Calibri" pitchFamily="34" charset="0"/>
        <a:buChar char="◦"/>
        <a:defRPr sz="173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4110" indent="-283487" algn="l" defTabSz="1133947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Font typeface="Calibri" pitchFamily="34" charset="0"/>
        <a:buChar char="◦"/>
        <a:defRPr sz="173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12130" indent="-283487" algn="l" defTabSz="1133947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Font typeface="Calibri" pitchFamily="34" charset="0"/>
        <a:buChar char="◦"/>
        <a:defRPr sz="173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60150" indent="-283487" algn="l" defTabSz="1133947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Font typeface="Calibri" pitchFamily="34" charset="0"/>
        <a:buChar char="◦"/>
        <a:defRPr sz="173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08170" indent="-283487" algn="l" defTabSz="1133947" rtl="0" eaLnBrk="1" latinLnBrk="0" hangingPunct="1">
        <a:lnSpc>
          <a:spcPct val="90000"/>
        </a:lnSpc>
        <a:spcBef>
          <a:spcPts val="248"/>
        </a:spcBef>
        <a:spcAft>
          <a:spcPts val="496"/>
        </a:spcAft>
        <a:buClr>
          <a:schemeClr val="accent1"/>
        </a:buClr>
        <a:buFont typeface="Calibri" pitchFamily="34" charset="0"/>
        <a:buChar char="◦"/>
        <a:defRPr sz="173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emf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8163323" y="1329355"/>
            <a:ext cx="6266328" cy="315805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AE" sz="2400" dirty="0"/>
              <a:t>المحافظة: دمياط</a:t>
            </a:r>
          </a:p>
          <a:p>
            <a:pPr marL="0" indent="0" algn="r">
              <a:buNone/>
            </a:pPr>
            <a:r>
              <a:rPr lang="ar-AE" sz="2400" dirty="0"/>
              <a:t>اسم المشروع : منظومة النظافة البيئة – جرين تك </a:t>
            </a:r>
          </a:p>
          <a:p>
            <a:pPr marL="0" indent="0" algn="r">
              <a:buNone/>
            </a:pPr>
            <a:r>
              <a:rPr lang="ar-AE" sz="2400" dirty="0"/>
              <a:t>مكان تنفيذ المشروع المقترح: محافظة دمياط</a:t>
            </a:r>
            <a:endParaRPr lang="en-GB" sz="2400" dirty="0"/>
          </a:p>
          <a:p>
            <a:pPr marL="0" indent="0" algn="r">
              <a:buNone/>
            </a:pPr>
            <a:endParaRPr lang="ar-AE" sz="2400" dirty="0"/>
          </a:p>
          <a:p>
            <a:pPr marL="0" indent="0" algn="r">
              <a:buNone/>
            </a:pPr>
            <a:r>
              <a:rPr lang="ar-AE" sz="2400" dirty="0"/>
              <a:t>توصيف المشروع : مرفق بالأوراق المرفقة</a:t>
            </a:r>
          </a:p>
          <a:p>
            <a:pPr marL="0" indent="0" algn="r">
              <a:buNone/>
            </a:pPr>
            <a:endParaRPr lang="ar-AE" sz="2400" dirty="0"/>
          </a:p>
          <a:p>
            <a:pPr marL="0" indent="0" algn="r">
              <a:buNone/>
            </a:pPr>
            <a:endParaRPr lang="en-AE" sz="2400" dirty="0"/>
          </a:p>
        </p:txBody>
      </p:sp>
      <p:sp>
        <p:nvSpPr>
          <p:cNvPr id="1048590" name="Content Placeholder 3"/>
          <p:cNvSpPr txBox="1"/>
          <p:nvPr/>
        </p:nvSpPr>
        <p:spPr>
          <a:xfrm>
            <a:off x="8497694" y="4449612"/>
            <a:ext cx="6271700" cy="3702244"/>
          </a:xfrm>
          <a:prstGeom prst="rect">
            <a:avLst/>
          </a:prstGeom>
        </p:spPr>
        <p:txBody>
          <a:bodyPr vert="horz" lIns="113395" tIns="56698" rIns="113395" bIns="5669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AE" sz="2000" dirty="0"/>
              <a:t>مراحل تنفيذ المشروع:</a:t>
            </a:r>
            <a:endParaRPr lang="en-GB" sz="2000" dirty="0"/>
          </a:p>
          <a:p>
            <a:pPr marL="0" indent="0" algn="r">
              <a:buNone/>
            </a:pPr>
            <a:endParaRPr lang="ar-AE" sz="2000" dirty="0"/>
          </a:p>
          <a:p>
            <a:pPr marL="0" indent="0" algn="r">
              <a:buNone/>
            </a:pPr>
            <a:r>
              <a:rPr lang="ar-AE" sz="2000" dirty="0"/>
              <a:t>*تطوير التطبيق</a:t>
            </a:r>
          </a:p>
          <a:p>
            <a:pPr marL="0" indent="0" algn="r">
              <a:buNone/>
            </a:pPr>
            <a:r>
              <a:rPr lang="ar-AE" sz="2000" dirty="0"/>
              <a:t>*ربط المنظومة مع الاحياء وشركات الجمع</a:t>
            </a:r>
          </a:p>
          <a:p>
            <a:pPr marL="0" indent="0" algn="r">
              <a:buNone/>
            </a:pPr>
            <a:r>
              <a:rPr lang="ar-AE" sz="2000" dirty="0"/>
              <a:t>*تدريب العمالة </a:t>
            </a:r>
          </a:p>
          <a:p>
            <a:pPr marL="0" indent="0" algn="r">
              <a:buNone/>
            </a:pPr>
            <a:r>
              <a:rPr lang="ar-AE" sz="2000" dirty="0"/>
              <a:t>*ادخال بيانات الأحياء </a:t>
            </a:r>
          </a:p>
          <a:p>
            <a:pPr marL="0" indent="0" algn="r">
              <a:buNone/>
            </a:pPr>
            <a:r>
              <a:rPr lang="ar-AE" sz="2000" dirty="0"/>
              <a:t>*بدا التنفيذ على الأرض</a:t>
            </a:r>
            <a:endParaRPr lang="en-GB" sz="2000" dirty="0"/>
          </a:p>
          <a:p>
            <a:pPr marL="0" indent="0" algn="r">
              <a:buNone/>
            </a:pPr>
            <a:endParaRPr lang="en-GB" sz="2000" dirty="0"/>
          </a:p>
          <a:p>
            <a:pPr marL="0" indent="0" algn="r">
              <a:buNone/>
            </a:pPr>
            <a:r>
              <a:rPr lang="ar-AE" sz="2000" dirty="0"/>
              <a:t>رابط المشروع : </a:t>
            </a:r>
          </a:p>
          <a:p>
            <a:pPr marL="0" indent="0" algn="r">
              <a:buNone/>
            </a:pPr>
            <a:r>
              <a:rPr lang="en-GB" sz="2000" b="1" dirty="0">
                <a:solidFill>
                  <a:srgbClr val="FF0000"/>
                </a:solidFill>
              </a:rPr>
              <a:t>https://youtu.be/-AdeZ1XPp6k</a:t>
            </a:r>
            <a:endParaRPr lang="en-AE" sz="2000" b="1" dirty="0">
              <a:solidFill>
                <a:srgbClr val="FF0000"/>
              </a:solidFill>
            </a:endParaRPr>
          </a:p>
        </p:txBody>
      </p:sp>
      <p:pic>
        <p:nvPicPr>
          <p:cNvPr id="2097152" name="Picture 3" descr="D:\GreenTech\flagofegyp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8640" y="1738177"/>
            <a:ext cx="2440571" cy="1624089"/>
          </a:xfrm>
          <a:prstGeom prst="rect">
            <a:avLst/>
          </a:prstGeom>
          <a:noFill/>
        </p:spPr>
      </p:pic>
      <p:pic>
        <p:nvPicPr>
          <p:cNvPr id="2097153" name="Picture 6" descr="Image result for damietta governor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9558" y="1881406"/>
            <a:ext cx="1608359" cy="1093296"/>
          </a:xfrm>
          <a:prstGeom prst="rect">
            <a:avLst/>
          </a:prstGeom>
          <a:noFill/>
        </p:spPr>
      </p:pic>
      <p:sp>
        <p:nvSpPr>
          <p:cNvPr id="1048591" name="TextBox 7"/>
          <p:cNvSpPr txBox="1"/>
          <p:nvPr/>
        </p:nvSpPr>
        <p:spPr>
          <a:xfrm>
            <a:off x="2581096" y="3037842"/>
            <a:ext cx="22191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b="1" dirty="0">
                <a:solidFill>
                  <a:srgbClr val="211922"/>
                </a:solidFill>
                <a:latin typeface="var(--font-family-default-latin)"/>
              </a:rPr>
              <a:t>Damietta Governorate</a:t>
            </a:r>
            <a:endParaRPr lang="en-GB" sz="1100" b="1" dirty="0">
              <a:solidFill>
                <a:srgbClr val="211922"/>
              </a:solidFill>
              <a:latin typeface="-apple-system"/>
            </a:endParaRPr>
          </a:p>
        </p:txBody>
      </p:sp>
      <p:pic>
        <p:nvPicPr>
          <p:cNvPr id="2097154" name="Picture 5" descr="F:\Pinoy property show 2013\Standard LOGO\Alpha - logo final.jpg"/>
          <p:cNvPicPr>
            <a:picLocks noChangeAspect="1" noChangeArrowheads="1"/>
          </p:cNvPicPr>
          <p:nvPr/>
        </p:nvPicPr>
        <p:blipFill rotWithShape="1">
          <a:blip r:embed="rId4" cstate="print"/>
          <a:srcRect b="8929"/>
          <a:stretch>
            <a:fillRect/>
          </a:stretch>
        </p:blipFill>
        <p:spPr bwMode="auto">
          <a:xfrm>
            <a:off x="293552" y="7888595"/>
            <a:ext cx="755342" cy="852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48593" name="TextBox 13"/>
          <p:cNvSpPr txBox="1"/>
          <p:nvPr/>
        </p:nvSpPr>
        <p:spPr>
          <a:xfrm>
            <a:off x="3672382" y="3871111"/>
            <a:ext cx="1946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AE" sz="2400" b="1" dirty="0">
                <a:solidFill>
                  <a:srgbClr val="C00000"/>
                </a:solidFill>
              </a:rPr>
              <a:t>مشروع </a:t>
            </a:r>
            <a:r>
              <a:rPr lang="ar-EG" sz="2400" b="1" dirty="0">
                <a:solidFill>
                  <a:srgbClr val="C00000"/>
                </a:solidFill>
              </a:rPr>
              <a:t>منظومة </a:t>
            </a:r>
            <a:br>
              <a:rPr lang="ar-EG" sz="2400" b="1" dirty="0">
                <a:solidFill>
                  <a:srgbClr val="C00000"/>
                </a:solidFill>
              </a:rPr>
            </a:br>
            <a:r>
              <a:rPr lang="ar-EG" sz="2400" b="1" dirty="0">
                <a:solidFill>
                  <a:srgbClr val="C00000"/>
                </a:solidFill>
              </a:rPr>
              <a:t>النظافة الجديدة</a:t>
            </a:r>
            <a:br>
              <a:rPr lang="ar-EG" sz="2400" b="1" dirty="0">
                <a:solidFill>
                  <a:srgbClr val="C00000"/>
                </a:solidFill>
              </a:rPr>
            </a:br>
            <a:r>
              <a:rPr lang="ar-EG" sz="2400" b="1" dirty="0">
                <a:solidFill>
                  <a:schemeClr val="accent6">
                    <a:lumMod val="50000"/>
                  </a:schemeClr>
                </a:solidFill>
              </a:rPr>
              <a:t>@جرين_تيك</a:t>
            </a:r>
            <a:endParaRPr lang="en-AE" sz="2400" dirty="0"/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70965" y="5064569"/>
            <a:ext cx="1456098" cy="296952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4" name="Google Shape;544;p44"/>
          <p:cNvSpPr txBox="1"/>
          <p:nvPr/>
        </p:nvSpPr>
        <p:spPr>
          <a:xfrm>
            <a:off x="5191696" y="6734536"/>
            <a:ext cx="4223193" cy="53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" sz="1100" b="1" dirty="0">
                <a:latin typeface="Fira Sans"/>
                <a:ea typeface="Fira Sans"/>
                <a:cs typeface="Fira Sans"/>
                <a:sym typeface="Fira Sans"/>
              </a:rPr>
              <a:t>TAMER BAKR ELSHERBINI | </a:t>
            </a:r>
            <a:r>
              <a:rPr lang="ar-AE" sz="1100" b="1" dirty="0">
                <a:latin typeface="Dubai" panose="020B0503030403030204" pitchFamily="34" charset="-78"/>
                <a:ea typeface="Fira Sans"/>
                <a:cs typeface="Dubai" panose="020B0503030403030204" pitchFamily="34" charset="-78"/>
                <a:sym typeface="Fira Sans"/>
              </a:rPr>
              <a:t>تامر بكر الشربيني</a:t>
            </a:r>
            <a:br>
              <a:rPr lang="en" sz="1600" dirty="0">
                <a:latin typeface="Dubai" panose="020B0503030403030204" pitchFamily="34" charset="-78"/>
                <a:ea typeface="Fira Sans"/>
                <a:cs typeface="Dubai" panose="020B0503030403030204" pitchFamily="34" charset="-78"/>
                <a:sym typeface="Fira Sans"/>
              </a:rPr>
            </a:br>
            <a:r>
              <a:rPr lang="en-US" sz="1100" dirty="0">
                <a:latin typeface="Fira Sans"/>
                <a:ea typeface="Fira Sans"/>
                <a:cs typeface="Fira Sans"/>
                <a:sym typeface="Fira Sans"/>
              </a:rPr>
              <a:t>FOUNDER | </a:t>
            </a:r>
            <a:r>
              <a:rPr lang="ar-AE" sz="1100" dirty="0">
                <a:latin typeface="Dubai" panose="020B0503030403030204" pitchFamily="34" charset="-78"/>
                <a:ea typeface="Fira Sans"/>
                <a:cs typeface="Dubai" panose="020B0503030403030204" pitchFamily="34" charset="-78"/>
                <a:sym typeface="Fira Sans"/>
              </a:rPr>
              <a:t>مؤسس</a:t>
            </a:r>
            <a:endParaRPr sz="1100" dirty="0">
              <a:latin typeface="Fira Sans"/>
              <a:ea typeface="Fira Sans"/>
              <a:cs typeface="Fira Sans"/>
              <a:sym typeface="Fira Sans"/>
            </a:endParaRPr>
          </a:p>
          <a:p>
            <a:pPr algn="ctr">
              <a:spcBef>
                <a:spcPts val="661"/>
              </a:spcBef>
              <a:spcAft>
                <a:spcPts val="661"/>
              </a:spcAft>
            </a:pPr>
            <a:endParaRPr sz="2400" dirty="0">
              <a:solidFill>
                <a:schemeClr val="bg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48595" name="TextBox 4"/>
          <p:cNvSpPr txBox="1"/>
          <p:nvPr/>
        </p:nvSpPr>
        <p:spPr>
          <a:xfrm>
            <a:off x="0" y="6734536"/>
            <a:ext cx="5457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200" b="1" dirty="0">
                <a:latin typeface="Fira Sans"/>
                <a:ea typeface="Fira Sans"/>
                <a:cs typeface="Fira Sans"/>
                <a:sym typeface="Fira Sans"/>
              </a:rPr>
              <a:t>KHALED AHME HASSAN | </a:t>
            </a:r>
            <a:r>
              <a:rPr lang="ar-AE" sz="1200" b="1" dirty="0">
                <a:latin typeface="Dubai" panose="020B0503030403030204" pitchFamily="34" charset="-78"/>
                <a:ea typeface="Fira Sans"/>
                <a:cs typeface="Dubai" panose="020B0503030403030204" pitchFamily="34" charset="-78"/>
                <a:sym typeface="Fira Sans"/>
              </a:rPr>
              <a:t>خالد أحمد حسن</a:t>
            </a:r>
            <a:r>
              <a:rPr lang="en-US" sz="1200" b="1" dirty="0">
                <a:latin typeface="Fira Sans"/>
                <a:ea typeface="Fira Sans"/>
                <a:cs typeface="Fira Sans"/>
                <a:sym typeface="Fira Sans"/>
              </a:rPr>
              <a:t>   </a:t>
            </a:r>
            <a:endParaRPr lang="zh-CN" altLang="en-US" sz="2400"/>
          </a:p>
          <a:p>
            <a:pPr lvl="0" algn="ctr"/>
            <a:r>
              <a:rPr lang="en-GB" sz="1200" dirty="0">
                <a:latin typeface="Fira Sans"/>
                <a:ea typeface="Fira Sans"/>
                <a:cs typeface="Fira Sans"/>
                <a:sym typeface="Fira Sans"/>
              </a:rPr>
              <a:t>FOUNDER |</a:t>
            </a:r>
            <a:r>
              <a:rPr lang="ar-EG" altLang="en-US" sz="1200" dirty="0">
                <a:latin typeface="Fira Sans"/>
                <a:ea typeface="Fira Sans"/>
                <a:cs typeface="Fira Sans"/>
                <a:sym typeface="Fira Sans"/>
              </a:rPr>
              <a:t>مؤسس</a:t>
            </a:r>
            <a:endParaRPr lang="zh-CN" altLang="en-US" sz="2400"/>
          </a:p>
        </p:txBody>
      </p:sp>
      <p:pic>
        <p:nvPicPr>
          <p:cNvPr id="2097156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894" y="7385035"/>
            <a:ext cx="311848" cy="311848"/>
          </a:xfrm>
          <a:prstGeom prst="rect">
            <a:avLst/>
          </a:prstGeom>
        </p:spPr>
      </p:pic>
      <p:pic>
        <p:nvPicPr>
          <p:cNvPr id="2097157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130" y="7344121"/>
            <a:ext cx="311848" cy="311848"/>
          </a:xfrm>
          <a:prstGeom prst="rect">
            <a:avLst/>
          </a:prstGeom>
        </p:spPr>
      </p:pic>
      <p:sp>
        <p:nvSpPr>
          <p:cNvPr id="1048596" name="Google Shape;544;p44"/>
          <p:cNvSpPr txBox="1"/>
          <p:nvPr/>
        </p:nvSpPr>
        <p:spPr>
          <a:xfrm>
            <a:off x="6248677" y="7385035"/>
            <a:ext cx="1827042" cy="2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80844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rgbClr val="C00000"/>
                </a:solidFill>
              </a:rPr>
              <a:t>+</a:t>
            </a:r>
            <a:r>
              <a:rPr lang="ar-AE" sz="1400" b="1" dirty="0">
                <a:solidFill>
                  <a:srgbClr val="C00000"/>
                </a:solidFill>
              </a:rPr>
              <a:t>971588755435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48597" name="TextBox 12"/>
          <p:cNvSpPr txBox="1"/>
          <p:nvPr/>
        </p:nvSpPr>
        <p:spPr>
          <a:xfrm>
            <a:off x="1360742" y="7385034"/>
            <a:ext cx="2085659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844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rgbClr val="C00000"/>
                </a:solidFill>
              </a:rPr>
              <a:t>+201063554694</a:t>
            </a:r>
          </a:p>
        </p:txBody>
      </p:sp>
      <p:sp>
        <p:nvSpPr>
          <p:cNvPr id="1048598" name="TextBox 14"/>
          <p:cNvSpPr txBox="1"/>
          <p:nvPr/>
        </p:nvSpPr>
        <p:spPr>
          <a:xfrm>
            <a:off x="6034285" y="7805086"/>
            <a:ext cx="2840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61"/>
              </a:spcBef>
              <a:spcAft>
                <a:spcPts val="661"/>
              </a:spcAft>
            </a:pPr>
            <a:r>
              <a:rPr lang="en-US" sz="1800" dirty="0">
                <a:solidFill>
                  <a:srgbClr val="C00000"/>
                </a:solidFill>
              </a:rPr>
              <a:t>SALES@GMTM.NET</a:t>
            </a:r>
          </a:p>
        </p:txBody>
      </p:sp>
      <p:pic>
        <p:nvPicPr>
          <p:cNvPr id="2097158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758984" y="7888594"/>
            <a:ext cx="290993" cy="290993"/>
          </a:xfrm>
          <a:prstGeom prst="rect">
            <a:avLst/>
          </a:prstGeom>
        </p:spPr>
      </p:pic>
      <p:sp>
        <p:nvSpPr>
          <p:cNvPr id="1048599" name="TextBox 17"/>
          <p:cNvSpPr txBox="1"/>
          <p:nvPr/>
        </p:nvSpPr>
        <p:spPr>
          <a:xfrm>
            <a:off x="1319240" y="7843253"/>
            <a:ext cx="36254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2400" dirty="0">
                <a:solidFill>
                  <a:srgbClr val="C00000"/>
                </a:solidFill>
              </a:rPr>
              <a:t>khaledgazar2018@gmail.com </a:t>
            </a:r>
          </a:p>
        </p:txBody>
      </p:sp>
      <p:pic>
        <p:nvPicPr>
          <p:cNvPr id="2097159" name="Picture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37521" y="5379362"/>
            <a:ext cx="865771" cy="1089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0" name="Picture 19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148209" y="5447774"/>
            <a:ext cx="865773" cy="1081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00" name="TextBox 20"/>
          <p:cNvSpPr txBox="1"/>
          <p:nvPr/>
        </p:nvSpPr>
        <p:spPr>
          <a:xfrm>
            <a:off x="4277918" y="5447775"/>
            <a:ext cx="96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TEAM </a:t>
            </a:r>
            <a:endParaRPr lang="en-AE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/>
              <a:t>الأهمية البيئية والتنموية للمشروع</a:t>
            </a:r>
            <a:endParaRPr lang="en-AE" dirty="0"/>
          </a:p>
        </p:txBody>
      </p:sp>
      <p:sp>
        <p:nvSpPr>
          <p:cNvPr id="1048602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7500"/>
          </a:bodyPr>
          <a:lstStyle/>
          <a:p>
            <a:pPr algn="r"/>
            <a:r>
              <a:rPr lang="ar-AE" b="1" u="sng" dirty="0"/>
              <a:t>على مستوى الأفراد</a:t>
            </a:r>
          </a:p>
          <a:p>
            <a:pPr algn="r"/>
            <a:r>
              <a:rPr lang="ar-AE" dirty="0"/>
              <a:t>توفير ألاف الفرص بدخل ثابت ومميز للشباب والشابات</a:t>
            </a:r>
          </a:p>
          <a:p>
            <a:pPr algn="r"/>
            <a:r>
              <a:rPr lang="ar-AE" dirty="0"/>
              <a:t>إقامة صناعات صغيرة ومتوسطة تعتمد على نواتج المخلفات</a:t>
            </a:r>
          </a:p>
          <a:p>
            <a:pPr algn="r"/>
            <a:r>
              <a:rPr lang="ar-AE" dirty="0"/>
              <a:t>القضاء على العشوائيات المعتمدة على المخلفات </a:t>
            </a:r>
            <a:endParaRPr lang="en-GB" dirty="0"/>
          </a:p>
          <a:p>
            <a:pPr algn="r"/>
            <a:r>
              <a:rPr lang="ar-AE" b="1" u="sng" dirty="0"/>
              <a:t>على مستوى الدولة</a:t>
            </a:r>
          </a:p>
          <a:p>
            <a:pPr algn="r"/>
            <a:r>
              <a:rPr lang="ar-AE" dirty="0"/>
              <a:t>الحد من الملوثات البيئية داخل المدن</a:t>
            </a:r>
          </a:p>
          <a:p>
            <a:pPr algn="r"/>
            <a:r>
              <a:rPr lang="ar-AE" dirty="0"/>
              <a:t>تطبيق نظام حوكمة متكامل للسيطرة على نواتج المخلفات</a:t>
            </a:r>
          </a:p>
          <a:p>
            <a:pPr algn="r"/>
            <a:r>
              <a:rPr lang="ar-AE" dirty="0"/>
              <a:t>الوصول الى المعايير البيئية المستهدفة لخطة الدولة 3030</a:t>
            </a:r>
            <a:endParaRPr lang="en-AE" dirty="0"/>
          </a:p>
          <a:p>
            <a:pPr algn="r"/>
            <a:endParaRPr lang="ar-AE" dirty="0"/>
          </a:p>
          <a:p>
            <a:pPr marL="0" indent="0" algn="r">
              <a:buNone/>
            </a:pPr>
            <a:endParaRPr lang="en-AE" dirty="0"/>
          </a:p>
        </p:txBody>
      </p:sp>
      <p:sp>
        <p:nvSpPr>
          <p:cNvPr id="1048603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7500"/>
          </a:bodyPr>
          <a:lstStyle/>
          <a:p>
            <a:pPr marL="0" indent="0" algn="r">
              <a:buNone/>
            </a:pPr>
            <a:r>
              <a:rPr lang="ar-AE" dirty="0">
                <a:solidFill>
                  <a:schemeClr val="tx1"/>
                </a:solidFill>
                <a:latin typeface="Roboto" panose="02000000000000000000" pitchFamily="2" charset="0"/>
              </a:rPr>
              <a:t>منظومة جرين تك للجمع سوف تعزز عمليات جمع المخلفات بكل أنواعها للتقليل من الملوثات البيئية الناتجة عن تواجد المخلفات في الشوارع والمجمعات الصناعية</a:t>
            </a:r>
          </a:p>
          <a:p>
            <a:pPr marL="0" indent="0" algn="r">
              <a:buNone/>
            </a:pPr>
            <a:r>
              <a:rPr lang="ar-AE" dirty="0">
                <a:solidFill>
                  <a:srgbClr val="111111"/>
                </a:solidFill>
                <a:latin typeface="Roboto" panose="02000000000000000000" pitchFamily="2" charset="0"/>
              </a:rPr>
              <a:t>عن طريق تدوير المخلفات بجميع أنواعها سوف تسهم منظومة جرين تك في الحفاظ على الموارد الطبيعية وتقليل الاستخدام الجائر لها</a:t>
            </a:r>
          </a:p>
          <a:p>
            <a:pPr marL="0" indent="0" algn="r">
              <a:buNone/>
            </a:pPr>
            <a:r>
              <a:rPr lang="ar-AE" dirty="0">
                <a:solidFill>
                  <a:schemeClr val="tx1"/>
                </a:solidFill>
                <a:latin typeface="Roboto" panose="02000000000000000000" pitchFamily="2" charset="0"/>
              </a:rPr>
              <a:t>باستخدام منظومة متطورة كجرين تك سوف يتم إيقاف حرق المخلفات ودفنها مما يؤثر بشكل سلبي على درجات الحرارة والاحتباس الحراري مما سيعطي أثر إيجابي على المجتمع والمناخ بشكل عام</a:t>
            </a:r>
          </a:p>
          <a:p>
            <a:pPr marL="0" indent="0" algn="r">
              <a:buNone/>
            </a:pPr>
            <a:endParaRPr lang="ar-AE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ar-AE" dirty="0">
                <a:solidFill>
                  <a:schemeClr val="tx1"/>
                </a:solidFill>
                <a:latin typeface="Roboto" panose="02000000000000000000" pitchFamily="2" charset="0"/>
              </a:rPr>
              <a:t>البصمة الكربونية للمنظومة نتيجة الجمع والتدوير وإعادة التصنيع للمخلفات </a:t>
            </a:r>
          </a:p>
          <a:p>
            <a:pPr marL="0" indent="0" algn="r">
              <a:buNone/>
            </a:pPr>
            <a:endParaRPr lang="en-AE" dirty="0"/>
          </a:p>
          <a:p>
            <a:pPr marL="0" indent="0" algn="r">
              <a:buNone/>
            </a:pPr>
            <a:endParaRPr lang="ar-AE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pPr marL="0" indent="0" algn="r">
              <a:buNone/>
            </a:pPr>
            <a:endParaRPr lang="ar-AE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indent="0" algn="r">
              <a:buNone/>
            </a:pPr>
            <a:endParaRPr lang="ar-AE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indent="0" algn="r">
              <a:buNone/>
            </a:pPr>
            <a:endParaRPr lang="en-AE" dirty="0"/>
          </a:p>
          <a:p>
            <a:endParaRPr lang="en-A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360741" y="1449007"/>
            <a:ext cx="12473464" cy="1148804"/>
          </a:xfrm>
        </p:spPr>
        <p:txBody>
          <a:bodyPr/>
          <a:lstStyle/>
          <a:p>
            <a:pPr algn="ctr"/>
            <a:r>
              <a:rPr lang="ar-AE" dirty="0"/>
              <a:t>عدد المستفيدين من التطبيق وطريقة العمل</a:t>
            </a:r>
            <a:endParaRPr lang="en-AE" dirty="0"/>
          </a:p>
        </p:txBody>
      </p:sp>
      <p:sp>
        <p:nvSpPr>
          <p:cNvPr id="104860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ar-AE" dirty="0">
                <a:latin typeface="Arial Narrow" panose="020B0606020202030204" pitchFamily="34" charset="0"/>
              </a:rPr>
              <a:t>طريقة العمل :</a:t>
            </a:r>
          </a:p>
          <a:p>
            <a:pPr marL="0" indent="0" algn="r">
              <a:buNone/>
            </a:pPr>
            <a:r>
              <a:rPr lang="ar-EG" dirty="0">
                <a:latin typeface="Arial Narrow" panose="020B0606020202030204" pitchFamily="34" charset="0"/>
              </a:rPr>
              <a:t>ربط كل من </a:t>
            </a:r>
          </a:p>
          <a:p>
            <a:pPr marL="0" indent="0" algn="ctr">
              <a:buNone/>
            </a:pPr>
            <a:r>
              <a:rPr lang="ar-EG" sz="2852" b="1" dirty="0">
                <a:solidFill>
                  <a:srgbClr val="FF0000"/>
                </a:solidFill>
                <a:latin typeface="Arial Narrow" panose="020B0606020202030204" pitchFamily="34" charset="0"/>
              </a:rPr>
              <a:t>*مركز التشغيل الرئيسي </a:t>
            </a:r>
          </a:p>
          <a:p>
            <a:pPr marL="0" indent="0" algn="ctr">
              <a:buNone/>
            </a:pPr>
            <a:r>
              <a:rPr lang="ar-EG" sz="2852" b="1" dirty="0">
                <a:solidFill>
                  <a:srgbClr val="FF0000"/>
                </a:solidFill>
                <a:latin typeface="Arial Narrow" panose="020B0606020202030204" pitchFamily="34" charset="0"/>
              </a:rPr>
              <a:t>*نقاط الأحياء </a:t>
            </a:r>
          </a:p>
          <a:p>
            <a:pPr marL="0" indent="0" algn="ctr">
              <a:buNone/>
            </a:pPr>
            <a:r>
              <a:rPr lang="ar-EG" sz="2852" b="1" dirty="0">
                <a:solidFill>
                  <a:srgbClr val="FF0000"/>
                </a:solidFill>
                <a:latin typeface="Arial Narrow" panose="020B0606020202030204" pitchFamily="34" charset="0"/>
              </a:rPr>
              <a:t>*رئيس العمال </a:t>
            </a:r>
          </a:p>
          <a:p>
            <a:pPr marL="0" indent="0" algn="ctr">
              <a:buNone/>
            </a:pPr>
            <a:r>
              <a:rPr lang="ar-EG" sz="2852" b="1" dirty="0">
                <a:solidFill>
                  <a:srgbClr val="FF0000"/>
                </a:solidFill>
                <a:latin typeface="Arial Narrow" panose="020B0606020202030204" pitchFamily="34" charset="0"/>
              </a:rPr>
              <a:t>*السيارة الخدمية  </a:t>
            </a:r>
          </a:p>
          <a:p>
            <a:pPr marL="0" indent="0" algn="r">
              <a:buNone/>
            </a:pPr>
            <a:endParaRPr lang="ar-EG" dirty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ar-EG" dirty="0">
                <a:latin typeface="Arial Narrow" panose="020B0606020202030204" pitchFamily="34" charset="0"/>
              </a:rPr>
              <a:t>أيضا سيقوم التطبيق بتيسير مهمة جامعي القمامة</a:t>
            </a:r>
            <a:r>
              <a:rPr lang="ar-AE" dirty="0">
                <a:latin typeface="Arial Narrow" panose="020B0606020202030204" pitchFamily="34" charset="0"/>
              </a:rPr>
              <a:t> (شركات الشباب)</a:t>
            </a:r>
            <a:endParaRPr lang="ar-EG" dirty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ar-EG" dirty="0">
                <a:latin typeface="Arial Narrow" panose="020B0606020202030204" pitchFamily="34" charset="0"/>
              </a:rPr>
              <a:t>*القضاء علي النقاط العشوائية </a:t>
            </a:r>
          </a:p>
          <a:p>
            <a:pPr marL="0" indent="0" algn="r">
              <a:buNone/>
            </a:pPr>
            <a:r>
              <a:rPr lang="ar-EG" dirty="0">
                <a:latin typeface="Arial Narrow" panose="020B0606020202030204" pitchFamily="34" charset="0"/>
              </a:rPr>
              <a:t>*سيقدم التطبيق معلومات عن كمية القمامة المستخرجة من كل حي</a:t>
            </a:r>
          </a:p>
          <a:p>
            <a:pPr marL="0" indent="0" algn="r">
              <a:buNone/>
            </a:pPr>
            <a:r>
              <a:rPr lang="ar-EG" dirty="0">
                <a:latin typeface="Arial Narrow" panose="020B0606020202030204" pitchFamily="34" charset="0"/>
              </a:rPr>
              <a:t>*التطبيق سوف يعمل علي ارسال رسائل توعية للمستخدمين </a:t>
            </a:r>
          </a:p>
          <a:p>
            <a:pPr marL="0" indent="0" algn="r">
              <a:buNone/>
            </a:pPr>
            <a:r>
              <a:rPr lang="ar-EG" dirty="0">
                <a:latin typeface="Arial Narrow" panose="020B0606020202030204" pitchFamily="34" charset="0"/>
              </a:rPr>
              <a:t>*تقديم عروض خاصة لكل المتصلين بالخدمة</a:t>
            </a:r>
          </a:p>
          <a:p>
            <a:pPr algn="r"/>
            <a:endParaRPr lang="en-AE" dirty="0"/>
          </a:p>
        </p:txBody>
      </p:sp>
      <p:sp>
        <p:nvSpPr>
          <p:cNvPr id="1048606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ar-AE" dirty="0"/>
              <a:t>تم إعداد دراسة الجدوى على تخصيص مجموعة متحركة لكل تجمع سكني يتكون من 10,000 مواطن </a:t>
            </a:r>
          </a:p>
          <a:p>
            <a:pPr algn="r"/>
            <a:endParaRPr lang="ar-AE" dirty="0"/>
          </a:p>
          <a:p>
            <a:pPr algn="r"/>
            <a:r>
              <a:rPr lang="ar-AE" dirty="0"/>
              <a:t>وبناء على تعداد محافظة دمياط نتوقع تأهيل حوالي </a:t>
            </a:r>
            <a:r>
              <a:rPr lang="ar-AE" sz="3472" b="1" dirty="0"/>
              <a:t>650</a:t>
            </a:r>
            <a:r>
              <a:rPr lang="ar-AE" dirty="0"/>
              <a:t> شاب في </a:t>
            </a:r>
          </a:p>
          <a:p>
            <a:pPr algn="r"/>
            <a:endParaRPr lang="ar-AE" dirty="0"/>
          </a:p>
          <a:p>
            <a:pPr algn="r"/>
            <a:r>
              <a:rPr lang="ar-AE" dirty="0"/>
              <a:t>المرحلة الاولي للوصول الى </a:t>
            </a:r>
            <a:r>
              <a:rPr lang="ar-AE" sz="4464" b="1" dirty="0"/>
              <a:t>10,000</a:t>
            </a:r>
            <a:r>
              <a:rPr lang="ar-AE" dirty="0"/>
              <a:t> مستفيد مع نهاية السنة</a:t>
            </a:r>
          </a:p>
          <a:p>
            <a:pPr algn="r"/>
            <a:endParaRPr lang="ar-AE" dirty="0"/>
          </a:p>
          <a:p>
            <a:pPr algn="r"/>
            <a:r>
              <a:rPr lang="ar-AE" dirty="0"/>
              <a:t> الاولي بمعدل دخل </a:t>
            </a:r>
            <a:r>
              <a:rPr lang="ar-AE" sz="4464" b="1" dirty="0">
                <a:solidFill>
                  <a:srgbClr val="FF0000"/>
                </a:solidFill>
              </a:rPr>
              <a:t>20,000</a:t>
            </a:r>
            <a:r>
              <a:rPr lang="ar-AE" dirty="0"/>
              <a:t> جنيه في الشهر من جمع وبيع المخلفات عن طريق المنظومة </a:t>
            </a:r>
            <a:endParaRPr lang="en-AE" dirty="0"/>
          </a:p>
          <a:p>
            <a:endParaRPr lang="en-AE" dirty="0"/>
          </a:p>
        </p:txBody>
      </p:sp>
      <p:pic>
        <p:nvPicPr>
          <p:cNvPr id="2097161" name="Picture 14" descr="A picture containing text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68" y="3856781"/>
            <a:ext cx="1274857" cy="20204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836124" y="2227541"/>
            <a:ext cx="4535805" cy="3580899"/>
          </a:xfrm>
          <a:prstGeom prst="ellipse">
            <a:avLst/>
          </a:prstGeom>
        </p:spPr>
        <p:txBody>
          <a:bodyPr vert="horz" lIns="113395" tIns="56698" rIns="113395" bIns="56698" rtlCol="0" anchor="b">
            <a:normAutofit/>
          </a:bodyPr>
          <a:lstStyle/>
          <a:p>
            <a:pPr algn="ctr"/>
            <a:r>
              <a:rPr lang="ar-EG" sz="4400" dirty="0">
                <a:solidFill>
                  <a:srgbClr val="FFFFFF"/>
                </a:solidFill>
              </a:rPr>
              <a:t>كيفية إستخدام التطبيق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48614" name="TextBox 8"/>
          <p:cNvSpPr txBox="1"/>
          <p:nvPr/>
        </p:nvSpPr>
        <p:spPr>
          <a:xfrm>
            <a:off x="9678838" y="1718147"/>
            <a:ext cx="507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400" b="1" dirty="0">
                <a:solidFill>
                  <a:srgbClr val="FF0000"/>
                </a:solidFill>
              </a:rPr>
              <a:t>صورة توضيحية للمعدات </a:t>
            </a:r>
            <a:r>
              <a:rPr lang="ar-AE" sz="2400" b="1" dirty="0">
                <a:solidFill>
                  <a:srgbClr val="FF0000"/>
                </a:solidFill>
              </a:rPr>
              <a:t>المربوطة بالنظام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97162" name="Picture 2" descr="D:\GreenTech\clea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234" y="1411517"/>
            <a:ext cx="2319279" cy="4346813"/>
          </a:xfrm>
          <a:prstGeom prst="rect">
            <a:avLst/>
          </a:prstGeom>
          <a:noFill/>
        </p:spPr>
      </p:pic>
      <p:pic>
        <p:nvPicPr>
          <p:cNvPr id="2097163" name="Picture 4" descr="D:\GreenTech\clea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510" y="1434659"/>
            <a:ext cx="3776293" cy="4339629"/>
          </a:xfrm>
          <a:prstGeom prst="rect">
            <a:avLst/>
          </a:prstGeom>
          <a:noFill/>
        </p:spPr>
      </p:pic>
      <p:pic>
        <p:nvPicPr>
          <p:cNvPr id="2097164" name="Picture 10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8402" y="3533291"/>
            <a:ext cx="2696284" cy="16662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5" name="TextBox 2"/>
          <p:cNvSpPr txBox="1"/>
          <p:nvPr/>
        </p:nvSpPr>
        <p:spPr>
          <a:xfrm>
            <a:off x="4915988" y="5338420"/>
            <a:ext cx="204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/>
              <a:t>مجسات للمخلفات  </a:t>
            </a:r>
            <a:endParaRPr lang="en-PH" sz="2000" b="1" dirty="0"/>
          </a:p>
        </p:txBody>
      </p:sp>
      <p:sp>
        <p:nvSpPr>
          <p:cNvPr id="1048616" name="TextBox 12"/>
          <p:cNvSpPr txBox="1"/>
          <p:nvPr/>
        </p:nvSpPr>
        <p:spPr>
          <a:xfrm>
            <a:off x="140702" y="8426367"/>
            <a:ext cx="4037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b="1" dirty="0"/>
              <a:t>مكنسة شحن كهربائي متنقلة لجمع </a:t>
            </a:r>
          </a:p>
          <a:p>
            <a:pPr algn="ctr"/>
            <a:r>
              <a:rPr lang="ar-EG" sz="2000" b="1" dirty="0"/>
              <a:t>المخلفات من الارصفة </a:t>
            </a:r>
            <a:endParaRPr lang="en-PH" sz="2000" b="1" dirty="0"/>
          </a:p>
        </p:txBody>
      </p:sp>
      <p:pic>
        <p:nvPicPr>
          <p:cNvPr id="2097165" name="Picture 2" descr="D:\GreenTech\electric-car-charg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2418" y="1488836"/>
            <a:ext cx="2650013" cy="1656258"/>
          </a:xfrm>
          <a:prstGeom prst="rect">
            <a:avLst/>
          </a:prstGeom>
          <a:noFill/>
        </p:spPr>
      </p:pic>
      <p:pic>
        <p:nvPicPr>
          <p:cNvPr id="2097166" name="Picture 3"/>
          <p:cNvPicPr>
            <a:picLocks noChangeAspect="1" noChangeArrowheads="1"/>
          </p:cNvPicPr>
          <p:nvPr/>
        </p:nvPicPr>
        <p:blipFill rotWithShape="1">
          <a:blip r:embed="rId6"/>
          <a:srcRect l="53763" t="50000" r="17774" b="21875"/>
          <a:stretch>
            <a:fillRect/>
          </a:stretch>
        </p:blipFill>
        <p:spPr bwMode="auto">
          <a:xfrm>
            <a:off x="271510" y="5774288"/>
            <a:ext cx="4132328" cy="2551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7" name="TextBox 4"/>
          <p:cNvSpPr txBox="1"/>
          <p:nvPr/>
        </p:nvSpPr>
        <p:spPr>
          <a:xfrm>
            <a:off x="3917590" y="3139682"/>
            <a:ext cx="4037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/>
              <a:t>محطة شحن كهربائي للسيارات</a:t>
            </a:r>
            <a:endParaRPr lang="en-PH" sz="2000" b="1" dirty="0"/>
          </a:p>
        </p:txBody>
      </p:sp>
      <p:pic>
        <p:nvPicPr>
          <p:cNvPr id="2097167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1698" y="3570086"/>
            <a:ext cx="2468283" cy="1666278"/>
          </a:xfrm>
          <a:prstGeom prst="rect">
            <a:avLst/>
          </a:prstGeom>
        </p:spPr>
      </p:pic>
      <p:pic>
        <p:nvPicPr>
          <p:cNvPr id="2097168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H="1" flipV="1">
            <a:off x="11944337" y="5565210"/>
            <a:ext cx="2181560" cy="1462943"/>
          </a:xfrm>
          <a:prstGeom prst="rect">
            <a:avLst/>
          </a:prstGeom>
        </p:spPr>
      </p:pic>
      <p:grpSp>
        <p:nvGrpSpPr>
          <p:cNvPr id="25" name="Google Shape;534;p19"/>
          <p:cNvGrpSpPr/>
          <p:nvPr/>
        </p:nvGrpSpPr>
        <p:grpSpPr>
          <a:xfrm>
            <a:off x="8104041" y="5371990"/>
            <a:ext cx="891534" cy="1553581"/>
            <a:chOff x="3845275" y="951400"/>
            <a:chExt cx="1853123" cy="3780672"/>
          </a:xfrm>
        </p:grpSpPr>
        <p:sp>
          <p:nvSpPr>
            <p:cNvPr id="1048618" name="Google Shape;535;p19"/>
            <p:cNvSpPr/>
            <p:nvPr/>
          </p:nvSpPr>
          <p:spPr>
            <a:xfrm>
              <a:off x="3845275" y="951400"/>
              <a:ext cx="1853123" cy="3780672"/>
            </a:xfrm>
            <a:custGeom>
              <a:avLst/>
              <a:gdLst/>
              <a:ahLst/>
              <a:cxnLst/>
              <a:rect l="l" t="t" r="r" b="b"/>
              <a:pathLst>
                <a:path w="79876" h="162960" extrusionOk="0">
                  <a:moveTo>
                    <a:pt x="9173" y="1"/>
                  </a:moveTo>
                  <a:cubicBezTo>
                    <a:pt x="4111" y="1"/>
                    <a:pt x="0" y="4111"/>
                    <a:pt x="0" y="9174"/>
                  </a:cubicBezTo>
                  <a:lnTo>
                    <a:pt x="0" y="153786"/>
                  </a:lnTo>
                  <a:cubicBezTo>
                    <a:pt x="0" y="158849"/>
                    <a:pt x="4111" y="162959"/>
                    <a:pt x="9173" y="162959"/>
                  </a:cubicBezTo>
                  <a:lnTo>
                    <a:pt x="70702" y="162959"/>
                  </a:lnTo>
                  <a:cubicBezTo>
                    <a:pt x="75765" y="162959"/>
                    <a:pt x="79875" y="158849"/>
                    <a:pt x="79875" y="153786"/>
                  </a:cubicBezTo>
                  <a:lnTo>
                    <a:pt x="79875" y="9174"/>
                  </a:lnTo>
                  <a:cubicBezTo>
                    <a:pt x="79875" y="4111"/>
                    <a:pt x="75765" y="1"/>
                    <a:pt x="70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14300" dist="38100" dir="396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048619" name="Google Shape;536;p19"/>
            <p:cNvSpPr/>
            <p:nvPr/>
          </p:nvSpPr>
          <p:spPr>
            <a:xfrm>
              <a:off x="3937548" y="1055498"/>
              <a:ext cx="1644973" cy="3572475"/>
            </a:xfrm>
            <a:custGeom>
              <a:avLst/>
              <a:gdLst/>
              <a:ahLst/>
              <a:cxnLst/>
              <a:rect l="l" t="t" r="r" b="b"/>
              <a:pathLst>
                <a:path w="70904" h="153986" extrusionOk="0">
                  <a:moveTo>
                    <a:pt x="54763" y="0"/>
                  </a:moveTo>
                  <a:cubicBezTo>
                    <a:pt x="53510" y="0"/>
                    <a:pt x="52382" y="727"/>
                    <a:pt x="51855" y="1830"/>
                  </a:cubicBezTo>
                  <a:lnTo>
                    <a:pt x="51855" y="1830"/>
                  </a:lnTo>
                  <a:cubicBezTo>
                    <a:pt x="51129" y="3434"/>
                    <a:pt x="49525" y="4436"/>
                    <a:pt x="47770" y="4436"/>
                  </a:cubicBezTo>
                  <a:lnTo>
                    <a:pt x="47770" y="4436"/>
                  </a:lnTo>
                  <a:lnTo>
                    <a:pt x="23133" y="4436"/>
                  </a:lnTo>
                  <a:cubicBezTo>
                    <a:pt x="21379" y="4436"/>
                    <a:pt x="19775" y="3434"/>
                    <a:pt x="19048" y="1830"/>
                  </a:cubicBezTo>
                  <a:lnTo>
                    <a:pt x="19048" y="1830"/>
                  </a:lnTo>
                  <a:cubicBezTo>
                    <a:pt x="18522" y="727"/>
                    <a:pt x="17394" y="0"/>
                    <a:pt x="16141" y="0"/>
                  </a:cubicBezTo>
                  <a:lnTo>
                    <a:pt x="16141" y="0"/>
                  </a:lnTo>
                  <a:lnTo>
                    <a:pt x="4687" y="0"/>
                  </a:lnTo>
                  <a:cubicBezTo>
                    <a:pt x="2106" y="0"/>
                    <a:pt x="0" y="2105"/>
                    <a:pt x="0" y="4687"/>
                  </a:cubicBezTo>
                  <a:lnTo>
                    <a:pt x="0" y="4687"/>
                  </a:lnTo>
                  <a:lnTo>
                    <a:pt x="0" y="149299"/>
                  </a:lnTo>
                  <a:cubicBezTo>
                    <a:pt x="0" y="151881"/>
                    <a:pt x="2106" y="153986"/>
                    <a:pt x="4687" y="153986"/>
                  </a:cubicBezTo>
                  <a:lnTo>
                    <a:pt x="4687" y="153986"/>
                  </a:lnTo>
                  <a:lnTo>
                    <a:pt x="66216" y="153986"/>
                  </a:lnTo>
                  <a:cubicBezTo>
                    <a:pt x="68798" y="153986"/>
                    <a:pt x="70903" y="151881"/>
                    <a:pt x="70903" y="149299"/>
                  </a:cubicBezTo>
                  <a:lnTo>
                    <a:pt x="70903" y="149299"/>
                  </a:lnTo>
                  <a:lnTo>
                    <a:pt x="70903" y="4687"/>
                  </a:lnTo>
                  <a:cubicBezTo>
                    <a:pt x="70903" y="2105"/>
                    <a:pt x="68798" y="0"/>
                    <a:pt x="66216" y="0"/>
                  </a:cubicBezTo>
                  <a:lnTo>
                    <a:pt x="662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048620" name="Google Shape;537;p19"/>
            <p:cNvSpPr/>
            <p:nvPr/>
          </p:nvSpPr>
          <p:spPr>
            <a:xfrm>
              <a:off x="4601160" y="1075846"/>
              <a:ext cx="283782" cy="32573"/>
            </a:xfrm>
            <a:custGeom>
              <a:avLst/>
              <a:gdLst/>
              <a:ahLst/>
              <a:cxnLst/>
              <a:rect l="l" t="t" r="r" b="b"/>
              <a:pathLst>
                <a:path w="12232" h="1404" extrusionOk="0">
                  <a:moveTo>
                    <a:pt x="703" y="0"/>
                  </a:moveTo>
                  <a:cubicBezTo>
                    <a:pt x="302" y="0"/>
                    <a:pt x="1" y="326"/>
                    <a:pt x="1" y="702"/>
                  </a:cubicBezTo>
                  <a:cubicBezTo>
                    <a:pt x="1" y="1103"/>
                    <a:pt x="302" y="1404"/>
                    <a:pt x="703" y="1404"/>
                  </a:cubicBezTo>
                  <a:lnTo>
                    <a:pt x="11530" y="1404"/>
                  </a:lnTo>
                  <a:cubicBezTo>
                    <a:pt x="11906" y="1404"/>
                    <a:pt x="12232" y="1103"/>
                    <a:pt x="12232" y="702"/>
                  </a:cubicBezTo>
                  <a:cubicBezTo>
                    <a:pt x="12232" y="326"/>
                    <a:pt x="11906" y="0"/>
                    <a:pt x="11530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solidFill>
                <a:schemeClr val="tx1"/>
              </a:solidFill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1048621" name="Google Shape;538;p19"/>
            <p:cNvSpPr/>
            <p:nvPr/>
          </p:nvSpPr>
          <p:spPr>
            <a:xfrm>
              <a:off x="4941901" y="1076426"/>
              <a:ext cx="31436" cy="31413"/>
            </a:xfrm>
            <a:custGeom>
              <a:avLst/>
              <a:gdLst/>
              <a:ahLst/>
              <a:cxnLst/>
              <a:rect l="l" t="t" r="r" b="b"/>
              <a:pathLst>
                <a:path w="1355" h="1354" extrusionOk="0">
                  <a:moveTo>
                    <a:pt x="677" y="0"/>
                  </a:moveTo>
                  <a:cubicBezTo>
                    <a:pt x="301" y="0"/>
                    <a:pt x="1" y="301"/>
                    <a:pt x="1" y="677"/>
                  </a:cubicBezTo>
                  <a:cubicBezTo>
                    <a:pt x="1" y="1053"/>
                    <a:pt x="301" y="1354"/>
                    <a:pt x="677" y="1354"/>
                  </a:cubicBezTo>
                  <a:cubicBezTo>
                    <a:pt x="1053" y="1354"/>
                    <a:pt x="1354" y="1053"/>
                    <a:pt x="1354" y="677"/>
                  </a:cubicBezTo>
                  <a:cubicBezTo>
                    <a:pt x="1354" y="301"/>
                    <a:pt x="1053" y="0"/>
                    <a:pt x="677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solidFill>
                <a:schemeClr val="tx1"/>
              </a:solidFill>
            </a:ln>
          </p:spPr>
          <p:txBody>
            <a:bodyPr spcFirstLastPara="1" wrap="square" lIns="151169" tIns="151169" rIns="151169" bIns="151169" anchor="ctr" anchorCtr="0">
              <a:noAutofit/>
            </a:bodyPr>
            <a:lstStyle/>
            <a:p>
              <a:endParaRPr sz="2000"/>
            </a:p>
          </p:txBody>
        </p:sp>
      </p:grpSp>
      <p:grpSp>
        <p:nvGrpSpPr>
          <p:cNvPr id="26" name="Google Shape;332;p33"/>
          <p:cNvGrpSpPr/>
          <p:nvPr/>
        </p:nvGrpSpPr>
        <p:grpSpPr>
          <a:xfrm>
            <a:off x="8823683" y="3494569"/>
            <a:ext cx="3571139" cy="1875055"/>
            <a:chOff x="1177450" y="241631"/>
            <a:chExt cx="6173152" cy="3616776"/>
          </a:xfrm>
          <a:solidFill>
            <a:schemeClr val="bg1">
              <a:lumMod val="85000"/>
            </a:schemeClr>
          </a:solidFill>
        </p:grpSpPr>
        <p:sp>
          <p:nvSpPr>
            <p:cNvPr id="1048622" name="Google Shape;333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51169" tIns="75563" rIns="151169" bIns="75563" anchor="ctr" anchorCtr="0">
              <a:noAutofit/>
            </a:bodyPr>
            <a:lstStyle/>
            <a:p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623" name="Google Shape;334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51169" tIns="75563" rIns="151169" bIns="75563" anchor="ctr" anchorCtr="0">
              <a:noAutofit/>
            </a:bodyPr>
            <a:lstStyle/>
            <a:p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624" name="Google Shape;335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51169" tIns="75563" rIns="151169" bIns="75563" anchor="ctr" anchorCtr="0">
              <a:noAutofit/>
            </a:bodyPr>
            <a:lstStyle/>
            <a:p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625" name="Google Shape;336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51169" tIns="75563" rIns="151169" bIns="75563" anchor="ctr" anchorCtr="0">
              <a:noAutofit/>
            </a:bodyPr>
            <a:lstStyle/>
            <a:p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332;p33"/>
          <p:cNvGrpSpPr/>
          <p:nvPr/>
        </p:nvGrpSpPr>
        <p:grpSpPr>
          <a:xfrm>
            <a:off x="11440500" y="5415314"/>
            <a:ext cx="3189232" cy="1677994"/>
            <a:chOff x="1177450" y="241631"/>
            <a:chExt cx="6173152" cy="3616776"/>
          </a:xfrm>
          <a:solidFill>
            <a:schemeClr val="bg1">
              <a:lumMod val="85000"/>
            </a:schemeClr>
          </a:solidFill>
        </p:grpSpPr>
        <p:sp>
          <p:nvSpPr>
            <p:cNvPr id="1048626" name="Google Shape;333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51169" tIns="75563" rIns="151169" bIns="75563" anchor="ctr" anchorCtr="0">
              <a:noAutofit/>
            </a:bodyPr>
            <a:lstStyle/>
            <a:p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627" name="Google Shape;334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51169" tIns="75563" rIns="151169" bIns="75563" anchor="ctr" anchorCtr="0">
              <a:noAutofit/>
            </a:bodyPr>
            <a:lstStyle/>
            <a:p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628" name="Google Shape;335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51169" tIns="75563" rIns="151169" bIns="75563" anchor="ctr" anchorCtr="0">
              <a:noAutofit/>
            </a:bodyPr>
            <a:lstStyle/>
            <a:p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629" name="Google Shape;336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151169" tIns="75563" rIns="151169" bIns="75563" anchor="ctr" anchorCtr="0">
              <a:noAutofit/>
            </a:bodyPr>
            <a:lstStyle/>
            <a:p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8630" name="TextBox 5"/>
          <p:cNvSpPr txBox="1"/>
          <p:nvPr/>
        </p:nvSpPr>
        <p:spPr>
          <a:xfrm>
            <a:off x="11520173" y="6715093"/>
            <a:ext cx="205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r-AE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ar-AE" sz="2000" dirty="0">
                <a:latin typeface="Arial Narrow" panose="020B0606020202030204" pitchFamily="34" charset="0"/>
              </a:rPr>
              <a:t>نظام المراقبة والسيطرة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048631" name="TextBox 34"/>
          <p:cNvSpPr txBox="1"/>
          <p:nvPr/>
        </p:nvSpPr>
        <p:spPr>
          <a:xfrm>
            <a:off x="9213230" y="2339487"/>
            <a:ext cx="1898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r-AE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ar-AE" sz="2000" dirty="0">
                <a:latin typeface="Arial Narrow" panose="020B0606020202030204" pitchFamily="34" charset="0"/>
              </a:rPr>
              <a:t>نظام الواجهة الأمامية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048632" name="TextBox 21"/>
          <p:cNvSpPr txBox="1"/>
          <p:nvPr/>
        </p:nvSpPr>
        <p:spPr>
          <a:xfrm>
            <a:off x="7559675" y="7168135"/>
            <a:ext cx="19220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AE" sz="1600" dirty="0">
                <a:latin typeface="Arial Narrow" panose="020B0606020202030204" pitchFamily="34" charset="0"/>
                <a:cs typeface="Simple Bold Jut Out" panose="02010401010101010101" pitchFamily="2" charset="-78"/>
              </a:rPr>
              <a:t>أجهزة محمولة</a:t>
            </a:r>
          </a:p>
        </p:txBody>
      </p:sp>
      <p:pic>
        <p:nvPicPr>
          <p:cNvPr id="2097169" name="Picture 14" descr="A picture containing text  Description automatically generate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0615" y="5552815"/>
            <a:ext cx="828582" cy="1313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1093589"/>
            <a:ext cx="15112300" cy="850463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25"/>
          </a:p>
        </p:txBody>
      </p:sp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774010" y="1495966"/>
            <a:ext cx="3968829" cy="3563938"/>
          </a:xfrm>
        </p:spPr>
        <p:txBody>
          <a:bodyPr vert="horz" lIns="113395" tIns="56698" rIns="113395" bIns="56698" rtlCol="0" anchor="ctr">
            <a:normAutofit/>
          </a:bodyPr>
          <a:lstStyle/>
          <a:p>
            <a:pPr algn="ctr"/>
            <a:r>
              <a:rPr lang="ar-AE" dirty="0">
                <a:solidFill>
                  <a:schemeClr val="tx1"/>
                </a:solidFill>
              </a:rPr>
              <a:t>مصادر أرباح المشروع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19430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065529"/>
              </p:ext>
            </p:extLst>
          </p:nvPr>
        </p:nvGraphicFramePr>
        <p:xfrm>
          <a:off x="8358757" y="2489491"/>
          <a:ext cx="4926672" cy="3524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8645" name="Title 1"/>
          <p:cNvSpPr>
            <a:spLocks noGrp="1"/>
          </p:cNvSpPr>
          <p:nvPr>
            <p:ph type="body" sz="half" idx="2"/>
          </p:nvPr>
        </p:nvSpPr>
        <p:spPr>
          <a:xfrm>
            <a:off x="774010" y="6372302"/>
            <a:ext cx="3968829" cy="3110170"/>
          </a:xfrm>
          <a:prstGeom prst="ellipse">
            <a:avLst/>
          </a:prstGeom>
        </p:spPr>
        <p:txBody>
          <a:bodyPr vert="horz" lIns="113395" tIns="56698" rIns="113395" bIns="56698" rtlCol="0" anchor="ctr">
            <a:normAutofit/>
          </a:bodyPr>
          <a:lstStyle/>
          <a:p>
            <a:pPr algn="ctr"/>
            <a:r>
              <a:rPr lang="ar-EG" sz="2976" dirty="0">
                <a:solidFill>
                  <a:schemeClr val="tx1"/>
                </a:solidFill>
              </a:rPr>
              <a:t>أرباح مستخدمي</a:t>
            </a:r>
            <a:br>
              <a:rPr lang="ar-EG" sz="2976" dirty="0">
                <a:solidFill>
                  <a:schemeClr val="tx1"/>
                </a:solidFill>
              </a:rPr>
            </a:br>
            <a:r>
              <a:rPr lang="ar-EG" sz="2976" dirty="0">
                <a:solidFill>
                  <a:schemeClr val="tx1"/>
                </a:solidFill>
              </a:rPr>
              <a:t>التطبيق </a:t>
            </a:r>
            <a:endParaRPr lang="en-US" sz="2976" dirty="0">
              <a:solidFill>
                <a:schemeClr val="tx1"/>
              </a:solidFill>
            </a:endParaRPr>
          </a:p>
        </p:txBody>
      </p:sp>
      <p:sp>
        <p:nvSpPr>
          <p:cNvPr id="1048644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010109" y="1093589"/>
            <a:ext cx="79377" cy="85046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7170" name="Picture 2"/>
          <p:cNvPicPr>
            <a:picLocks noChangeAspect="1" noChangeArrowheads="1"/>
          </p:cNvPicPr>
          <p:nvPr/>
        </p:nvPicPr>
        <p:blipFill rotWithShape="1">
          <a:blip r:embed="rId7"/>
          <a:srcRect l="2982" t="17346" r="22072" b="8408"/>
          <a:stretch>
            <a:fillRect/>
          </a:stretch>
        </p:blipFill>
        <p:spPr bwMode="auto">
          <a:xfrm>
            <a:off x="8235460" y="6457517"/>
            <a:ext cx="5427575" cy="3024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Custom</PresentationFormat>
  <Paragraphs>82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-apple-system</vt:lpstr>
      <vt:lpstr>Arial</vt:lpstr>
      <vt:lpstr>Arial Narrow</vt:lpstr>
      <vt:lpstr>Calibri</vt:lpstr>
      <vt:lpstr>Calibri Light</vt:lpstr>
      <vt:lpstr>Dubai</vt:lpstr>
      <vt:lpstr>Fira Sans</vt:lpstr>
      <vt:lpstr>Roboto</vt:lpstr>
      <vt:lpstr>var(--font-family-default-latin)</vt:lpstr>
      <vt:lpstr>Retrospect</vt:lpstr>
      <vt:lpstr>PowerPoint Presentation</vt:lpstr>
      <vt:lpstr>الأهمية البيئية والتنموية للمشروع</vt:lpstr>
      <vt:lpstr>عدد المستفيدين من التطبيق وطريقة العمل</vt:lpstr>
      <vt:lpstr>كيفية إستخدام التطبيق</vt:lpstr>
      <vt:lpstr>مصادر أرباح المشروع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طريقة عمل منظومة  النظافة الجديدة @جرين_تيك </dc:title>
  <dc:creator>Sofia Tamer Bakr Hassan Elshrbeni</dc:creator>
  <cp:lastModifiedBy>Mohamed Elmelegy</cp:lastModifiedBy>
  <cp:revision>2</cp:revision>
  <dcterms:created xsi:type="dcterms:W3CDTF">2020-03-02T03:17:10Z</dcterms:created>
  <dcterms:modified xsi:type="dcterms:W3CDTF">2022-10-22T02:24:35Z</dcterms:modified>
</cp:coreProperties>
</file>