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5119350" cy="10691813"/>
  <p:notesSz cx="6858000" cy="9144000"/>
  <p:defaultTextStyle>
    <a:defPPr>
      <a:defRPr lang="ar-EG"/>
    </a:defPPr>
    <a:lvl1pPr marL="0" algn="l" defTabSz="1238921" rtl="0" eaLnBrk="1" latinLnBrk="0" hangingPunct="1">
      <a:defRPr sz="2439" kern="1200">
        <a:solidFill>
          <a:schemeClr val="tx1"/>
        </a:solidFill>
        <a:latin typeface="+mn-lt"/>
        <a:ea typeface="+mn-ea"/>
        <a:cs typeface="+mn-cs"/>
      </a:defRPr>
    </a:lvl1pPr>
    <a:lvl2pPr marL="619460" algn="l" defTabSz="1238921" rtl="0" eaLnBrk="1" latinLnBrk="0" hangingPunct="1">
      <a:defRPr sz="2439" kern="1200">
        <a:solidFill>
          <a:schemeClr val="tx1"/>
        </a:solidFill>
        <a:latin typeface="+mn-lt"/>
        <a:ea typeface="+mn-ea"/>
        <a:cs typeface="+mn-cs"/>
      </a:defRPr>
    </a:lvl2pPr>
    <a:lvl3pPr marL="1238921" algn="l" defTabSz="1238921" rtl="0" eaLnBrk="1" latinLnBrk="0" hangingPunct="1">
      <a:defRPr sz="2439" kern="1200">
        <a:solidFill>
          <a:schemeClr val="tx1"/>
        </a:solidFill>
        <a:latin typeface="+mn-lt"/>
        <a:ea typeface="+mn-ea"/>
        <a:cs typeface="+mn-cs"/>
      </a:defRPr>
    </a:lvl3pPr>
    <a:lvl4pPr marL="1858381" algn="l" defTabSz="1238921" rtl="0" eaLnBrk="1" latinLnBrk="0" hangingPunct="1">
      <a:defRPr sz="2439" kern="1200">
        <a:solidFill>
          <a:schemeClr val="tx1"/>
        </a:solidFill>
        <a:latin typeface="+mn-lt"/>
        <a:ea typeface="+mn-ea"/>
        <a:cs typeface="+mn-cs"/>
      </a:defRPr>
    </a:lvl4pPr>
    <a:lvl5pPr marL="2477841" algn="l" defTabSz="1238921" rtl="0" eaLnBrk="1" latinLnBrk="0" hangingPunct="1">
      <a:defRPr sz="2439" kern="1200">
        <a:solidFill>
          <a:schemeClr val="tx1"/>
        </a:solidFill>
        <a:latin typeface="+mn-lt"/>
        <a:ea typeface="+mn-ea"/>
        <a:cs typeface="+mn-cs"/>
      </a:defRPr>
    </a:lvl5pPr>
    <a:lvl6pPr marL="3097301" algn="l" defTabSz="1238921" rtl="0" eaLnBrk="1" latinLnBrk="0" hangingPunct="1">
      <a:defRPr sz="2439" kern="1200">
        <a:solidFill>
          <a:schemeClr val="tx1"/>
        </a:solidFill>
        <a:latin typeface="+mn-lt"/>
        <a:ea typeface="+mn-ea"/>
        <a:cs typeface="+mn-cs"/>
      </a:defRPr>
    </a:lvl6pPr>
    <a:lvl7pPr marL="3716762" algn="l" defTabSz="1238921" rtl="0" eaLnBrk="1" latinLnBrk="0" hangingPunct="1">
      <a:defRPr sz="2439" kern="1200">
        <a:solidFill>
          <a:schemeClr val="tx1"/>
        </a:solidFill>
        <a:latin typeface="+mn-lt"/>
        <a:ea typeface="+mn-ea"/>
        <a:cs typeface="+mn-cs"/>
      </a:defRPr>
    </a:lvl7pPr>
    <a:lvl8pPr marL="4336222" algn="l" defTabSz="1238921" rtl="0" eaLnBrk="1" latinLnBrk="0" hangingPunct="1">
      <a:defRPr sz="2439" kern="1200">
        <a:solidFill>
          <a:schemeClr val="tx1"/>
        </a:solidFill>
        <a:latin typeface="+mn-lt"/>
        <a:ea typeface="+mn-ea"/>
        <a:cs typeface="+mn-cs"/>
      </a:defRPr>
    </a:lvl8pPr>
    <a:lvl9pPr marL="4955682" algn="l" defTabSz="1238921" rtl="0" eaLnBrk="1" latinLnBrk="0" hangingPunct="1">
      <a:defRPr sz="243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6C3F2-78A2-D6C4-CE8B-40A37194D7DD}"/>
              </a:ext>
            </a:extLst>
          </p:cNvPr>
          <p:cNvSpPr>
            <a:spLocks noGrp="1"/>
          </p:cNvSpPr>
          <p:nvPr>
            <p:ph type="ctrTitle"/>
          </p:nvPr>
        </p:nvSpPr>
        <p:spPr>
          <a:xfrm>
            <a:off x="1889919" y="1749795"/>
            <a:ext cx="11339513" cy="3722335"/>
          </a:xfrm>
        </p:spPr>
        <p:txBody>
          <a:bodyPr anchor="b"/>
          <a:lstStyle>
            <a:lvl1pPr algn="ctr">
              <a:defRPr sz="7441"/>
            </a:lvl1pPr>
          </a:lstStyle>
          <a:p>
            <a:r>
              <a:rPr lang="en-US"/>
              <a:t>Click to edit Master title style</a:t>
            </a:r>
            <a:endParaRPr lang="ar-EG"/>
          </a:p>
        </p:txBody>
      </p:sp>
      <p:sp>
        <p:nvSpPr>
          <p:cNvPr id="3" name="Subtitle 2">
            <a:extLst>
              <a:ext uri="{FF2B5EF4-FFF2-40B4-BE49-F238E27FC236}">
                <a16:creationId xmlns:a16="http://schemas.microsoft.com/office/drawing/2014/main" id="{C912F89E-1145-968D-9621-00976CFA1AD4}"/>
              </a:ext>
            </a:extLst>
          </p:cNvPr>
          <p:cNvSpPr>
            <a:spLocks noGrp="1"/>
          </p:cNvSpPr>
          <p:nvPr>
            <p:ph type="subTitle" idx="1"/>
          </p:nvPr>
        </p:nvSpPr>
        <p:spPr>
          <a:xfrm>
            <a:off x="1889919" y="5615678"/>
            <a:ext cx="11339513" cy="2581379"/>
          </a:xfrm>
        </p:spPr>
        <p:txBody>
          <a:bodyPr/>
          <a:lstStyle>
            <a:lvl1pPr marL="0" indent="0" algn="ctr">
              <a:buNone/>
              <a:defRPr sz="2976"/>
            </a:lvl1pPr>
            <a:lvl2pPr marL="566974" indent="0" algn="ctr">
              <a:buNone/>
              <a:defRPr sz="2480"/>
            </a:lvl2pPr>
            <a:lvl3pPr marL="1133947" indent="0" algn="ctr">
              <a:buNone/>
              <a:defRPr sz="2232"/>
            </a:lvl3pPr>
            <a:lvl4pPr marL="1700921" indent="0" algn="ctr">
              <a:buNone/>
              <a:defRPr sz="1984"/>
            </a:lvl4pPr>
            <a:lvl5pPr marL="2267895" indent="0" algn="ctr">
              <a:buNone/>
              <a:defRPr sz="1984"/>
            </a:lvl5pPr>
            <a:lvl6pPr marL="2834869" indent="0" algn="ctr">
              <a:buNone/>
              <a:defRPr sz="1984"/>
            </a:lvl6pPr>
            <a:lvl7pPr marL="3401842" indent="0" algn="ctr">
              <a:buNone/>
              <a:defRPr sz="1984"/>
            </a:lvl7pPr>
            <a:lvl8pPr marL="3968816" indent="0" algn="ctr">
              <a:buNone/>
              <a:defRPr sz="1984"/>
            </a:lvl8pPr>
            <a:lvl9pPr marL="4535790" indent="0" algn="ctr">
              <a:buNone/>
              <a:defRPr sz="1984"/>
            </a:lvl9pPr>
          </a:lstStyle>
          <a:p>
            <a:r>
              <a:rPr lang="en-US"/>
              <a:t>Click to edit Master subtitle style</a:t>
            </a:r>
            <a:endParaRPr lang="ar-EG"/>
          </a:p>
        </p:txBody>
      </p:sp>
      <p:sp>
        <p:nvSpPr>
          <p:cNvPr id="4" name="Date Placeholder 3">
            <a:extLst>
              <a:ext uri="{FF2B5EF4-FFF2-40B4-BE49-F238E27FC236}">
                <a16:creationId xmlns:a16="http://schemas.microsoft.com/office/drawing/2014/main" id="{769D434D-7D6D-8F34-79B7-8BFF4BFBEC9C}"/>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4A8797D9-7B40-2CFD-B7A5-85704ECEA306}"/>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895FB065-E937-916D-5B5C-0E17DE824654}"/>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327213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B7F82-F9C5-2B8F-D950-C1BEB17226A7}"/>
              </a:ext>
            </a:extLst>
          </p:cNvPr>
          <p:cNvSpPr>
            <a:spLocks noGrp="1"/>
          </p:cNvSpPr>
          <p:nvPr>
            <p:ph type="title"/>
          </p:nvPr>
        </p:nvSpPr>
        <p:spPr/>
        <p:txBody>
          <a:bodyPr/>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9904EA92-F060-0B7D-1B8F-0867E0F3E8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0495BF0B-91FE-2520-EFCD-74D78099272E}"/>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3CFB6B64-CF0B-A7DC-64B5-84B996C9381F}"/>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D3CF7431-BE9B-991A-6C3B-A1CF20962956}"/>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3842700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D47A22-74EF-ABD7-39D3-22D5195AA097}"/>
              </a:ext>
            </a:extLst>
          </p:cNvPr>
          <p:cNvSpPr>
            <a:spLocks noGrp="1"/>
          </p:cNvSpPr>
          <p:nvPr>
            <p:ph type="title" orient="vert"/>
          </p:nvPr>
        </p:nvSpPr>
        <p:spPr>
          <a:xfrm>
            <a:off x="10819785" y="569240"/>
            <a:ext cx="3260110" cy="9060817"/>
          </a:xfrm>
        </p:spPr>
        <p:txBody>
          <a:bodyPr vert="eaVert"/>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5BD6B53B-026C-A037-FDA8-DB2104B4B886}"/>
              </a:ext>
            </a:extLst>
          </p:cNvPr>
          <p:cNvSpPr>
            <a:spLocks noGrp="1"/>
          </p:cNvSpPr>
          <p:nvPr>
            <p:ph type="body" orient="vert" idx="1"/>
          </p:nvPr>
        </p:nvSpPr>
        <p:spPr>
          <a:xfrm>
            <a:off x="1039455"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7FF9766C-5862-5CB5-9047-FE4DE052922E}"/>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B4FA2BA8-F1AD-0758-2B3B-B78B94DC170C}"/>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66948314-06D9-0801-7C62-D56228F9BAFD}"/>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353137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6EAD-356B-309F-1D44-E94E4A086A6F}"/>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A127EB46-F1C3-C0F2-7399-2A966D6FE0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D08BEC56-B65B-64E3-B8F7-4C1BF0329B48}"/>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C9E7C206-9690-1A9F-2DD5-F45865C140AC}"/>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7F90EFCD-19C5-1760-740F-439DA5DF6F55}"/>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158946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4CD3E-6746-2DCB-FAE4-CCC0AE9CAE2E}"/>
              </a:ext>
            </a:extLst>
          </p:cNvPr>
          <p:cNvSpPr>
            <a:spLocks noGrp="1"/>
          </p:cNvSpPr>
          <p:nvPr>
            <p:ph type="title"/>
          </p:nvPr>
        </p:nvSpPr>
        <p:spPr>
          <a:xfrm>
            <a:off x="1031581" y="2665530"/>
            <a:ext cx="13040439" cy="4447496"/>
          </a:xfrm>
        </p:spPr>
        <p:txBody>
          <a:bodyPr anchor="b"/>
          <a:lstStyle>
            <a:lvl1pPr>
              <a:defRPr sz="7441"/>
            </a:lvl1pPr>
          </a:lstStyle>
          <a:p>
            <a:r>
              <a:rPr lang="en-US"/>
              <a:t>Click to edit Master title style</a:t>
            </a:r>
            <a:endParaRPr lang="ar-EG"/>
          </a:p>
        </p:txBody>
      </p:sp>
      <p:sp>
        <p:nvSpPr>
          <p:cNvPr id="3" name="Text Placeholder 2">
            <a:extLst>
              <a:ext uri="{FF2B5EF4-FFF2-40B4-BE49-F238E27FC236}">
                <a16:creationId xmlns:a16="http://schemas.microsoft.com/office/drawing/2014/main" id="{ABCED307-1E4D-BA0D-DCDA-504B25CCAB04}"/>
              </a:ext>
            </a:extLst>
          </p:cNvPr>
          <p:cNvSpPr>
            <a:spLocks noGrp="1"/>
          </p:cNvSpPr>
          <p:nvPr>
            <p:ph type="body" idx="1"/>
          </p:nvPr>
        </p:nvSpPr>
        <p:spPr>
          <a:xfrm>
            <a:off x="1031581" y="7155102"/>
            <a:ext cx="13040439" cy="2338833"/>
          </a:xfrm>
        </p:spPr>
        <p:txBody>
          <a:bodyPr/>
          <a:lstStyle>
            <a:lvl1pPr marL="0" indent="0">
              <a:buNone/>
              <a:defRPr sz="2976">
                <a:solidFill>
                  <a:schemeClr val="tx1">
                    <a:tint val="75000"/>
                  </a:schemeClr>
                </a:solidFill>
              </a:defRPr>
            </a:lvl1pPr>
            <a:lvl2pPr marL="566974" indent="0">
              <a:buNone/>
              <a:defRPr sz="2480">
                <a:solidFill>
                  <a:schemeClr val="tx1">
                    <a:tint val="75000"/>
                  </a:schemeClr>
                </a:solidFill>
              </a:defRPr>
            </a:lvl2pPr>
            <a:lvl3pPr marL="1133947" indent="0">
              <a:buNone/>
              <a:defRPr sz="2232">
                <a:solidFill>
                  <a:schemeClr val="tx1">
                    <a:tint val="75000"/>
                  </a:schemeClr>
                </a:solidFill>
              </a:defRPr>
            </a:lvl3pPr>
            <a:lvl4pPr marL="1700921" indent="0">
              <a:buNone/>
              <a:defRPr sz="1984">
                <a:solidFill>
                  <a:schemeClr val="tx1">
                    <a:tint val="75000"/>
                  </a:schemeClr>
                </a:solidFill>
              </a:defRPr>
            </a:lvl4pPr>
            <a:lvl5pPr marL="2267895" indent="0">
              <a:buNone/>
              <a:defRPr sz="1984">
                <a:solidFill>
                  <a:schemeClr val="tx1">
                    <a:tint val="75000"/>
                  </a:schemeClr>
                </a:solidFill>
              </a:defRPr>
            </a:lvl5pPr>
            <a:lvl6pPr marL="2834869" indent="0">
              <a:buNone/>
              <a:defRPr sz="1984">
                <a:solidFill>
                  <a:schemeClr val="tx1">
                    <a:tint val="75000"/>
                  </a:schemeClr>
                </a:solidFill>
              </a:defRPr>
            </a:lvl6pPr>
            <a:lvl7pPr marL="3401842" indent="0">
              <a:buNone/>
              <a:defRPr sz="1984">
                <a:solidFill>
                  <a:schemeClr val="tx1">
                    <a:tint val="75000"/>
                  </a:schemeClr>
                </a:solidFill>
              </a:defRPr>
            </a:lvl7pPr>
            <a:lvl8pPr marL="3968816" indent="0">
              <a:buNone/>
              <a:defRPr sz="1984">
                <a:solidFill>
                  <a:schemeClr val="tx1">
                    <a:tint val="75000"/>
                  </a:schemeClr>
                </a:solidFill>
              </a:defRPr>
            </a:lvl8pPr>
            <a:lvl9pPr marL="4535790" indent="0">
              <a:buNone/>
              <a:defRPr sz="198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19BC1E-2F5F-CB8E-76CC-627B67BC899D}"/>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7652FC7C-3C6F-82E7-C912-69CDCEEA42A2}"/>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7B06AFE6-BAC0-5F6B-55FF-05F8B1586AB2}"/>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3558303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3DE9C-443F-6D70-1109-DC482D5CBE1E}"/>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3A1E4162-C0D5-5BA1-BF23-BBB5C56DB893}"/>
              </a:ext>
            </a:extLst>
          </p:cNvPr>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a:extLst>
              <a:ext uri="{FF2B5EF4-FFF2-40B4-BE49-F238E27FC236}">
                <a16:creationId xmlns:a16="http://schemas.microsoft.com/office/drawing/2014/main" id="{7C04BFEF-C11F-62E5-A0FD-7950F0065BFF}"/>
              </a:ext>
            </a:extLst>
          </p:cNvPr>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a:extLst>
              <a:ext uri="{FF2B5EF4-FFF2-40B4-BE49-F238E27FC236}">
                <a16:creationId xmlns:a16="http://schemas.microsoft.com/office/drawing/2014/main" id="{991FB53C-80F3-2286-D466-4C6906E85EA8}"/>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6" name="Footer Placeholder 5">
            <a:extLst>
              <a:ext uri="{FF2B5EF4-FFF2-40B4-BE49-F238E27FC236}">
                <a16:creationId xmlns:a16="http://schemas.microsoft.com/office/drawing/2014/main" id="{9708C89A-D9BC-5108-923B-833779D16843}"/>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20B89EDF-DF05-5FDA-B959-DD855D1C7F0F}"/>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196200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B46A-B793-DFD5-8994-DD4DDF493FA1}"/>
              </a:ext>
            </a:extLst>
          </p:cNvPr>
          <p:cNvSpPr>
            <a:spLocks noGrp="1"/>
          </p:cNvSpPr>
          <p:nvPr>
            <p:ph type="title"/>
          </p:nvPr>
        </p:nvSpPr>
        <p:spPr>
          <a:xfrm>
            <a:off x="1041425" y="569241"/>
            <a:ext cx="13040439" cy="2066590"/>
          </a:xfrm>
        </p:spPr>
        <p:txBody>
          <a:bodyPr/>
          <a:lstStyle/>
          <a:p>
            <a:r>
              <a:rPr lang="en-US"/>
              <a:t>Click to edit Master title style</a:t>
            </a:r>
            <a:endParaRPr lang="ar-EG"/>
          </a:p>
        </p:txBody>
      </p:sp>
      <p:sp>
        <p:nvSpPr>
          <p:cNvPr id="3" name="Text Placeholder 2">
            <a:extLst>
              <a:ext uri="{FF2B5EF4-FFF2-40B4-BE49-F238E27FC236}">
                <a16:creationId xmlns:a16="http://schemas.microsoft.com/office/drawing/2014/main" id="{651C4A53-F0D0-407B-0D8A-E37EBCAB1D8F}"/>
              </a:ext>
            </a:extLst>
          </p:cNvPr>
          <p:cNvSpPr>
            <a:spLocks noGrp="1"/>
          </p:cNvSpPr>
          <p:nvPr>
            <p:ph type="body" idx="1"/>
          </p:nvPr>
        </p:nvSpPr>
        <p:spPr>
          <a:xfrm>
            <a:off x="1041425" y="2620980"/>
            <a:ext cx="63961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4" name="Content Placeholder 3">
            <a:extLst>
              <a:ext uri="{FF2B5EF4-FFF2-40B4-BE49-F238E27FC236}">
                <a16:creationId xmlns:a16="http://schemas.microsoft.com/office/drawing/2014/main" id="{05D3517A-797D-9F59-22A4-FCBC2BE70855}"/>
              </a:ext>
            </a:extLst>
          </p:cNvPr>
          <p:cNvSpPr>
            <a:spLocks noGrp="1"/>
          </p:cNvSpPr>
          <p:nvPr>
            <p:ph sz="half" idx="2"/>
          </p:nvPr>
        </p:nvSpPr>
        <p:spPr>
          <a:xfrm>
            <a:off x="1041425"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a:extLst>
              <a:ext uri="{FF2B5EF4-FFF2-40B4-BE49-F238E27FC236}">
                <a16:creationId xmlns:a16="http://schemas.microsoft.com/office/drawing/2014/main" id="{275DC9F2-DA5E-81D7-23AD-50975D9288CF}"/>
              </a:ext>
            </a:extLst>
          </p:cNvPr>
          <p:cNvSpPr>
            <a:spLocks noGrp="1"/>
          </p:cNvSpPr>
          <p:nvPr>
            <p:ph type="body" sz="quarter" idx="3"/>
          </p:nvPr>
        </p:nvSpPr>
        <p:spPr>
          <a:xfrm>
            <a:off x="7654171" y="2620980"/>
            <a:ext cx="64276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6" name="Content Placeholder 5">
            <a:extLst>
              <a:ext uri="{FF2B5EF4-FFF2-40B4-BE49-F238E27FC236}">
                <a16:creationId xmlns:a16="http://schemas.microsoft.com/office/drawing/2014/main" id="{2E8234F6-7627-C4DB-D020-CAA085DC163B}"/>
              </a:ext>
            </a:extLst>
          </p:cNvPr>
          <p:cNvSpPr>
            <a:spLocks noGrp="1"/>
          </p:cNvSpPr>
          <p:nvPr>
            <p:ph sz="quarter" idx="4"/>
          </p:nvPr>
        </p:nvSpPr>
        <p:spPr>
          <a:xfrm>
            <a:off x="7654171"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a:extLst>
              <a:ext uri="{FF2B5EF4-FFF2-40B4-BE49-F238E27FC236}">
                <a16:creationId xmlns:a16="http://schemas.microsoft.com/office/drawing/2014/main" id="{1B534476-FA09-451A-6D91-8743E448528F}"/>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8" name="Footer Placeholder 7">
            <a:extLst>
              <a:ext uri="{FF2B5EF4-FFF2-40B4-BE49-F238E27FC236}">
                <a16:creationId xmlns:a16="http://schemas.microsoft.com/office/drawing/2014/main" id="{12A565DA-9887-0455-52E2-6220733D53E6}"/>
              </a:ext>
            </a:extLst>
          </p:cNvPr>
          <p:cNvSpPr>
            <a:spLocks noGrp="1"/>
          </p:cNvSpPr>
          <p:nvPr>
            <p:ph type="ftr" sz="quarter" idx="11"/>
          </p:nvPr>
        </p:nvSpPr>
        <p:spPr/>
        <p:txBody>
          <a:bodyPr/>
          <a:lstStyle/>
          <a:p>
            <a:endParaRPr lang="ar-EG"/>
          </a:p>
        </p:txBody>
      </p:sp>
      <p:sp>
        <p:nvSpPr>
          <p:cNvPr id="9" name="Slide Number Placeholder 8">
            <a:extLst>
              <a:ext uri="{FF2B5EF4-FFF2-40B4-BE49-F238E27FC236}">
                <a16:creationId xmlns:a16="http://schemas.microsoft.com/office/drawing/2014/main" id="{46D6E689-5CB1-CA13-9ADC-33FBCFA4DB55}"/>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152744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CB5A1-947E-AC34-8847-8A35369D0A78}"/>
              </a:ext>
            </a:extLst>
          </p:cNvPr>
          <p:cNvSpPr>
            <a:spLocks noGrp="1"/>
          </p:cNvSpPr>
          <p:nvPr>
            <p:ph type="title"/>
          </p:nvPr>
        </p:nvSpPr>
        <p:spPr/>
        <p:txBody>
          <a:bodyPr/>
          <a:lstStyle/>
          <a:p>
            <a:r>
              <a:rPr lang="en-US"/>
              <a:t>Click to edit Master title style</a:t>
            </a:r>
            <a:endParaRPr lang="ar-EG"/>
          </a:p>
        </p:txBody>
      </p:sp>
      <p:sp>
        <p:nvSpPr>
          <p:cNvPr id="3" name="Date Placeholder 2">
            <a:extLst>
              <a:ext uri="{FF2B5EF4-FFF2-40B4-BE49-F238E27FC236}">
                <a16:creationId xmlns:a16="http://schemas.microsoft.com/office/drawing/2014/main" id="{57AC178B-CFD6-CDE1-BCEB-B8BED09CF16C}"/>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4" name="Footer Placeholder 3">
            <a:extLst>
              <a:ext uri="{FF2B5EF4-FFF2-40B4-BE49-F238E27FC236}">
                <a16:creationId xmlns:a16="http://schemas.microsoft.com/office/drawing/2014/main" id="{E520C3D8-411E-D0DF-0641-D7961774A46D}"/>
              </a:ext>
            </a:extLst>
          </p:cNvPr>
          <p:cNvSpPr>
            <a:spLocks noGrp="1"/>
          </p:cNvSpPr>
          <p:nvPr>
            <p:ph type="ftr" sz="quarter" idx="11"/>
          </p:nvPr>
        </p:nvSpPr>
        <p:spPr/>
        <p:txBody>
          <a:bodyPr/>
          <a:lstStyle/>
          <a:p>
            <a:endParaRPr lang="ar-EG"/>
          </a:p>
        </p:txBody>
      </p:sp>
      <p:sp>
        <p:nvSpPr>
          <p:cNvPr id="5" name="Slide Number Placeholder 4">
            <a:extLst>
              <a:ext uri="{FF2B5EF4-FFF2-40B4-BE49-F238E27FC236}">
                <a16:creationId xmlns:a16="http://schemas.microsoft.com/office/drawing/2014/main" id="{85554856-A1B0-273E-3448-DB1042D910EF}"/>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42659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4123D-C107-95AE-BE5D-66E0B5E01EB9}"/>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3" name="Footer Placeholder 2">
            <a:extLst>
              <a:ext uri="{FF2B5EF4-FFF2-40B4-BE49-F238E27FC236}">
                <a16:creationId xmlns:a16="http://schemas.microsoft.com/office/drawing/2014/main" id="{CAAEB438-06EF-9EBF-1847-6ED89953BABB}"/>
              </a:ext>
            </a:extLst>
          </p:cNvPr>
          <p:cNvSpPr>
            <a:spLocks noGrp="1"/>
          </p:cNvSpPr>
          <p:nvPr>
            <p:ph type="ftr" sz="quarter" idx="11"/>
          </p:nvPr>
        </p:nvSpPr>
        <p:spPr/>
        <p:txBody>
          <a:bodyPr/>
          <a:lstStyle/>
          <a:p>
            <a:endParaRPr lang="ar-EG"/>
          </a:p>
        </p:txBody>
      </p:sp>
      <p:sp>
        <p:nvSpPr>
          <p:cNvPr id="4" name="Slide Number Placeholder 3">
            <a:extLst>
              <a:ext uri="{FF2B5EF4-FFF2-40B4-BE49-F238E27FC236}">
                <a16:creationId xmlns:a16="http://schemas.microsoft.com/office/drawing/2014/main" id="{6AF42FB3-4DBF-B550-1A58-550D866788D6}"/>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43818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D685-B888-584D-8E2B-5D5166F9B654}"/>
              </a:ext>
            </a:extLst>
          </p:cNvPr>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3" name="Content Placeholder 2">
            <a:extLst>
              <a:ext uri="{FF2B5EF4-FFF2-40B4-BE49-F238E27FC236}">
                <a16:creationId xmlns:a16="http://schemas.microsoft.com/office/drawing/2014/main" id="{F0912A4B-137D-21D5-C9FE-C456672039AC}"/>
              </a:ext>
            </a:extLst>
          </p:cNvPr>
          <p:cNvSpPr>
            <a:spLocks noGrp="1"/>
          </p:cNvSpPr>
          <p:nvPr>
            <p:ph idx="1"/>
          </p:nvPr>
        </p:nvSpPr>
        <p:spPr>
          <a:xfrm>
            <a:off x="6427693" y="1539424"/>
            <a:ext cx="7654171" cy="7598117"/>
          </a:xfrm>
        </p:spPr>
        <p:txBody>
          <a:bodyPr/>
          <a:lstStyle>
            <a:lvl1pPr>
              <a:defRPr sz="3968"/>
            </a:lvl1pPr>
            <a:lvl2pPr>
              <a:defRPr sz="3472"/>
            </a:lvl2pPr>
            <a:lvl3pPr>
              <a:defRPr sz="2976"/>
            </a:lvl3pPr>
            <a:lvl4pPr>
              <a:defRPr sz="2480"/>
            </a:lvl4pPr>
            <a:lvl5pPr>
              <a:defRPr sz="2480"/>
            </a:lvl5pPr>
            <a:lvl6pPr>
              <a:defRPr sz="2480"/>
            </a:lvl6pPr>
            <a:lvl7pPr>
              <a:defRPr sz="2480"/>
            </a:lvl7pPr>
            <a:lvl8pPr>
              <a:defRPr sz="2480"/>
            </a:lvl8pPr>
            <a:lvl9pPr>
              <a:defRPr sz="24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a:extLst>
              <a:ext uri="{FF2B5EF4-FFF2-40B4-BE49-F238E27FC236}">
                <a16:creationId xmlns:a16="http://schemas.microsoft.com/office/drawing/2014/main" id="{6123F745-F385-2B24-F899-33D702E2EA61}"/>
              </a:ext>
            </a:extLst>
          </p:cNvPr>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2EF48608-9A65-D3C9-93B1-20F225483B93}"/>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6" name="Footer Placeholder 5">
            <a:extLst>
              <a:ext uri="{FF2B5EF4-FFF2-40B4-BE49-F238E27FC236}">
                <a16:creationId xmlns:a16="http://schemas.microsoft.com/office/drawing/2014/main" id="{3CD42D74-3E27-4FC2-CFBF-60BB4AA6294E}"/>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1C58200A-447E-B5BD-10F5-BC6596F1F751}"/>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197249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B3ED-9E5E-1CE8-7F11-01FAFBC03722}"/>
              </a:ext>
            </a:extLst>
          </p:cNvPr>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3" name="Picture Placeholder 2">
            <a:extLst>
              <a:ext uri="{FF2B5EF4-FFF2-40B4-BE49-F238E27FC236}">
                <a16:creationId xmlns:a16="http://schemas.microsoft.com/office/drawing/2014/main" id="{4CE4EA5E-BDAF-E3E9-2F81-ABE848CB7413}"/>
              </a:ext>
            </a:extLst>
          </p:cNvPr>
          <p:cNvSpPr>
            <a:spLocks noGrp="1"/>
          </p:cNvSpPr>
          <p:nvPr>
            <p:ph type="pic" idx="1"/>
          </p:nvPr>
        </p:nvSpPr>
        <p:spPr>
          <a:xfrm>
            <a:off x="6427693" y="1539424"/>
            <a:ext cx="7654171" cy="7598117"/>
          </a:xfrm>
        </p:spPr>
        <p:txBody>
          <a:bodyPr/>
          <a:lstStyle>
            <a:lvl1pPr marL="0" indent="0">
              <a:buNone/>
              <a:defRPr sz="3968"/>
            </a:lvl1pPr>
            <a:lvl2pPr marL="566974" indent="0">
              <a:buNone/>
              <a:defRPr sz="3472"/>
            </a:lvl2pPr>
            <a:lvl3pPr marL="1133947" indent="0">
              <a:buNone/>
              <a:defRPr sz="2976"/>
            </a:lvl3pPr>
            <a:lvl4pPr marL="1700921" indent="0">
              <a:buNone/>
              <a:defRPr sz="2480"/>
            </a:lvl4pPr>
            <a:lvl5pPr marL="2267895" indent="0">
              <a:buNone/>
              <a:defRPr sz="2480"/>
            </a:lvl5pPr>
            <a:lvl6pPr marL="2834869" indent="0">
              <a:buNone/>
              <a:defRPr sz="2480"/>
            </a:lvl6pPr>
            <a:lvl7pPr marL="3401842" indent="0">
              <a:buNone/>
              <a:defRPr sz="2480"/>
            </a:lvl7pPr>
            <a:lvl8pPr marL="3968816" indent="0">
              <a:buNone/>
              <a:defRPr sz="2480"/>
            </a:lvl8pPr>
            <a:lvl9pPr marL="4535790" indent="0">
              <a:buNone/>
              <a:defRPr sz="2480"/>
            </a:lvl9pPr>
          </a:lstStyle>
          <a:p>
            <a:endParaRPr lang="ar-EG"/>
          </a:p>
        </p:txBody>
      </p:sp>
      <p:sp>
        <p:nvSpPr>
          <p:cNvPr id="4" name="Text Placeholder 3">
            <a:extLst>
              <a:ext uri="{FF2B5EF4-FFF2-40B4-BE49-F238E27FC236}">
                <a16:creationId xmlns:a16="http://schemas.microsoft.com/office/drawing/2014/main" id="{D1175AA9-DF71-9C2D-F8CB-D968FF7BD322}"/>
              </a:ext>
            </a:extLst>
          </p:cNvPr>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3C6682B0-7B81-A10E-A5C9-F8CA743B9D81}"/>
              </a:ext>
            </a:extLst>
          </p:cNvPr>
          <p:cNvSpPr>
            <a:spLocks noGrp="1"/>
          </p:cNvSpPr>
          <p:nvPr>
            <p:ph type="dt" sz="half" idx="10"/>
          </p:nvPr>
        </p:nvSpPr>
        <p:spPr/>
        <p:txBody>
          <a:bodyPr/>
          <a:lstStyle/>
          <a:p>
            <a:fld id="{424D448B-FC51-4B16-B4B1-A05DCADEB336}" type="datetimeFigureOut">
              <a:rPr lang="ar-EG" smtClean="0"/>
              <a:t>25/03/1444</a:t>
            </a:fld>
            <a:endParaRPr lang="ar-EG"/>
          </a:p>
        </p:txBody>
      </p:sp>
      <p:sp>
        <p:nvSpPr>
          <p:cNvPr id="6" name="Footer Placeholder 5">
            <a:extLst>
              <a:ext uri="{FF2B5EF4-FFF2-40B4-BE49-F238E27FC236}">
                <a16:creationId xmlns:a16="http://schemas.microsoft.com/office/drawing/2014/main" id="{4AE72168-B763-CEE3-5817-9A03238DB00A}"/>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7DA1BE22-3C38-33EA-2C03-1029386C318C}"/>
              </a:ext>
            </a:extLst>
          </p:cNvPr>
          <p:cNvSpPr>
            <a:spLocks noGrp="1"/>
          </p:cNvSpPr>
          <p:nvPr>
            <p:ph type="sldNum" sz="quarter" idx="12"/>
          </p:nvPr>
        </p:nvSpPr>
        <p:spPr/>
        <p:txBody>
          <a:bodyPr/>
          <a:lstStyle/>
          <a:p>
            <a:fld id="{39C01A95-048B-43EC-A710-853766C91550}" type="slidenum">
              <a:rPr lang="ar-EG" smtClean="0"/>
              <a:t>‹#›</a:t>
            </a:fld>
            <a:endParaRPr lang="ar-EG"/>
          </a:p>
        </p:txBody>
      </p:sp>
    </p:spTree>
    <p:extLst>
      <p:ext uri="{BB962C8B-B14F-4D97-AF65-F5344CB8AC3E}">
        <p14:creationId xmlns:p14="http://schemas.microsoft.com/office/powerpoint/2010/main" val="244135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BA74D9-85CD-2AD2-5B17-CD0DD855936E}"/>
              </a:ext>
            </a:extLst>
          </p:cNvPr>
          <p:cNvSpPr>
            <a:spLocks noGrp="1"/>
          </p:cNvSpPr>
          <p:nvPr>
            <p:ph type="title"/>
          </p:nvPr>
        </p:nvSpPr>
        <p:spPr>
          <a:xfrm>
            <a:off x="1039456" y="569241"/>
            <a:ext cx="13040439" cy="2066590"/>
          </a:xfrm>
          <a:prstGeom prst="rect">
            <a:avLst/>
          </a:prstGeom>
        </p:spPr>
        <p:txBody>
          <a:bodyPr vert="horz" lIns="91440" tIns="45720" rIns="91440" bIns="45720" rtlCol="0" anchor="ctr">
            <a:normAutofit/>
          </a:bodyPr>
          <a:lstStyle/>
          <a:p>
            <a:r>
              <a:rPr lang="en-US"/>
              <a:t>Click to edit Master title style</a:t>
            </a:r>
            <a:endParaRPr lang="ar-EG"/>
          </a:p>
        </p:txBody>
      </p:sp>
      <p:sp>
        <p:nvSpPr>
          <p:cNvPr id="3" name="Text Placeholder 2">
            <a:extLst>
              <a:ext uri="{FF2B5EF4-FFF2-40B4-BE49-F238E27FC236}">
                <a16:creationId xmlns:a16="http://schemas.microsoft.com/office/drawing/2014/main" id="{F9338E39-EBE9-2A4F-0548-2E889AA660C3}"/>
              </a:ext>
            </a:extLst>
          </p:cNvPr>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8C0060B9-59FB-8662-31D2-91355B35FF1C}"/>
              </a:ext>
            </a:extLst>
          </p:cNvPr>
          <p:cNvSpPr>
            <a:spLocks noGrp="1"/>
          </p:cNvSpPr>
          <p:nvPr>
            <p:ph type="dt" sz="half" idx="2"/>
          </p:nvPr>
        </p:nvSpPr>
        <p:spPr>
          <a:xfrm>
            <a:off x="1039455" y="9909727"/>
            <a:ext cx="3401854" cy="569240"/>
          </a:xfrm>
          <a:prstGeom prst="rect">
            <a:avLst/>
          </a:prstGeom>
        </p:spPr>
        <p:txBody>
          <a:bodyPr vert="horz" lIns="91440" tIns="45720" rIns="91440" bIns="45720" rtlCol="0" anchor="ctr"/>
          <a:lstStyle>
            <a:lvl1pPr algn="r">
              <a:defRPr sz="1488">
                <a:solidFill>
                  <a:schemeClr val="tx1">
                    <a:tint val="75000"/>
                  </a:schemeClr>
                </a:solidFill>
              </a:defRPr>
            </a:lvl1pPr>
          </a:lstStyle>
          <a:p>
            <a:fld id="{424D448B-FC51-4B16-B4B1-A05DCADEB336}" type="datetimeFigureOut">
              <a:rPr lang="ar-EG" smtClean="0"/>
              <a:t>25/03/1444</a:t>
            </a:fld>
            <a:endParaRPr lang="ar-EG"/>
          </a:p>
        </p:txBody>
      </p:sp>
      <p:sp>
        <p:nvSpPr>
          <p:cNvPr id="5" name="Footer Placeholder 4">
            <a:extLst>
              <a:ext uri="{FF2B5EF4-FFF2-40B4-BE49-F238E27FC236}">
                <a16:creationId xmlns:a16="http://schemas.microsoft.com/office/drawing/2014/main" id="{B22EF760-4201-063D-6198-BDF6A5B1A76F}"/>
              </a:ext>
            </a:extLst>
          </p:cNvPr>
          <p:cNvSpPr>
            <a:spLocks noGrp="1"/>
          </p:cNvSpPr>
          <p:nvPr>
            <p:ph type="ftr" sz="quarter" idx="3"/>
          </p:nvPr>
        </p:nvSpPr>
        <p:spPr>
          <a:xfrm>
            <a:off x="5008285" y="9909727"/>
            <a:ext cx="5102781" cy="569240"/>
          </a:xfrm>
          <a:prstGeom prst="rect">
            <a:avLst/>
          </a:prstGeom>
        </p:spPr>
        <p:txBody>
          <a:bodyPr vert="horz" lIns="91440" tIns="45720" rIns="91440" bIns="45720" rtlCol="0" anchor="ctr"/>
          <a:lstStyle>
            <a:lvl1pPr algn="ctr">
              <a:defRPr sz="1488">
                <a:solidFill>
                  <a:schemeClr val="tx1">
                    <a:tint val="75000"/>
                  </a:schemeClr>
                </a:solidFill>
              </a:defRPr>
            </a:lvl1pPr>
          </a:lstStyle>
          <a:p>
            <a:endParaRPr lang="ar-EG"/>
          </a:p>
        </p:txBody>
      </p:sp>
      <p:sp>
        <p:nvSpPr>
          <p:cNvPr id="6" name="Slide Number Placeholder 5">
            <a:extLst>
              <a:ext uri="{FF2B5EF4-FFF2-40B4-BE49-F238E27FC236}">
                <a16:creationId xmlns:a16="http://schemas.microsoft.com/office/drawing/2014/main" id="{788C08C8-B04B-14E3-F73C-2B49BADF3030}"/>
              </a:ext>
            </a:extLst>
          </p:cNvPr>
          <p:cNvSpPr>
            <a:spLocks noGrp="1"/>
          </p:cNvSpPr>
          <p:nvPr>
            <p:ph type="sldNum" sz="quarter" idx="4"/>
          </p:nvPr>
        </p:nvSpPr>
        <p:spPr>
          <a:xfrm>
            <a:off x="10678041" y="9909727"/>
            <a:ext cx="3401854" cy="569240"/>
          </a:xfrm>
          <a:prstGeom prst="rect">
            <a:avLst/>
          </a:prstGeom>
        </p:spPr>
        <p:txBody>
          <a:bodyPr vert="horz" lIns="91440" tIns="45720" rIns="91440" bIns="45720" rtlCol="0" anchor="ctr"/>
          <a:lstStyle>
            <a:lvl1pPr algn="l">
              <a:defRPr sz="1488">
                <a:solidFill>
                  <a:schemeClr val="tx1">
                    <a:tint val="75000"/>
                  </a:schemeClr>
                </a:solidFill>
              </a:defRPr>
            </a:lvl1pPr>
          </a:lstStyle>
          <a:p>
            <a:fld id="{39C01A95-048B-43EC-A710-853766C91550}" type="slidenum">
              <a:rPr lang="ar-EG" smtClean="0"/>
              <a:t>‹#›</a:t>
            </a:fld>
            <a:endParaRPr lang="ar-EG"/>
          </a:p>
        </p:txBody>
      </p:sp>
    </p:spTree>
    <p:extLst>
      <p:ext uri="{BB962C8B-B14F-4D97-AF65-F5344CB8AC3E}">
        <p14:creationId xmlns:p14="http://schemas.microsoft.com/office/powerpoint/2010/main" val="1941280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133947" rtl="0" eaLnBrk="1" latinLnBrk="0" hangingPunct="1">
        <a:lnSpc>
          <a:spcPct val="90000"/>
        </a:lnSpc>
        <a:spcBef>
          <a:spcPct val="0"/>
        </a:spcBef>
        <a:buNone/>
        <a:defRPr sz="5456" kern="1200">
          <a:solidFill>
            <a:schemeClr val="tx1"/>
          </a:solidFill>
          <a:latin typeface="+mj-lt"/>
          <a:ea typeface="+mj-ea"/>
          <a:cs typeface="+mj-cs"/>
        </a:defRPr>
      </a:lvl1pPr>
    </p:titleStyle>
    <p:bodyStyle>
      <a:lvl1pPr marL="283487" indent="-283487" algn="l" defTabSz="1133947" rtl="0" eaLnBrk="1" latinLnBrk="0" hangingPunct="1">
        <a:lnSpc>
          <a:spcPct val="90000"/>
        </a:lnSpc>
        <a:spcBef>
          <a:spcPts val="1240"/>
        </a:spcBef>
        <a:buFont typeface="Arial" panose="020B0604020202020204" pitchFamily="34" charset="0"/>
        <a:buChar char="•"/>
        <a:defRPr sz="3472" kern="1200">
          <a:solidFill>
            <a:schemeClr val="tx1"/>
          </a:solidFill>
          <a:latin typeface="+mn-lt"/>
          <a:ea typeface="+mn-ea"/>
          <a:cs typeface="+mn-cs"/>
        </a:defRPr>
      </a:lvl1pPr>
      <a:lvl2pPr marL="850461" indent="-283487" algn="l" defTabSz="1133947" rtl="0" eaLnBrk="1" latinLnBrk="0" hangingPunct="1">
        <a:lnSpc>
          <a:spcPct val="90000"/>
        </a:lnSpc>
        <a:spcBef>
          <a:spcPts val="620"/>
        </a:spcBef>
        <a:buFont typeface="Arial" panose="020B0604020202020204" pitchFamily="34" charset="0"/>
        <a:buChar char="•"/>
        <a:defRPr sz="2976" kern="1200">
          <a:solidFill>
            <a:schemeClr val="tx1"/>
          </a:solidFill>
          <a:latin typeface="+mn-lt"/>
          <a:ea typeface="+mn-ea"/>
          <a:cs typeface="+mn-cs"/>
        </a:defRPr>
      </a:lvl2pPr>
      <a:lvl3pPr marL="1417434" indent="-283487" algn="l" defTabSz="1133947" rtl="0" eaLnBrk="1" latinLnBrk="0" hangingPunct="1">
        <a:lnSpc>
          <a:spcPct val="90000"/>
        </a:lnSpc>
        <a:spcBef>
          <a:spcPts val="620"/>
        </a:spcBef>
        <a:buFont typeface="Arial" panose="020B0604020202020204" pitchFamily="34" charset="0"/>
        <a:buChar char="•"/>
        <a:defRPr sz="2480" kern="1200">
          <a:solidFill>
            <a:schemeClr val="tx1"/>
          </a:solidFill>
          <a:latin typeface="+mn-lt"/>
          <a:ea typeface="+mn-ea"/>
          <a:cs typeface="+mn-cs"/>
        </a:defRPr>
      </a:lvl3pPr>
      <a:lvl4pPr marL="1984408"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4pPr>
      <a:lvl5pPr marL="2551382"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5pPr>
      <a:lvl6pPr marL="3118355"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6pPr>
      <a:lvl7pPr marL="3685329"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7pPr>
      <a:lvl8pPr marL="4252303"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8pPr>
      <a:lvl9pPr marL="4819277"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9pPr>
    </p:bodyStyle>
    <p:otherStyle>
      <a:defPPr>
        <a:defRPr lang="ar-EG"/>
      </a:defPPr>
      <a:lvl1pPr marL="0" algn="l" defTabSz="1133947" rtl="0" eaLnBrk="1" latinLnBrk="0" hangingPunct="1">
        <a:defRPr sz="2232" kern="1200">
          <a:solidFill>
            <a:schemeClr val="tx1"/>
          </a:solidFill>
          <a:latin typeface="+mn-lt"/>
          <a:ea typeface="+mn-ea"/>
          <a:cs typeface="+mn-cs"/>
        </a:defRPr>
      </a:lvl1pPr>
      <a:lvl2pPr marL="566974" algn="l" defTabSz="1133947" rtl="0" eaLnBrk="1" latinLnBrk="0" hangingPunct="1">
        <a:defRPr sz="2232" kern="1200">
          <a:solidFill>
            <a:schemeClr val="tx1"/>
          </a:solidFill>
          <a:latin typeface="+mn-lt"/>
          <a:ea typeface="+mn-ea"/>
          <a:cs typeface="+mn-cs"/>
        </a:defRPr>
      </a:lvl2pPr>
      <a:lvl3pPr marL="1133947" algn="l" defTabSz="1133947" rtl="0" eaLnBrk="1" latinLnBrk="0" hangingPunct="1">
        <a:defRPr sz="2232" kern="1200">
          <a:solidFill>
            <a:schemeClr val="tx1"/>
          </a:solidFill>
          <a:latin typeface="+mn-lt"/>
          <a:ea typeface="+mn-ea"/>
          <a:cs typeface="+mn-cs"/>
        </a:defRPr>
      </a:lvl3pPr>
      <a:lvl4pPr marL="1700921" algn="l" defTabSz="1133947" rtl="0" eaLnBrk="1" latinLnBrk="0" hangingPunct="1">
        <a:defRPr sz="2232" kern="1200">
          <a:solidFill>
            <a:schemeClr val="tx1"/>
          </a:solidFill>
          <a:latin typeface="+mn-lt"/>
          <a:ea typeface="+mn-ea"/>
          <a:cs typeface="+mn-cs"/>
        </a:defRPr>
      </a:lvl4pPr>
      <a:lvl5pPr marL="2267895" algn="l" defTabSz="1133947" rtl="0" eaLnBrk="1" latinLnBrk="0" hangingPunct="1">
        <a:defRPr sz="2232" kern="1200">
          <a:solidFill>
            <a:schemeClr val="tx1"/>
          </a:solidFill>
          <a:latin typeface="+mn-lt"/>
          <a:ea typeface="+mn-ea"/>
          <a:cs typeface="+mn-cs"/>
        </a:defRPr>
      </a:lvl5pPr>
      <a:lvl6pPr marL="2834869" algn="l" defTabSz="1133947" rtl="0" eaLnBrk="1" latinLnBrk="0" hangingPunct="1">
        <a:defRPr sz="2232" kern="1200">
          <a:solidFill>
            <a:schemeClr val="tx1"/>
          </a:solidFill>
          <a:latin typeface="+mn-lt"/>
          <a:ea typeface="+mn-ea"/>
          <a:cs typeface="+mn-cs"/>
        </a:defRPr>
      </a:lvl6pPr>
      <a:lvl7pPr marL="3401842" algn="l" defTabSz="1133947" rtl="0" eaLnBrk="1" latinLnBrk="0" hangingPunct="1">
        <a:defRPr sz="2232" kern="1200">
          <a:solidFill>
            <a:schemeClr val="tx1"/>
          </a:solidFill>
          <a:latin typeface="+mn-lt"/>
          <a:ea typeface="+mn-ea"/>
          <a:cs typeface="+mn-cs"/>
        </a:defRPr>
      </a:lvl7pPr>
      <a:lvl8pPr marL="3968816" algn="l" defTabSz="1133947" rtl="0" eaLnBrk="1" latinLnBrk="0" hangingPunct="1">
        <a:defRPr sz="2232" kern="1200">
          <a:solidFill>
            <a:schemeClr val="tx1"/>
          </a:solidFill>
          <a:latin typeface="+mn-lt"/>
          <a:ea typeface="+mn-ea"/>
          <a:cs typeface="+mn-cs"/>
        </a:defRPr>
      </a:lvl8pPr>
      <a:lvl9pPr marL="4535790" algn="l" defTabSz="1133947" rtl="0" eaLnBrk="1" latinLnBrk="0" hangingPunct="1">
        <a:defRPr sz="22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51B2B-28BA-326A-2DCC-B89018477366}"/>
              </a:ext>
            </a:extLst>
          </p:cNvPr>
          <p:cNvSpPr>
            <a:spLocks noGrp="1"/>
          </p:cNvSpPr>
          <p:nvPr>
            <p:ph type="ctrTitle"/>
          </p:nvPr>
        </p:nvSpPr>
        <p:spPr>
          <a:xfrm>
            <a:off x="1688750" y="1726660"/>
            <a:ext cx="11339513" cy="991570"/>
          </a:xfrm>
        </p:spPr>
        <p:txBody>
          <a:bodyPr>
            <a:noAutofit/>
          </a:bodyPr>
          <a:lstStyle/>
          <a:p>
            <a:r>
              <a:rPr lang="ar-EG" sz="4400" b="1" i="0" dirty="0">
                <a:solidFill>
                  <a:srgbClr val="FF0000"/>
                </a:solidFill>
                <a:effectLst/>
                <a:latin typeface="Arial-BoldMT"/>
              </a:rPr>
              <a:t>مختصر التعريف بالمشروع</a:t>
            </a:r>
            <a:endParaRPr lang="ar-EG" sz="21500" dirty="0"/>
          </a:p>
        </p:txBody>
      </p:sp>
      <p:sp>
        <p:nvSpPr>
          <p:cNvPr id="3" name="Subtitle 2">
            <a:extLst>
              <a:ext uri="{FF2B5EF4-FFF2-40B4-BE49-F238E27FC236}">
                <a16:creationId xmlns:a16="http://schemas.microsoft.com/office/drawing/2014/main" id="{8A0DD24C-662F-3CC4-FFE4-DEFD214CFD47}"/>
              </a:ext>
            </a:extLst>
          </p:cNvPr>
          <p:cNvSpPr>
            <a:spLocks noGrp="1"/>
          </p:cNvSpPr>
          <p:nvPr>
            <p:ph type="subTitle" idx="1"/>
          </p:nvPr>
        </p:nvSpPr>
        <p:spPr>
          <a:xfrm>
            <a:off x="1688750" y="3055358"/>
            <a:ext cx="11339513" cy="5686306"/>
          </a:xfrm>
        </p:spPr>
        <p:txBody>
          <a:bodyPr>
            <a:normAutofit/>
          </a:bodyPr>
          <a:lstStyle/>
          <a:p>
            <a:pPr rtl="1"/>
            <a:r>
              <a:rPr lang="ar-EG" sz="3600" b="1" dirty="0"/>
              <a:t>اسم المشروع: بنك المخلفات المصري الجهة </a:t>
            </a:r>
          </a:p>
          <a:p>
            <a:pPr rtl="1"/>
            <a:r>
              <a:rPr lang="ar-EG" sz="3600" b="1" dirty="0"/>
              <a:t>الجهة: شركة بداية للخدمات البيئية وبدائل الطاقة </a:t>
            </a:r>
          </a:p>
          <a:p>
            <a:pPr rtl="1"/>
            <a:r>
              <a:rPr lang="ar-EG" sz="3600" b="1" dirty="0"/>
              <a:t>المحافظة -  الاقصر</a:t>
            </a:r>
            <a:endParaRPr lang="en-US" sz="3600" b="1" dirty="0"/>
          </a:p>
          <a:p>
            <a:pPr rtl="1"/>
            <a:r>
              <a:rPr lang="ar-SA" sz="3600" dirty="0">
                <a:effectLst/>
                <a:latin typeface="Calibri" panose="020F0502020204030204" pitchFamily="34" charset="0"/>
                <a:ea typeface="Calibri" panose="020F0502020204030204" pitchFamily="34" charset="0"/>
                <a:cs typeface="Arial" panose="020B0604020202020204" pitchFamily="34" charset="0"/>
              </a:rPr>
              <a:t>صفحة المشروع ع</a:t>
            </a:r>
            <a:r>
              <a:rPr lang="ar-EG" sz="3600" dirty="0" err="1">
                <a:effectLst/>
                <a:latin typeface="Calibri" panose="020F0502020204030204" pitchFamily="34" charset="0"/>
                <a:ea typeface="Calibri" panose="020F0502020204030204" pitchFamily="34" charset="0"/>
                <a:cs typeface="Arial" panose="020B0604020202020204" pitchFamily="34" charset="0"/>
              </a:rPr>
              <a:t>لى</a:t>
            </a:r>
            <a:r>
              <a:rPr lang="ar-EG" sz="3600" dirty="0">
                <a:effectLst/>
                <a:latin typeface="Calibri" panose="020F0502020204030204" pitchFamily="34" charset="0"/>
                <a:ea typeface="Calibri" panose="020F0502020204030204" pitchFamily="34" charset="0"/>
                <a:cs typeface="Arial" panose="020B0604020202020204" pitchFamily="34" charset="0"/>
              </a:rPr>
              <a:t> </a:t>
            </a:r>
            <a:r>
              <a:rPr lang="ar-SA" sz="3600" dirty="0">
                <a:effectLst/>
                <a:latin typeface="Calibri" panose="020F0502020204030204" pitchFamily="34" charset="0"/>
                <a:ea typeface="Calibri" panose="020F0502020204030204" pitchFamily="34" charset="0"/>
                <a:cs typeface="Arial" panose="020B0604020202020204" pitchFamily="34" charset="0"/>
              </a:rPr>
              <a:t>الفيس بوك</a:t>
            </a:r>
            <a:r>
              <a:rPr lang="en-GB" sz="3600" dirty="0">
                <a:effectLst/>
                <a:latin typeface="Calibri" panose="020F0502020204030204" pitchFamily="34" charset="0"/>
                <a:ea typeface="Calibri" panose="020F0502020204030204" pitchFamily="34" charset="0"/>
                <a:cs typeface="Arial" panose="020B0604020202020204" pitchFamily="34" charset="0"/>
              </a:rPr>
              <a:t> :</a:t>
            </a:r>
            <a:endParaRPr lang="en-US" sz="6000" b="1" dirty="0"/>
          </a:p>
          <a:p>
            <a:pPr rtl="1"/>
            <a:r>
              <a:rPr lang="fr-CI" sz="1800" b="1" i="0" dirty="0">
                <a:solidFill>
                  <a:srgbClr val="000000"/>
                </a:solidFill>
                <a:effectLst/>
                <a:latin typeface="Calibri-Bold"/>
              </a:rPr>
              <a:t>https://www.facebook.com/people/%D8%A8%D9%86%D9%83-</a:t>
            </a:r>
            <a:br>
              <a:rPr lang="fr-CI" sz="1800" b="1" i="0" dirty="0">
                <a:solidFill>
                  <a:srgbClr val="000000"/>
                </a:solidFill>
                <a:effectLst/>
                <a:latin typeface="Calibri-Bold"/>
              </a:rPr>
            </a:br>
            <a:r>
              <a:rPr lang="fr-CI" sz="1800" b="1" i="0" dirty="0">
                <a:solidFill>
                  <a:srgbClr val="000000"/>
                </a:solidFill>
                <a:effectLst/>
                <a:latin typeface="Calibri-Bold"/>
              </a:rPr>
              <a:t>%D8%A7%D9%84%D9%85%D8%AE%D9%84%D9%81%D8%A7%D8%AA-</a:t>
            </a:r>
            <a:br>
              <a:rPr lang="fr-CI" sz="1800" b="1" i="0" dirty="0">
                <a:solidFill>
                  <a:srgbClr val="000000"/>
                </a:solidFill>
                <a:effectLst/>
                <a:latin typeface="Calibri-Bold"/>
              </a:rPr>
            </a:br>
            <a:r>
              <a:rPr lang="fr-CI" sz="1800" b="1" i="0" dirty="0">
                <a:solidFill>
                  <a:srgbClr val="000000"/>
                </a:solidFill>
                <a:effectLst/>
                <a:latin typeface="Arial-BoldMT"/>
              </a:rPr>
              <a:t>/</a:t>
            </a:r>
            <a:r>
              <a:rPr lang="fr-CI" sz="1800" b="1" i="0" dirty="0">
                <a:solidFill>
                  <a:srgbClr val="000000"/>
                </a:solidFill>
                <a:effectLst/>
                <a:latin typeface="Calibri-Bold"/>
              </a:rPr>
              <a:t>%D8%A7%D9%84%D9%85%D8%B5%D8%B1%D9%8A/100063612739410</a:t>
            </a:r>
            <a:r>
              <a:rPr lang="fr-CI" sz="2000" dirty="0"/>
              <a:t> </a:t>
            </a:r>
            <a:endParaRPr lang="ar-EG" sz="2000" dirty="0"/>
          </a:p>
          <a:p>
            <a:pPr rtl="1"/>
            <a:r>
              <a:rPr lang="ar-EG" sz="2400" dirty="0"/>
              <a:t>اسم المنسق : عطاء جاد الكريم محمود </a:t>
            </a:r>
          </a:p>
          <a:p>
            <a:pPr rtl="1"/>
            <a:br>
              <a:rPr lang="fr-CI" sz="2000" dirty="0"/>
            </a:br>
            <a:endParaRPr lang="ar-EG" sz="3600" b="1" dirty="0"/>
          </a:p>
        </p:txBody>
      </p:sp>
      <p:sp>
        <p:nvSpPr>
          <p:cNvPr id="5" name="TextBox 4">
            <a:extLst>
              <a:ext uri="{FF2B5EF4-FFF2-40B4-BE49-F238E27FC236}">
                <a16:creationId xmlns:a16="http://schemas.microsoft.com/office/drawing/2014/main" id="{994CB79C-E48C-D6EE-D18B-60805386E765}"/>
              </a:ext>
            </a:extLst>
          </p:cNvPr>
          <p:cNvSpPr txBox="1"/>
          <p:nvPr/>
        </p:nvSpPr>
        <p:spPr>
          <a:xfrm>
            <a:off x="644525" y="7960189"/>
            <a:ext cx="13830300" cy="991169"/>
          </a:xfrm>
          <a:prstGeom prst="rect">
            <a:avLst/>
          </a:prstGeom>
          <a:noFill/>
        </p:spPr>
        <p:txBody>
          <a:bodyPr wrap="square">
            <a:spAutoFit/>
          </a:bodyPr>
          <a:lstStyle/>
          <a:p>
            <a:pPr algn="ctr" rtl="1">
              <a:lnSpc>
                <a:spcPct val="107000"/>
              </a:lnSpc>
              <a:spcAft>
                <a:spcPts val="800"/>
              </a:spcAft>
            </a:pPr>
            <a:r>
              <a:rPr lang="ar-SA" sz="2800" dirty="0">
                <a:effectLst/>
                <a:latin typeface="Calibri" panose="020F0502020204030204" pitchFamily="34" charset="0"/>
                <a:ea typeface="Calibri" panose="020F0502020204030204" pitchFamily="34" charset="0"/>
                <a:cs typeface="Arial" panose="020B0604020202020204" pitchFamily="34" charset="0"/>
              </a:rPr>
              <a:t>شركة بداية للخدمات البيئية وبدائل الطاقة - فرع الأقصر – (01022981058 – 01025185065 – 0952288921) فاكس: 0952272642 الأقصر - المنشية - شارع محمد فريد - أمام فندق المعلمين</a:t>
            </a:r>
            <a:r>
              <a:rPr lang="en-GB" sz="2800" dirty="0">
                <a:effectLst/>
                <a:latin typeface="Calibri" panose="020F0502020204030204" pitchFamily="34" charset="0"/>
                <a:ea typeface="Calibri" panose="020F0502020204030204" pitchFamily="34" charset="0"/>
                <a:cs typeface="Arial" panose="020B0604020202020204" pitchFamily="34" charset="0"/>
              </a:rPr>
              <a:t> (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2256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AA497-DA95-A91D-DA25-42E856A76D3A}"/>
              </a:ext>
            </a:extLst>
          </p:cNvPr>
          <p:cNvSpPr>
            <a:spLocks noGrp="1"/>
          </p:cNvSpPr>
          <p:nvPr>
            <p:ph type="title"/>
          </p:nvPr>
        </p:nvSpPr>
        <p:spPr>
          <a:xfrm>
            <a:off x="1039455" y="1061756"/>
            <a:ext cx="13040439" cy="2066590"/>
          </a:xfrm>
        </p:spPr>
        <p:txBody>
          <a:bodyPr/>
          <a:lstStyle/>
          <a:p>
            <a:pPr algn="r" rtl="1"/>
            <a:r>
              <a:rPr lang="ar-SA" sz="6000" b="1" dirty="0">
                <a:effectLst/>
                <a:latin typeface="Calibri" panose="020F0502020204030204" pitchFamily="34" charset="0"/>
                <a:ea typeface="Calibri" panose="020F0502020204030204" pitchFamily="34" charset="0"/>
                <a:cs typeface="Arial" panose="020B0604020202020204" pitchFamily="34" charset="0"/>
              </a:rPr>
              <a:t>فكرة المشروع: </a:t>
            </a:r>
            <a:endParaRPr lang="ar-EG" dirty="0"/>
          </a:p>
        </p:txBody>
      </p:sp>
      <p:sp>
        <p:nvSpPr>
          <p:cNvPr id="3" name="Content Placeholder 2">
            <a:extLst>
              <a:ext uri="{FF2B5EF4-FFF2-40B4-BE49-F238E27FC236}">
                <a16:creationId xmlns:a16="http://schemas.microsoft.com/office/drawing/2014/main" id="{3E9C0124-5383-DE9B-5161-672030BB12A9}"/>
              </a:ext>
            </a:extLst>
          </p:cNvPr>
          <p:cNvSpPr>
            <a:spLocks noGrp="1"/>
          </p:cNvSpPr>
          <p:nvPr>
            <p:ph idx="1"/>
          </p:nvPr>
        </p:nvSpPr>
        <p:spPr/>
        <p:txBody>
          <a:bodyPr>
            <a:normAutofit/>
          </a:bodyPr>
          <a:lstStyle/>
          <a:p>
            <a:pPr algn="r" rtl="1">
              <a:lnSpc>
                <a:spcPct val="107000"/>
              </a:lnSpc>
              <a:spcAft>
                <a:spcPts val="800"/>
              </a:spcAft>
            </a:pPr>
            <a:r>
              <a:rPr lang="ar-SA" sz="2800" dirty="0">
                <a:effectLst/>
                <a:latin typeface="Calibri" panose="020F0502020204030204" pitchFamily="34" charset="0"/>
                <a:ea typeface="Calibri" panose="020F0502020204030204" pitchFamily="34" charset="0"/>
                <a:cs typeface="Arial" panose="020B0604020202020204" pitchFamily="34" charset="0"/>
              </a:rPr>
              <a:t>انشاء وإدارة مجمعات استراتيجية متكاملة للمخلفات الريفية ذات العائد الاقتصادي (سفير قصب مخلفات الموز روث الحيوانات الإطارات الهالكة كرتون بلاستيك المعادن مخلفات زراعية متنوعة). يقدم كل مجمع خدماته في كل مركز إداري وجغرافي محدد من مراكز محافظة الأقصر وكل المراكز الريفية في جمهورية مصر العربية عن طريق</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1. فتح حساب بنكي لكل فرد أسرة </a:t>
            </a:r>
            <a:r>
              <a:rPr lang="ar-SA" sz="2800" dirty="0" err="1">
                <a:effectLst/>
                <a:latin typeface="Calibri" panose="020F0502020204030204" pitchFamily="34" charset="0"/>
                <a:ea typeface="Calibri" panose="020F0502020204030204" pitchFamily="34" charset="0"/>
                <a:cs typeface="Arial" panose="020B0604020202020204" pitchFamily="34" charset="0"/>
              </a:rPr>
              <a:t>اوحدة</a:t>
            </a:r>
            <a:r>
              <a:rPr lang="ar-SA" sz="2800" dirty="0">
                <a:effectLst/>
                <a:latin typeface="Calibri" panose="020F0502020204030204" pitchFamily="34" charset="0"/>
                <a:ea typeface="Calibri" panose="020F0502020204030204" pitchFamily="34" charset="0"/>
                <a:cs typeface="Arial" panose="020B0604020202020204" pitchFamily="34" charset="0"/>
              </a:rPr>
              <a:t> سكنية منشأة تجارية </a:t>
            </a:r>
            <a:r>
              <a:rPr lang="ar-SA" sz="2800" dirty="0" err="1">
                <a:effectLst/>
                <a:latin typeface="Calibri" panose="020F0502020204030204" pitchFamily="34" charset="0"/>
                <a:ea typeface="Calibri" panose="020F0502020204030204" pitchFamily="34" charset="0"/>
                <a:cs typeface="Arial" panose="020B0604020202020204" pitchFamily="34" charset="0"/>
              </a:rPr>
              <a:t>احيازة</a:t>
            </a:r>
            <a:r>
              <a:rPr lang="ar-SA" sz="2800" dirty="0">
                <a:effectLst/>
                <a:latin typeface="Calibri" panose="020F0502020204030204" pitchFamily="34" charset="0"/>
                <a:ea typeface="Calibri" panose="020F0502020204030204" pitchFamily="34" charset="0"/>
                <a:cs typeface="Arial" panose="020B0604020202020204" pitchFamily="34" charset="0"/>
              </a:rPr>
              <a:t> زراعية) ويعتمد التداول المالي بين كل الأطراف على نظام الشمول المالي حيث يقدم كل مجمع خدماته من خلال برنامج محاسبي مغلق. ويمكن المستخدمين من استخدامه من خلال استخدام (فيزا </a:t>
            </a:r>
            <a:r>
              <a:rPr lang="ar-SA" sz="2800" dirty="0" err="1">
                <a:effectLst/>
                <a:latin typeface="Calibri" panose="020F0502020204030204" pitchFamily="34" charset="0"/>
                <a:ea typeface="Calibri" panose="020F0502020204030204" pitchFamily="34" charset="0"/>
                <a:cs typeface="Arial" panose="020B0604020202020204" pitchFamily="34" charset="0"/>
              </a:rPr>
              <a:t>کارت</a:t>
            </a:r>
            <a:r>
              <a:rPr lang="ar-SA" sz="2800" dirty="0">
                <a:effectLst/>
                <a:latin typeface="Calibri" panose="020F0502020204030204" pitchFamily="34" charset="0"/>
                <a:ea typeface="Calibri" panose="020F0502020204030204" pitchFamily="34" charset="0"/>
                <a:cs typeface="Arial" panose="020B0604020202020204" pitchFamily="34" charset="0"/>
              </a:rPr>
              <a:t> خاصة بالتطبيق البنكي).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ويستخدم مقدمي خدمات المشروع (متعهدين ومندوبين ماكينات التحويل الفوري المرتبطة بالنظام المحاسبي الأساسي للمشروع</a:t>
            </a:r>
            <a:r>
              <a:rPr lang="en-GB" sz="2800"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2. منصة بنك المخلفات المصري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وهي منصة إلكترونية سريعة وسهلة الاستخدام تتيح خدمات المجمعات في كل وقت وفي كل مكان</a:t>
            </a:r>
            <a:r>
              <a:rPr lang="en-GB" sz="2800"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ar-EG" dirty="0"/>
          </a:p>
        </p:txBody>
      </p:sp>
    </p:spTree>
    <p:extLst>
      <p:ext uri="{BB962C8B-B14F-4D97-AF65-F5344CB8AC3E}">
        <p14:creationId xmlns:p14="http://schemas.microsoft.com/office/powerpoint/2010/main" val="284503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4558C9-061C-7234-DEBA-C5A82AC75263}"/>
              </a:ext>
            </a:extLst>
          </p:cNvPr>
          <p:cNvSpPr>
            <a:spLocks noGrp="1"/>
          </p:cNvSpPr>
          <p:nvPr>
            <p:ph idx="1"/>
          </p:nvPr>
        </p:nvSpPr>
        <p:spPr>
          <a:xfrm>
            <a:off x="1039456" y="2242696"/>
            <a:ext cx="13040439" cy="6783857"/>
          </a:xfrm>
        </p:spPr>
        <p:txBody>
          <a:bodyPr/>
          <a:lstStyle/>
          <a:p>
            <a:pPr algn="r" rtl="1"/>
            <a:r>
              <a:rPr lang="ar-EG" dirty="0"/>
              <a:t>حيث تتيح المنصة لكل المستخدمين عند التسجيل فتح عدد ۳صناديق </a:t>
            </a:r>
          </a:p>
          <a:p>
            <a:pPr marL="0" indent="0" algn="r" rtl="1">
              <a:buNone/>
            </a:pPr>
            <a:r>
              <a:rPr lang="ar-EG" sz="4000" b="1" dirty="0"/>
              <a:t>الصندوق الخدمي:</a:t>
            </a:r>
          </a:p>
          <a:p>
            <a:pPr algn="r" rtl="1"/>
            <a:r>
              <a:rPr lang="ar-EG" dirty="0"/>
              <a:t>اطلب خدمة رفع القمامة والمخلفات عديمة القيمة بمقابل رسوم عادلة مقابل خدمة حقيقية يتم خصمها مباشرة من حساب طالب الخدمة تقدم المنصة خدمات هذا الصندوق عن طريق متعهدي جمع القمامة ونقلها سواء من الأفراد أو الشركات ومن خلال مصانع المعالجة والحكم المحلي عن طريق التعاقد بين مقدمي هذه الخدمات وبين المنصة وفقا للشروط والأحكام المنظمة وتحت سيادة قانون المخلفات الجديد ۲۰۲ لسنة ۲۰۲۰ ولائحته التنفيذية. </a:t>
            </a:r>
          </a:p>
          <a:p>
            <a:pPr marL="0" indent="0" algn="r" rtl="1">
              <a:buNone/>
            </a:pPr>
            <a:r>
              <a:rPr lang="ar-EG" sz="4000" b="1" dirty="0"/>
              <a:t>الصندوق التجاري. </a:t>
            </a:r>
          </a:p>
          <a:p>
            <a:pPr algn="r" rtl="1"/>
            <a:r>
              <a:rPr lang="ar-EG" dirty="0"/>
              <a:t>حيث يتيح خدمة طلب شراء وبيع مفروزات القمامة وكل المخلفات ذات القيمة الاقتصادية من مصادر تولدها عن طريق متعهدين مرخص لهم بالعمل داخل النطاق الجغرافي والإداري المحدد لكل مجمع..</a:t>
            </a:r>
          </a:p>
          <a:p>
            <a:pPr algn="r" rtl="1"/>
            <a:endParaRPr lang="ar-EG" dirty="0"/>
          </a:p>
        </p:txBody>
      </p:sp>
    </p:spTree>
    <p:extLst>
      <p:ext uri="{BB962C8B-B14F-4D97-AF65-F5344CB8AC3E}">
        <p14:creationId xmlns:p14="http://schemas.microsoft.com/office/powerpoint/2010/main" val="387104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291B41-0261-3133-3A93-CB2102B73CF8}"/>
              </a:ext>
            </a:extLst>
          </p:cNvPr>
          <p:cNvSpPr>
            <a:spLocks noGrp="1"/>
          </p:cNvSpPr>
          <p:nvPr>
            <p:ph idx="1"/>
          </p:nvPr>
        </p:nvSpPr>
        <p:spPr>
          <a:xfrm>
            <a:off x="1039456" y="1536192"/>
            <a:ext cx="13040439" cy="8093865"/>
          </a:xfrm>
        </p:spPr>
        <p:txBody>
          <a:bodyPr>
            <a:normAutofit lnSpcReduction="10000"/>
          </a:bodyPr>
          <a:lstStyle/>
          <a:p>
            <a:pPr marL="0" indent="0" algn="r" rtl="1">
              <a:lnSpc>
                <a:spcPct val="107000"/>
              </a:lnSpc>
              <a:spcAft>
                <a:spcPts val="800"/>
              </a:spcAft>
              <a:buNone/>
            </a:pPr>
            <a:r>
              <a:rPr lang="ar-SA" sz="3200" b="1" dirty="0">
                <a:effectLst/>
                <a:latin typeface="Calibri" panose="020F0502020204030204" pitchFamily="34" charset="0"/>
                <a:ea typeface="Calibri" panose="020F0502020204030204" pitchFamily="34" charset="0"/>
                <a:cs typeface="Arial" panose="020B0604020202020204" pitchFamily="34" charset="0"/>
              </a:rPr>
              <a:t>الفئة المستهدفة من المشروع</a:t>
            </a:r>
            <a:r>
              <a:rPr lang="en-GB" sz="3200" b="1" dirty="0">
                <a:effectLst/>
                <a:latin typeface="Calibri" panose="020F0502020204030204" pitchFamily="34" charset="0"/>
                <a:ea typeface="Calibri" panose="020F0502020204030204" pitchFamily="34" charset="0"/>
                <a:cs typeface="Arial" panose="020B0604020202020204" pitchFamily="34" charset="0"/>
              </a:rPr>
              <a:t>: </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400" dirty="0">
                <a:effectLst/>
                <a:latin typeface="Calibri" panose="020F0502020204030204" pitchFamily="34" charset="0"/>
                <a:ea typeface="Calibri" panose="020F0502020204030204" pitchFamily="34" charset="0"/>
                <a:cs typeface="Arial" panose="020B0604020202020204" pitchFamily="34" charset="0"/>
              </a:rPr>
              <a:t>كل موطن مصري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400" dirty="0">
                <a:effectLst/>
                <a:latin typeface="Calibri" panose="020F0502020204030204" pitchFamily="34" charset="0"/>
                <a:ea typeface="Calibri" panose="020F0502020204030204" pitchFamily="34" charset="0"/>
                <a:cs typeface="Arial" panose="020B0604020202020204" pitchFamily="34" charset="0"/>
              </a:rPr>
              <a:t>كل أسرة مصرية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400" dirty="0">
                <a:effectLst/>
                <a:latin typeface="Calibri" panose="020F0502020204030204" pitchFamily="34" charset="0"/>
                <a:ea typeface="Calibri" panose="020F0502020204030204" pitchFamily="34" charset="0"/>
                <a:cs typeface="Arial" panose="020B0604020202020204" pitchFamily="34" charset="0"/>
              </a:rPr>
              <a:t>كل وحدة سكنية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400" dirty="0">
                <a:effectLst/>
                <a:latin typeface="Calibri" panose="020F0502020204030204" pitchFamily="34" charset="0"/>
                <a:ea typeface="Calibri" panose="020F0502020204030204" pitchFamily="34" charset="0"/>
                <a:cs typeface="Arial" panose="020B0604020202020204" pitchFamily="34" charset="0"/>
              </a:rPr>
              <a:t>كل منشأة تجارية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400" dirty="0">
                <a:effectLst/>
                <a:latin typeface="Calibri" panose="020F0502020204030204" pitchFamily="34" charset="0"/>
                <a:ea typeface="Calibri" panose="020F0502020204030204" pitchFamily="34" charset="0"/>
                <a:cs typeface="Arial" panose="020B0604020202020204" pitchFamily="34" charset="0"/>
              </a:rPr>
              <a:t>كل حيازة زراعية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3200" b="1" dirty="0">
                <a:effectLst/>
                <a:latin typeface="Calibri" panose="020F0502020204030204" pitchFamily="34" charset="0"/>
                <a:ea typeface="Calibri" panose="020F0502020204030204" pitchFamily="34" charset="0"/>
                <a:cs typeface="Arial" panose="020B0604020202020204" pitchFamily="34" charset="0"/>
              </a:rPr>
              <a:t>الميزة التنافسية للمشروع</a:t>
            </a:r>
            <a:r>
              <a:rPr lang="en-GB" sz="3200" b="1" dirty="0">
                <a:effectLst/>
                <a:latin typeface="Calibri" panose="020F0502020204030204" pitchFamily="34" charset="0"/>
                <a:ea typeface="Calibri" panose="020F0502020204030204" pitchFamily="34" charset="0"/>
                <a:cs typeface="Arial" panose="020B0604020202020204" pitchFamily="34" charset="0"/>
              </a:rPr>
              <a:t> : </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1</a:t>
            </a:r>
            <a:r>
              <a:rPr lang="en-GB" sz="24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يقدم المشروع خدماته لكل الفئات والأنشطة في عموم ارض الوطن.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2. لا يوجد منافسين للمشروع او اي جهة تعتمد النظام الأساسي للمشروع او ما يشابهه في جمهورية مصر العربية أو أفريقيا او العالم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3. المشروع قابل للتنفيذ حيث يعتبر مشروع قائم بالفعل داخل محافظة الأقصر وقابل للتكرار في كل مراكز الجمهورية وعددها </a:t>
            </a:r>
            <a:r>
              <a:rPr lang="fa-IR" sz="2400" dirty="0">
                <a:effectLst/>
                <a:latin typeface="Calibri" panose="020F0502020204030204" pitchFamily="34" charset="0"/>
                <a:ea typeface="Calibri" panose="020F0502020204030204" pitchFamily="34" charset="0"/>
                <a:cs typeface="Arial" panose="020B0604020202020204" pitchFamily="34" charset="0"/>
              </a:rPr>
              <a:t>180 </a:t>
            </a:r>
            <a:r>
              <a:rPr lang="ar-SA" sz="2400" dirty="0">
                <a:effectLst/>
                <a:latin typeface="Calibri" panose="020F0502020204030204" pitchFamily="34" charset="0"/>
                <a:ea typeface="Calibri" panose="020F0502020204030204" pitchFamily="34" charset="0"/>
                <a:cs typeface="Arial" panose="020B0604020202020204" pitchFamily="34" charset="0"/>
              </a:rPr>
              <a:t>مركز إداري.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4. يقدم المشروع قاعدة بيانات ومعلومات واقعية ودقيقة عن حجم المخلفات ذات القيمة وعن حجم استهلاكها وتداولها والعاملين بها. حيث يمكن المشروع متخذي القرار والمسؤولين من اتخاذ القرارات السليمة وتنفيذ الخطط الاستثمارية والخدمية المتعلقة بالمخلفات. في كل محافظة</a:t>
            </a:r>
            <a:r>
              <a:rPr lang="ar-EG"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ar-EG" sz="4000" dirty="0"/>
          </a:p>
        </p:txBody>
      </p:sp>
    </p:spTree>
    <p:extLst>
      <p:ext uri="{BB962C8B-B14F-4D97-AF65-F5344CB8AC3E}">
        <p14:creationId xmlns:p14="http://schemas.microsoft.com/office/powerpoint/2010/main" val="1862162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6CF384-BC3A-ABEC-B6CE-0C11413E84EE}"/>
              </a:ext>
            </a:extLst>
          </p:cNvPr>
          <p:cNvSpPr>
            <a:spLocks noGrp="1"/>
          </p:cNvSpPr>
          <p:nvPr>
            <p:ph idx="1"/>
          </p:nvPr>
        </p:nvSpPr>
        <p:spPr>
          <a:xfrm>
            <a:off x="1039456" y="1207008"/>
            <a:ext cx="13040439" cy="8423049"/>
          </a:xfrm>
        </p:spPr>
        <p:txBody>
          <a:bodyPr>
            <a:normAutofit/>
          </a:bodyPr>
          <a:lstStyle/>
          <a:p>
            <a:pPr marL="0" indent="0" algn="r" rtl="1">
              <a:lnSpc>
                <a:spcPct val="120000"/>
              </a:lnSpc>
              <a:spcBef>
                <a:spcPts val="0"/>
              </a:spcBef>
              <a:buNone/>
            </a:pPr>
            <a:r>
              <a:rPr lang="ar-EG" sz="4000" b="1" dirty="0"/>
              <a:t>أثر المشروع </a:t>
            </a:r>
            <a:r>
              <a:rPr lang="ar-EG" sz="4000" b="1" dirty="0" err="1"/>
              <a:t>الأقتصادي</a:t>
            </a:r>
            <a:r>
              <a:rPr lang="ar-EG" sz="4000" b="1" dirty="0"/>
              <a:t> </a:t>
            </a:r>
          </a:p>
          <a:p>
            <a:pPr marL="0" indent="0" algn="r" rtl="1">
              <a:lnSpc>
                <a:spcPct val="120000"/>
              </a:lnSpc>
              <a:spcBef>
                <a:spcPts val="0"/>
              </a:spcBef>
              <a:buNone/>
            </a:pPr>
            <a:r>
              <a:rPr lang="ar-EG" sz="2400" dirty="0"/>
              <a:t>1. تحويل مشكلة المخلفات الي موارد آمنة ومستدامة للدخل (دخل الفرد والأسرة والدخل </a:t>
            </a:r>
          </a:p>
          <a:p>
            <a:pPr marL="0" indent="0" algn="r" rtl="1">
              <a:lnSpc>
                <a:spcPct val="120000"/>
              </a:lnSpc>
              <a:spcBef>
                <a:spcPts val="0"/>
              </a:spcBef>
              <a:buNone/>
            </a:pPr>
            <a:r>
              <a:rPr lang="ar-EG" sz="2400" dirty="0"/>
              <a:t>القومي)</a:t>
            </a:r>
          </a:p>
          <a:p>
            <a:pPr marL="0" indent="0" algn="r" rtl="1">
              <a:lnSpc>
                <a:spcPct val="120000"/>
              </a:lnSpc>
              <a:spcBef>
                <a:spcPts val="0"/>
              </a:spcBef>
              <a:buNone/>
            </a:pPr>
            <a:r>
              <a:rPr lang="ar-EG" sz="2400" dirty="0"/>
              <a:t>۲. توفير مدخلات الإنتاج والمواد التي تعتمد عليها صناعات إعادة التدوير.</a:t>
            </a:r>
          </a:p>
          <a:p>
            <a:pPr marL="0" indent="0" algn="r" rtl="1">
              <a:lnSpc>
                <a:spcPct val="120000"/>
              </a:lnSpc>
              <a:spcBef>
                <a:spcPts val="0"/>
              </a:spcBef>
              <a:buNone/>
            </a:pPr>
            <a:r>
              <a:rPr lang="ar-EG" sz="2400" dirty="0"/>
              <a:t>٣. توفير الاعلاف وخامات الأسمدة وبدائل الوقود.</a:t>
            </a:r>
          </a:p>
          <a:p>
            <a:pPr marL="0" indent="0" algn="r" rtl="1">
              <a:lnSpc>
                <a:spcPct val="120000"/>
              </a:lnSpc>
              <a:spcBef>
                <a:spcPts val="0"/>
              </a:spcBef>
              <a:buNone/>
            </a:pPr>
            <a:r>
              <a:rPr lang="ar-EG" sz="2400" dirty="0"/>
              <a:t>4. توفير المواد الخام للجهات والمصانع المصدرة حيث ازدياد الطلب في الأسواق العالمية على البدائل المتجددة والمستدامة للطاقة وباقي الصناعات</a:t>
            </a:r>
          </a:p>
          <a:p>
            <a:pPr marL="0" indent="0" algn="r" rtl="1">
              <a:lnSpc>
                <a:spcPct val="120000"/>
              </a:lnSpc>
              <a:spcBef>
                <a:spcPts val="0"/>
              </a:spcBef>
              <a:buNone/>
            </a:pPr>
            <a:r>
              <a:rPr lang="ar-EG" sz="2400" dirty="0"/>
              <a:t>5. الحد الأدنى لحجم التداول المالي لكل مجمع في مركز إداري وجغرافي محدد هو (5000000 جنيه مصري سنويا (تقريبا ) </a:t>
            </a:r>
          </a:p>
          <a:p>
            <a:pPr marL="0" indent="0" algn="r" rtl="1">
              <a:lnSpc>
                <a:spcPct val="120000"/>
              </a:lnSpc>
              <a:spcBef>
                <a:spcPts val="0"/>
              </a:spcBef>
              <a:buNone/>
            </a:pPr>
            <a:r>
              <a:rPr lang="ar-EG" sz="2400" dirty="0"/>
              <a:t>والحد الأقصى هو (300000000 جنيه مصري سنويا ) </a:t>
            </a:r>
          </a:p>
          <a:p>
            <a:pPr marL="0" indent="0" algn="r" rtl="1">
              <a:lnSpc>
                <a:spcPct val="120000"/>
              </a:lnSpc>
              <a:spcBef>
                <a:spcPts val="0"/>
              </a:spcBef>
              <a:buNone/>
            </a:pPr>
            <a:r>
              <a:rPr lang="ar-EG" sz="2400" dirty="0"/>
              <a:t>بمتوسط حجم تداول (100000000) جنيه مصري لكل مجمع </a:t>
            </a:r>
          </a:p>
          <a:p>
            <a:pPr marL="0" indent="0" algn="r" rtl="1">
              <a:lnSpc>
                <a:spcPct val="120000"/>
              </a:lnSpc>
              <a:spcBef>
                <a:spcPts val="0"/>
              </a:spcBef>
              <a:buNone/>
            </a:pPr>
            <a:r>
              <a:rPr lang="ar-EG" sz="2400" dirty="0"/>
              <a:t>وحيث أن مصر لديها 185  مركز إداري يكون حجم التداول المتوقع سنويا هو حاصل ضرب ( 100000000 جنيه في 185 مجمع)</a:t>
            </a:r>
          </a:p>
          <a:p>
            <a:pPr marL="0" indent="0" algn="r" rtl="1">
              <a:lnSpc>
                <a:spcPct val="120000"/>
              </a:lnSpc>
              <a:spcBef>
                <a:spcPts val="0"/>
              </a:spcBef>
              <a:buNone/>
            </a:pPr>
            <a:r>
              <a:rPr lang="ar-EG" sz="4000" b="1" dirty="0"/>
              <a:t>العائد الاجتماعي للمشروع : </a:t>
            </a:r>
          </a:p>
          <a:p>
            <a:pPr marL="0" indent="0" algn="r" rtl="1">
              <a:lnSpc>
                <a:spcPct val="120000"/>
              </a:lnSpc>
              <a:spcBef>
                <a:spcPts val="0"/>
              </a:spcBef>
              <a:buNone/>
            </a:pPr>
            <a:r>
              <a:rPr lang="ar-EG" sz="2400" dirty="0"/>
              <a:t>1. توفير فرص دخل لكل فئات </a:t>
            </a:r>
            <a:r>
              <a:rPr lang="ar-EG" sz="2400" dirty="0" err="1"/>
              <a:t>ومنشات</a:t>
            </a:r>
            <a:r>
              <a:rPr lang="ar-EG" sz="2400" dirty="0"/>
              <a:t> الدولة المصرية داخل نظام شمولي موحد ومستدام ۲. يقدم كل مجمع خدماته باستخدام العدد المناسب من الموارد البشرية باختلاف توظيفهم </a:t>
            </a:r>
          </a:p>
          <a:p>
            <a:pPr marL="0" indent="0" algn="r" rtl="1">
              <a:lnSpc>
                <a:spcPct val="120000"/>
              </a:lnSpc>
              <a:spcBef>
                <a:spcPts val="0"/>
              </a:spcBef>
              <a:buNone/>
            </a:pPr>
            <a:r>
              <a:rPr lang="ar-EG" sz="2400" dirty="0"/>
              <a:t>مندوبين المتعهدين الموظفين ) بحد ادني (50 فرد لكل مجمع ) وبحد أقصى (300 فرد لكل مجمع) بمتوسط (100 فرد لكل مجمع ) ليكون عدد الأفراد والعاملين هو حاصل ضرب 100 في 185  بما </a:t>
            </a:r>
            <a:r>
              <a:rPr lang="ar-EG" sz="2400" dirty="0" err="1"/>
              <a:t>يساوی</a:t>
            </a:r>
            <a:r>
              <a:rPr lang="ar-EG" sz="2400" dirty="0"/>
              <a:t> 27750 فرصة عمل مباشرة.</a:t>
            </a:r>
          </a:p>
          <a:p>
            <a:pPr marL="0" indent="0" algn="r" rtl="1">
              <a:lnSpc>
                <a:spcPct val="120000"/>
              </a:lnSpc>
              <a:spcBef>
                <a:spcPts val="0"/>
              </a:spcBef>
              <a:buNone/>
            </a:pPr>
            <a:r>
              <a:rPr lang="ar-EG" sz="2400" dirty="0"/>
              <a:t>علاوة على العمالة المساعدة والمرتبطة والشركات الأساسية مع الأفراد والجهات والهيئات المستفيدة . </a:t>
            </a:r>
          </a:p>
        </p:txBody>
      </p:sp>
    </p:spTree>
    <p:extLst>
      <p:ext uri="{BB962C8B-B14F-4D97-AF65-F5344CB8AC3E}">
        <p14:creationId xmlns:p14="http://schemas.microsoft.com/office/powerpoint/2010/main" val="62195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862ED-A72F-49A6-8E40-AD51DFF55533}"/>
              </a:ext>
            </a:extLst>
          </p:cNvPr>
          <p:cNvSpPr>
            <a:spLocks noGrp="1"/>
          </p:cNvSpPr>
          <p:nvPr>
            <p:ph idx="1"/>
          </p:nvPr>
        </p:nvSpPr>
        <p:spPr>
          <a:xfrm>
            <a:off x="1039455" y="1153160"/>
            <a:ext cx="13040439" cy="8807097"/>
          </a:xfrm>
        </p:spPr>
        <p:txBody>
          <a:bodyPr>
            <a:normAutofit fontScale="92500"/>
          </a:bodyPr>
          <a:lstStyle/>
          <a:p>
            <a:pPr algn="r" rtl="1">
              <a:lnSpc>
                <a:spcPct val="107000"/>
              </a:lnSpc>
              <a:spcBef>
                <a:spcPts val="0"/>
              </a:spcBef>
            </a:pPr>
            <a:r>
              <a:rPr lang="ar-SA" sz="4000" b="1" dirty="0">
                <a:effectLst/>
                <a:latin typeface="Calibri" panose="020F0502020204030204" pitchFamily="34" charset="0"/>
                <a:ea typeface="Calibri" panose="020F0502020204030204" pitchFamily="34" charset="0"/>
                <a:cs typeface="Arial" panose="020B0604020202020204" pitchFamily="34" charset="0"/>
              </a:rPr>
              <a:t>الآثار البيئية للمشروع</a:t>
            </a:r>
            <a:r>
              <a:rPr lang="en-GB" sz="4000" b="1" dirty="0">
                <a:effectLst/>
                <a:latin typeface="Calibri" panose="020F0502020204030204" pitchFamily="34" charset="0"/>
                <a:ea typeface="Calibri" panose="020F0502020204030204" pitchFamily="34" charset="0"/>
                <a:cs typeface="Arial" panose="020B0604020202020204" pitchFamily="34" charset="0"/>
              </a:rPr>
              <a:t>: </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يمثل أكبر مشروع بيئي بنظام اساسي موحد في العالم ويقدم خدمة بيئية واقعية ملموسة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يقلل المشروع من أعمال الدفن للمخلفات ويقضي على الحرق المكشوف للمخلفات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يقضي المشروع على كل الآثار </a:t>
            </a:r>
            <a:r>
              <a:rPr lang="ar-SA" sz="2800" dirty="0" err="1">
                <a:effectLst/>
                <a:latin typeface="Calibri" panose="020F0502020204030204" pitchFamily="34" charset="0"/>
                <a:ea typeface="Calibri" panose="020F0502020204030204" pitchFamily="34" charset="0"/>
                <a:cs typeface="Arial" panose="020B0604020202020204" pitchFamily="34" charset="0"/>
              </a:rPr>
              <a:t>وتلمظاهر</a:t>
            </a:r>
            <a:r>
              <a:rPr lang="ar-SA" sz="2800" dirty="0">
                <a:effectLst/>
                <a:latin typeface="Calibri" panose="020F0502020204030204" pitchFamily="34" charset="0"/>
                <a:ea typeface="Calibri" panose="020F0502020204030204" pitchFamily="34" charset="0"/>
                <a:cs typeface="Arial" panose="020B0604020202020204" pitchFamily="34" charset="0"/>
              </a:rPr>
              <a:t> السلبية والصارة للمخلفات بكل انواعها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توفير البدائل الخضراء والحلول الذكية للصناعات كثيفة استهلاك الطاقة (مثل مصانع الأسمنت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الوصول السريع للحد المعقول والخد الأقصى من القضاء على مشكلات البيئة الناتجة من التداول العشوائي للمخلفات.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Bef>
                <a:spcPts val="0"/>
              </a:spcBef>
              <a:buFont typeface="+mj-lt"/>
              <a:buAutoNum type="arabicPeriod"/>
            </a:pPr>
            <a:r>
              <a:rPr lang="ar-SA" sz="2800" dirty="0">
                <a:effectLst/>
                <a:latin typeface="Calibri" panose="020F0502020204030204" pitchFamily="34" charset="0"/>
                <a:ea typeface="Calibri" panose="020F0502020204030204" pitchFamily="34" charset="0"/>
                <a:cs typeface="Arial" panose="020B0604020202020204" pitchFamily="34" charset="0"/>
              </a:rPr>
              <a:t>تحويل كمية 5</a:t>
            </a:r>
            <a:r>
              <a:rPr lang="fa-IR" sz="2800" dirty="0">
                <a:effectLst/>
                <a:latin typeface="Calibri" panose="020F0502020204030204" pitchFamily="34" charset="0"/>
                <a:ea typeface="Calibri" panose="020F0502020204030204" pitchFamily="34" charset="0"/>
                <a:cs typeface="Arial" panose="020B0604020202020204" pitchFamily="34" charset="0"/>
              </a:rPr>
              <a:t>0000000</a:t>
            </a:r>
            <a:r>
              <a:rPr lang="ar-SA" sz="2800" dirty="0">
                <a:effectLst/>
                <a:latin typeface="Calibri" panose="020F0502020204030204" pitchFamily="34" charset="0"/>
                <a:ea typeface="Calibri" panose="020F0502020204030204" pitchFamily="34" charset="0"/>
                <a:cs typeface="Arial" panose="020B0604020202020204" pitchFamily="34" charset="0"/>
              </a:rPr>
              <a:t> مليون طن من المخلفات سنويا من مشكلة بيئية الي مورد اقتصادي مستدام.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0"/>
              </a:spcBef>
            </a:pPr>
            <a:r>
              <a:rPr lang="ar-SA" sz="4000" b="1" dirty="0">
                <a:effectLst/>
                <a:latin typeface="Calibri" panose="020F0502020204030204" pitchFamily="34" charset="0"/>
                <a:ea typeface="Calibri" panose="020F0502020204030204" pitchFamily="34" charset="0"/>
                <a:cs typeface="Arial" panose="020B0604020202020204" pitchFamily="34" charset="0"/>
              </a:rPr>
              <a:t>ما تم تنفيذه حتى الآن:</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Bef>
                <a:spcPts val="0"/>
              </a:spcBef>
              <a:buNone/>
            </a:pPr>
            <a:r>
              <a:rPr lang="ar-SA" sz="2800" dirty="0">
                <a:effectLst/>
                <a:latin typeface="Calibri" panose="020F0502020204030204" pitchFamily="34" charset="0"/>
                <a:ea typeface="Calibri" panose="020F0502020204030204" pitchFamily="34" charset="0"/>
                <a:cs typeface="Arial" panose="020B0604020202020204" pitchFamily="34" charset="0"/>
              </a:rPr>
              <a:t>1. تشغيل مجمع متكامل بمركز البياضية بمحافظة الأقصر يؤدي خدمات شراء وبيع (سفير القصب مخلفات الموز الإطارات الهالكة لروث الحيوانات مفروزات القمامة البلدية ( باستخدام مساحة 4 فدان ملك محافظة الأقصر (غير مخصصة) ملاصقة لمصنع المعالجة الخاص بالمحافظة والذي تديره الشركة لمدة تسع سنوات بموجب التعاقد المبرم بين الطرفين من </a:t>
            </a:r>
            <a:r>
              <a:rPr lang="fa-IR" sz="2800" dirty="0">
                <a:effectLst/>
                <a:latin typeface="Calibri" panose="020F0502020204030204" pitchFamily="34" charset="0"/>
                <a:ea typeface="Calibri" panose="020F0502020204030204" pitchFamily="34" charset="0"/>
                <a:cs typeface="Arial" panose="020B0604020202020204" pitchFamily="34" charset="0"/>
              </a:rPr>
              <a:t>9/2017 </a:t>
            </a:r>
            <a:r>
              <a:rPr lang="ar-SA" sz="2800" dirty="0">
                <a:effectLst/>
                <a:latin typeface="Calibri" panose="020F0502020204030204" pitchFamily="34" charset="0"/>
                <a:ea typeface="Calibri" panose="020F0502020204030204" pitchFamily="34" charset="0"/>
                <a:cs typeface="Arial" panose="020B0604020202020204" pitchFamily="34" charset="0"/>
              </a:rPr>
              <a:t>والذي ينتج بدوره خام ال</a:t>
            </a:r>
            <a:r>
              <a:rPr lang="en-GB" sz="2800" dirty="0">
                <a:effectLst/>
                <a:latin typeface="Calibri" panose="020F0502020204030204" pitchFamily="34" charset="0"/>
                <a:ea typeface="Calibri" panose="020F0502020204030204" pitchFamily="34" charset="0"/>
                <a:cs typeface="Arial" panose="020B0604020202020204" pitchFamily="34" charset="0"/>
              </a:rPr>
              <a:t> </a:t>
            </a:r>
            <a:r>
              <a:rPr lang="en-GB" sz="2800" dirty="0" err="1">
                <a:effectLst/>
                <a:latin typeface="Calibri" panose="020F0502020204030204" pitchFamily="34" charset="0"/>
                <a:ea typeface="Calibri" panose="020F0502020204030204" pitchFamily="34" charset="0"/>
                <a:cs typeface="Arial" panose="020B0604020202020204" pitchFamily="34" charset="0"/>
              </a:rPr>
              <a:t>rdf</a:t>
            </a:r>
            <a:r>
              <a:rPr lang="en-GB" sz="2800" dirty="0">
                <a:effectLst/>
                <a:latin typeface="Calibri" panose="020F0502020204030204" pitchFamily="34" charset="0"/>
                <a:ea typeface="Calibri" panose="020F0502020204030204" pitchFamily="34" charset="0"/>
                <a:cs typeface="Arial" panose="020B0604020202020204" pitchFamily="34" charset="0"/>
              </a:rPr>
              <a:t> </a:t>
            </a:r>
            <a:r>
              <a:rPr lang="ar-SA" sz="2800" dirty="0">
                <a:effectLst/>
                <a:latin typeface="Calibri" panose="020F0502020204030204" pitchFamily="34" charset="0"/>
                <a:ea typeface="Calibri" panose="020F0502020204030204" pitchFamily="34" charset="0"/>
                <a:cs typeface="Arial" panose="020B0604020202020204" pitchFamily="34" charset="0"/>
              </a:rPr>
              <a:t>المستخدم كوقود بديل لمصانع الأسمنت</a:t>
            </a:r>
            <a:r>
              <a:rPr lang="en-GB" sz="2800" dirty="0">
                <a:effectLst/>
                <a:latin typeface="Calibri" panose="020F0502020204030204" pitchFamily="34" charset="0"/>
                <a:ea typeface="Calibri" panose="020F0502020204030204" pitchFamily="34" charset="0"/>
                <a:cs typeface="Arial" panose="020B0604020202020204" pitchFamily="34" charset="0"/>
              </a:rPr>
              <a:t>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Bef>
                <a:spcPts val="0"/>
              </a:spcBef>
              <a:buNone/>
            </a:pPr>
            <a:r>
              <a:rPr lang="fa-IR" sz="2800" dirty="0">
                <a:effectLst/>
                <a:latin typeface="Calibri" panose="020F0502020204030204" pitchFamily="34" charset="0"/>
                <a:ea typeface="Calibri" panose="020F0502020204030204" pitchFamily="34" charset="0"/>
                <a:cs typeface="Arial" panose="020B0604020202020204" pitchFamily="34" charset="0"/>
              </a:rPr>
              <a:t>۲</a:t>
            </a:r>
            <a:r>
              <a:rPr lang="en-GB" sz="2800" dirty="0">
                <a:effectLst/>
                <a:latin typeface="Calibri" panose="020F0502020204030204" pitchFamily="34" charset="0"/>
                <a:ea typeface="Calibri" panose="020F0502020204030204" pitchFamily="34" charset="0"/>
                <a:cs typeface="Arial" panose="020B0604020202020204" pitchFamily="34" charset="0"/>
              </a:rPr>
              <a:t>. </a:t>
            </a:r>
            <a:r>
              <a:rPr lang="ar-SA" sz="2800" dirty="0">
                <a:effectLst/>
                <a:latin typeface="Calibri" panose="020F0502020204030204" pitchFamily="34" charset="0"/>
                <a:ea typeface="Calibri" panose="020F0502020204030204" pitchFamily="34" charset="0"/>
                <a:cs typeface="Arial" panose="020B0604020202020204" pitchFamily="34" charset="0"/>
              </a:rPr>
              <a:t>انتشار مواقع </a:t>
            </a:r>
            <a:r>
              <a:rPr lang="ar-SA" sz="2800" dirty="0" err="1">
                <a:effectLst/>
                <a:latin typeface="Calibri" panose="020F0502020204030204" pitchFamily="34" charset="0"/>
                <a:ea typeface="Calibri" panose="020F0502020204030204" pitchFamily="34" charset="0"/>
                <a:cs typeface="Arial" panose="020B0604020202020204" pitchFamily="34" charset="0"/>
              </a:rPr>
              <a:t>للتشوين</a:t>
            </a:r>
            <a:r>
              <a:rPr lang="ar-SA" sz="2800" dirty="0">
                <a:effectLst/>
                <a:latin typeface="Calibri" panose="020F0502020204030204" pitchFamily="34" charset="0"/>
                <a:ea typeface="Calibri" panose="020F0502020204030204" pitchFamily="34" charset="0"/>
                <a:cs typeface="Arial" panose="020B0604020202020204" pitchFamily="34" charset="0"/>
              </a:rPr>
              <a:t> والتخزين بكل مراكز المحافظة روث/ إطارات/ سفير قصب/ موز)</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07000"/>
              </a:lnSpc>
              <a:spcBef>
                <a:spcPts val="0"/>
              </a:spcBef>
              <a:buNone/>
            </a:pPr>
            <a:r>
              <a:rPr lang="ar-SA" sz="3600" b="1" dirty="0">
                <a:effectLst/>
                <a:latin typeface="Calibri" panose="020F0502020204030204" pitchFamily="34" charset="0"/>
                <a:ea typeface="Calibri" panose="020F0502020204030204" pitchFamily="34" charset="0"/>
                <a:cs typeface="Arial" panose="020B0604020202020204" pitchFamily="34" charset="0"/>
              </a:rPr>
              <a:t>٣</a:t>
            </a:r>
            <a:r>
              <a:rPr lang="en-GB" sz="3600" b="1" dirty="0">
                <a:effectLst/>
                <a:latin typeface="Calibri" panose="020F0502020204030204" pitchFamily="34" charset="0"/>
                <a:ea typeface="Calibri" panose="020F0502020204030204" pitchFamily="34" charset="0"/>
                <a:cs typeface="Arial" panose="020B0604020202020204" pitchFamily="34" charset="0"/>
              </a:rPr>
              <a:t>. </a:t>
            </a:r>
            <a:r>
              <a:rPr lang="ar-SA" sz="3600" b="1" dirty="0">
                <a:effectLst/>
                <a:latin typeface="Calibri" panose="020F0502020204030204" pitchFamily="34" charset="0"/>
                <a:ea typeface="Calibri" panose="020F0502020204030204" pitchFamily="34" charset="0"/>
                <a:cs typeface="Arial" panose="020B0604020202020204" pitchFamily="34" charset="0"/>
              </a:rPr>
              <a:t>تعاقد المشروع مع</a:t>
            </a:r>
            <a:r>
              <a:rPr lang="en-GB" sz="3600" b="1" dirty="0">
                <a:effectLst/>
                <a:latin typeface="Calibri" panose="020F0502020204030204" pitchFamily="34" charset="0"/>
                <a:ea typeface="Calibri" panose="020F0502020204030204" pitchFamily="34" charset="0"/>
                <a:cs typeface="Arial" panose="020B0604020202020204" pitchFamily="34" charset="0"/>
              </a:rPr>
              <a:t>: </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Arial" panose="020B0604020202020204" pitchFamily="34" charset="0"/>
              </a:rPr>
              <a:t>توريد الوقود البديل لصالح مصنع اسمنت قنا.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Arial" panose="020B0604020202020204" pitchFamily="34" charset="0"/>
              </a:rPr>
              <a:t>توريد اطارات </a:t>
            </a:r>
            <a:r>
              <a:rPr lang="ar-SA" sz="2800" dirty="0" err="1">
                <a:effectLst/>
                <a:latin typeface="Calibri" panose="020F0502020204030204" pitchFamily="34" charset="0"/>
                <a:ea typeface="Calibri" panose="020F0502020204030204" pitchFamily="34" charset="0"/>
                <a:cs typeface="Arial" panose="020B0604020202020204" pitchFamily="34" charset="0"/>
              </a:rPr>
              <a:t>هتلكة</a:t>
            </a:r>
            <a:r>
              <a:rPr lang="ar-SA" sz="2800" dirty="0">
                <a:effectLst/>
                <a:latin typeface="Calibri" panose="020F0502020204030204" pitchFamily="34" charset="0"/>
                <a:ea typeface="Calibri" panose="020F0502020204030204" pitchFamily="34" charset="0"/>
                <a:cs typeface="Arial" panose="020B0604020202020204" pitchFamily="34" charset="0"/>
              </a:rPr>
              <a:t> لصالح مصنع </a:t>
            </a:r>
            <a:r>
              <a:rPr lang="ar-SA" sz="2800" dirty="0" err="1">
                <a:effectLst/>
                <a:latin typeface="Calibri" panose="020F0502020204030204" pitchFamily="34" charset="0"/>
                <a:ea typeface="Calibri" panose="020F0502020204030204" pitchFamily="34" charset="0"/>
                <a:cs typeface="Arial" panose="020B0604020202020204" pitchFamily="34" charset="0"/>
              </a:rPr>
              <a:t>بيراميدز</a:t>
            </a:r>
            <a:r>
              <a:rPr lang="ar-SA" sz="2800" dirty="0">
                <a:effectLst/>
                <a:latin typeface="Calibri" panose="020F0502020204030204" pitchFamily="34" charset="0"/>
                <a:ea typeface="Calibri" panose="020F0502020204030204" pitchFamily="34" charset="0"/>
                <a:cs typeface="Arial" panose="020B0604020202020204" pitchFamily="34" charset="0"/>
              </a:rPr>
              <a:t> لصناعة اطارات السيارات.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Arial" panose="020B0604020202020204" pitchFamily="34" charset="0"/>
              </a:rPr>
              <a:t>توريد سفير القصب لشركة استمرار لتدوير المخلفات.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Arial" panose="020B0604020202020204" pitchFamily="34" charset="0"/>
              </a:rPr>
              <a:t>توريد مخلفات الموز لصالح شركة برمودا الأسمدة العضوية.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Bef>
                <a:spcPts val="0"/>
              </a:spcBef>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Arial" panose="020B0604020202020204" pitchFamily="34" charset="0"/>
              </a:rPr>
              <a:t>التعاقد </a:t>
            </a:r>
            <a:r>
              <a:rPr lang="ar-SA" sz="2800" dirty="0" err="1">
                <a:effectLst/>
                <a:latin typeface="Calibri" panose="020F0502020204030204" pitchFamily="34" charset="0"/>
                <a:ea typeface="Calibri" panose="020F0502020204030204" pitchFamily="34" charset="0"/>
                <a:cs typeface="Arial" panose="020B0604020202020204" pitchFamily="34" charset="0"/>
              </a:rPr>
              <a:t>هاي</a:t>
            </a:r>
            <a:r>
              <a:rPr lang="ar-SA" sz="2800" dirty="0">
                <a:effectLst/>
                <a:latin typeface="Calibri" panose="020F0502020204030204" pitchFamily="34" charset="0"/>
                <a:ea typeface="Calibri" panose="020F0502020204030204" pitchFamily="34" charset="0"/>
                <a:cs typeface="Arial" panose="020B0604020202020204" pitchFamily="34" charset="0"/>
              </a:rPr>
              <a:t> ليه المفروزات للتجار المحليين بالمحافظة.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rtl="1">
              <a:spcBef>
                <a:spcPts val="0"/>
              </a:spcBef>
            </a:pPr>
            <a:endParaRPr lang="ar-EG" sz="4800" dirty="0"/>
          </a:p>
        </p:txBody>
      </p:sp>
    </p:spTree>
    <p:extLst>
      <p:ext uri="{BB962C8B-B14F-4D97-AF65-F5344CB8AC3E}">
        <p14:creationId xmlns:p14="http://schemas.microsoft.com/office/powerpoint/2010/main" val="901158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FE8599-EA81-C123-30A7-4C35D573BABF}"/>
              </a:ext>
            </a:extLst>
          </p:cNvPr>
          <p:cNvPicPr>
            <a:picLocks noChangeAspect="1"/>
          </p:cNvPicPr>
          <p:nvPr/>
        </p:nvPicPr>
        <p:blipFill>
          <a:blip r:embed="rId2"/>
          <a:stretch>
            <a:fillRect/>
          </a:stretch>
        </p:blipFill>
        <p:spPr>
          <a:xfrm>
            <a:off x="8134351" y="1312630"/>
            <a:ext cx="6413937" cy="9074953"/>
          </a:xfrm>
          <a:prstGeom prst="rect">
            <a:avLst/>
          </a:prstGeom>
        </p:spPr>
      </p:pic>
      <p:pic>
        <p:nvPicPr>
          <p:cNvPr id="7" name="Picture 6">
            <a:extLst>
              <a:ext uri="{FF2B5EF4-FFF2-40B4-BE49-F238E27FC236}">
                <a16:creationId xmlns:a16="http://schemas.microsoft.com/office/drawing/2014/main" id="{AB554C0A-C444-C903-A565-4314EB444D16}"/>
              </a:ext>
            </a:extLst>
          </p:cNvPr>
          <p:cNvPicPr>
            <a:picLocks noChangeAspect="1"/>
          </p:cNvPicPr>
          <p:nvPr/>
        </p:nvPicPr>
        <p:blipFill>
          <a:blip r:embed="rId3"/>
          <a:stretch>
            <a:fillRect/>
          </a:stretch>
        </p:blipFill>
        <p:spPr>
          <a:xfrm>
            <a:off x="571062" y="1312631"/>
            <a:ext cx="6413937" cy="9074952"/>
          </a:xfrm>
          <a:prstGeom prst="rect">
            <a:avLst/>
          </a:prstGeom>
        </p:spPr>
      </p:pic>
    </p:spTree>
    <p:extLst>
      <p:ext uri="{BB962C8B-B14F-4D97-AF65-F5344CB8AC3E}">
        <p14:creationId xmlns:p14="http://schemas.microsoft.com/office/powerpoint/2010/main" val="2322966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958</Words>
  <Application>Microsoft Office PowerPoint</Application>
  <PresentationFormat>Custom</PresentationFormat>
  <Paragraphs>61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Arial-BoldMT</vt:lpstr>
      <vt:lpstr>Calibri</vt:lpstr>
      <vt:lpstr>Calibri Light</vt:lpstr>
      <vt:lpstr>Calibri-Bold</vt:lpstr>
      <vt:lpstr>Symbol</vt:lpstr>
      <vt:lpstr>Office Theme</vt:lpstr>
      <vt:lpstr>مختصر التعريف بالمشروع</vt:lpstr>
      <vt:lpstr>فكرة المشروع: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مختصر التعريف بالمشروع</dc:title>
  <dc:creator>Mohamed Elmelegy</dc:creator>
  <cp:lastModifiedBy>Mohamed Elmelegy</cp:lastModifiedBy>
  <cp:revision>2</cp:revision>
  <dcterms:created xsi:type="dcterms:W3CDTF">2022-10-20T14:40:29Z</dcterms:created>
  <dcterms:modified xsi:type="dcterms:W3CDTF">2022-10-20T15:37:14Z</dcterms:modified>
</cp:coreProperties>
</file>