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5" r:id="rId4"/>
    <p:sldId id="272" r:id="rId5"/>
    <p:sldId id="274" r:id="rId6"/>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31560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612437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363392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338107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379596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925052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27/03/1444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589399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27/03/1444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645501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27/03/1444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908238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945602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21710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27/03/1444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18848716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8" y="4383054"/>
            <a:ext cx="11339513" cy="2960873"/>
          </a:xfrm>
        </p:spPr>
        <p:txBody>
          <a:bodyPr>
            <a:normAutofit fontScale="90000"/>
          </a:bodyPr>
          <a:lstStyle/>
          <a:p>
            <a:r>
              <a:rPr lang="ar-EG" dirty="0"/>
              <a:t>تدوير متكامل لتراب المسارات الجانبية للأسمنت باستخدام مياه صرف غير معالجة او حمأة مغلظة </a:t>
            </a:r>
            <a:endParaRPr lang="en-US" dirty="0"/>
          </a:p>
        </p:txBody>
      </p:sp>
      <p:sp>
        <p:nvSpPr>
          <p:cNvPr id="4" name="Subtitle 2"/>
          <p:cNvSpPr>
            <a:spLocks noGrp="1"/>
          </p:cNvSpPr>
          <p:nvPr>
            <p:ph type="subTitle" idx="1"/>
          </p:nvPr>
        </p:nvSpPr>
        <p:spPr>
          <a:xfrm>
            <a:off x="1889918" y="7794715"/>
            <a:ext cx="11339513" cy="2053317"/>
          </a:xfrm>
        </p:spPr>
        <p:txBody>
          <a:bodyPr/>
          <a:lstStyle/>
          <a:p>
            <a:r>
              <a:rPr lang="ar-EG" dirty="0"/>
              <a:t>المبادرة الوطنية للمشروعات الخضراء الذكية</a:t>
            </a:r>
            <a:endParaRPr lang="en-US"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6" y="1650466"/>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5456" dirty="0">
                <a:solidFill>
                  <a:sysClr val="windowText" lastClr="000000"/>
                </a:solidFill>
                <a:latin typeface="Calibri Light" panose="020F0302020204030204"/>
                <a:cs typeface="Times New Roman" panose="02020603050405020304" pitchFamily="18" charset="0"/>
              </a:rPr>
              <a:t>المشروع وفكرته</a:t>
            </a:r>
            <a:endParaRPr lang="en-US" sz="5456" dirty="0">
              <a:solidFill>
                <a:sysClr val="windowText" lastClr="000000"/>
              </a:solidFill>
              <a:latin typeface="Calibri Light" panose="020F0302020204030204"/>
            </a:endParaRPr>
          </a:p>
        </p:txBody>
      </p:sp>
      <p:sp>
        <p:nvSpPr>
          <p:cNvPr id="9" name="Content Placeholder 2"/>
          <p:cNvSpPr txBox="1">
            <a:spLocks/>
          </p:cNvSpPr>
          <p:nvPr/>
        </p:nvSpPr>
        <p:spPr>
          <a:xfrm>
            <a:off x="1039456" y="3597731"/>
            <a:ext cx="13040439" cy="5846615"/>
          </a:xfrm>
          <a:prstGeom prst="rect">
            <a:avLst/>
          </a:prstGeom>
        </p:spPr>
        <p:txBody>
          <a:bodyPr vert="horz" lIns="113395" tIns="56698" rIns="113395" bIns="56698"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r>
              <a:rPr lang="ar-EG" sz="3472" b="1" dirty="0">
                <a:solidFill>
                  <a:sysClr val="windowText" lastClr="000000"/>
                </a:solidFill>
                <a:latin typeface="Calibri" panose="020F0502020204030204"/>
                <a:cs typeface="Arial" panose="020B0604020202020204" pitchFamily="34" charset="0"/>
              </a:rPr>
              <a:t> </a:t>
            </a:r>
            <a:r>
              <a:rPr lang="ar-EG" sz="2976" b="1" dirty="0">
                <a:solidFill>
                  <a:sysClr val="windowText" lastClr="000000"/>
                </a:solidFill>
                <a:latin typeface="Calibri" panose="020F0502020204030204"/>
                <a:cs typeface="+mj-cs"/>
              </a:rPr>
              <a:t>مقدم المشروع </a:t>
            </a:r>
            <a:endParaRPr lang="en-US" sz="2976" b="1" dirty="0">
              <a:solidFill>
                <a:sysClr val="windowText" lastClr="000000"/>
              </a:solidFill>
              <a:latin typeface="Calibri" panose="020F0502020204030204"/>
              <a:cs typeface="+mj-cs"/>
            </a:endParaRPr>
          </a:p>
          <a:p>
            <a:pPr algn="r" defTabSz="1133947" rtl="1">
              <a:spcBef>
                <a:spcPts val="1240"/>
              </a:spcBef>
              <a:buFont typeface="Courier New" panose="02070309020205020404" pitchFamily="49" charset="0"/>
              <a:buChar char="o"/>
              <a:defRPr/>
            </a:pPr>
            <a:r>
              <a:rPr lang="ar-EG" sz="2976" dirty="0">
                <a:solidFill>
                  <a:sysClr val="windowText" lastClr="000000"/>
                </a:solidFill>
                <a:latin typeface="Calibri" panose="020F0502020204030204"/>
                <a:cs typeface="+mj-cs"/>
              </a:rPr>
              <a:t>الاسم</a:t>
            </a:r>
            <a:r>
              <a:rPr lang="en-US" sz="2976" dirty="0">
                <a:solidFill>
                  <a:sysClr val="windowText" lastClr="000000"/>
                </a:solidFill>
                <a:latin typeface="Calibri" panose="020F0502020204030204"/>
                <a:cs typeface="+mj-cs"/>
              </a:rPr>
              <a:t> :</a:t>
            </a:r>
            <a:r>
              <a:rPr lang="ar-EG" sz="2976" dirty="0">
                <a:solidFill>
                  <a:sysClr val="windowText" lastClr="000000"/>
                </a:solidFill>
                <a:latin typeface="Calibri" panose="020F0502020204030204"/>
                <a:cs typeface="+mj-cs"/>
              </a:rPr>
              <a:t>بسام عبد الرسول عبد الرسول فرج</a:t>
            </a:r>
            <a:endParaRPr lang="en-US" sz="2976" dirty="0">
              <a:solidFill>
                <a:sysClr val="windowText" lastClr="000000"/>
              </a:solidFill>
              <a:latin typeface="Calibri" panose="020F0502020204030204"/>
              <a:cs typeface="+mj-cs"/>
            </a:endParaRPr>
          </a:p>
          <a:p>
            <a:pPr algn="r" defTabSz="1133947" rtl="1">
              <a:spcBef>
                <a:spcPts val="1240"/>
              </a:spcBef>
              <a:buFont typeface="Courier New" panose="02070309020205020404" pitchFamily="49" charset="0"/>
              <a:buChar char="o"/>
              <a:defRPr/>
            </a:pPr>
            <a:r>
              <a:rPr lang="ar-EG" sz="2976" dirty="0">
                <a:solidFill>
                  <a:sysClr val="windowText" lastClr="000000"/>
                </a:solidFill>
                <a:latin typeface="Calibri" panose="020F0502020204030204"/>
                <a:cs typeface="+mj-cs"/>
              </a:rPr>
              <a:t> الوظيفة : رئيس المجموعة الفنية بمجموعة مصر للأسمنت</a:t>
            </a:r>
            <a:endParaRPr lang="en-US" sz="2976" dirty="0">
              <a:solidFill>
                <a:sysClr val="windowText" lastClr="000000"/>
              </a:solidFill>
              <a:latin typeface="Calibri" panose="020F0502020204030204"/>
              <a:cs typeface="+mj-cs"/>
            </a:endParaRPr>
          </a:p>
          <a:p>
            <a:pPr algn="r" defTabSz="1133947" rtl="1">
              <a:spcBef>
                <a:spcPts val="1240"/>
              </a:spcBef>
              <a:buFont typeface="Courier New" panose="02070309020205020404" pitchFamily="49" charset="0"/>
              <a:buChar char="o"/>
              <a:defRPr/>
            </a:pPr>
            <a:r>
              <a:rPr lang="ar-EG" sz="2976" dirty="0">
                <a:solidFill>
                  <a:sysClr val="windowText" lastClr="000000"/>
                </a:solidFill>
                <a:latin typeface="Calibri" panose="020F0502020204030204"/>
                <a:cs typeface="+mj-cs"/>
              </a:rPr>
              <a:t> الخلفية العلمية : بكالوريوس هندسة القوى الميكانيكية – ماجستير إدارة اعمال</a:t>
            </a:r>
            <a:endParaRPr lang="en-US" sz="2976" dirty="0">
              <a:solidFill>
                <a:sysClr val="windowText" lastClr="000000"/>
              </a:solidFill>
              <a:latin typeface="Calibri" panose="020F0502020204030204"/>
              <a:cs typeface="+mj-cs"/>
            </a:endParaRPr>
          </a:p>
          <a:p>
            <a:pPr algn="r" defTabSz="1133947" rtl="1">
              <a:spcBef>
                <a:spcPts val="1240"/>
              </a:spcBef>
              <a:buFont typeface="Courier New" panose="02070309020205020404" pitchFamily="49" charset="0"/>
              <a:buChar char="o"/>
              <a:defRPr/>
            </a:pPr>
            <a:r>
              <a:rPr lang="ar-EG" sz="2976" dirty="0">
                <a:solidFill>
                  <a:sysClr val="windowText" lastClr="000000"/>
                </a:solidFill>
                <a:latin typeface="Calibri" panose="020F0502020204030204"/>
                <a:cs typeface="+mj-cs"/>
              </a:rPr>
              <a:t> الخبرات : إدارة وتشغيل مصانع الأسمنت وملحقاتها داخل وخارج جمهورية مصر العربية بما في ذلك الدراسات الفنية والبيئية والاقتصادية المتعلقة بها.</a:t>
            </a:r>
          </a:p>
          <a:p>
            <a:pPr marL="283487" indent="-283487" algn="r" defTabSz="1133947" rtl="1">
              <a:spcBef>
                <a:spcPts val="1240"/>
              </a:spcBef>
              <a:defRPr/>
            </a:pPr>
            <a:r>
              <a:rPr lang="ar-EG" sz="2976" dirty="0">
                <a:solidFill>
                  <a:sysClr val="windowText" lastClr="000000"/>
                </a:solidFill>
                <a:latin typeface="Calibri" panose="020F0502020204030204"/>
                <a:cs typeface="+mj-cs"/>
              </a:rPr>
              <a:t>اسم المشروع :تدوير متكامل لتراب المسارات الجانبية للأسمنت باستخدام مياه صرف غير معالجة او حمأة مغلظة </a:t>
            </a:r>
          </a:p>
          <a:p>
            <a:pPr marL="283487" indent="-283487" algn="r" defTabSz="1133947" rtl="1">
              <a:spcBef>
                <a:spcPts val="1240"/>
              </a:spcBef>
              <a:defRPr/>
            </a:pPr>
            <a:r>
              <a:rPr lang="ar-EG" sz="2976" dirty="0">
                <a:solidFill>
                  <a:sysClr val="windowText" lastClr="000000"/>
                </a:solidFill>
                <a:latin typeface="Calibri" panose="020F0502020204030204"/>
                <a:cs typeface="+mj-cs"/>
              </a:rPr>
              <a:t> فكرته :غسل تراب الباي باص فور انتاجه من خط الاسمنت وهو ساخن من خلال اضافة المياه اليه في تنك مزود بقلاب ثم يتم الترشيح والفلترة من خلال فلتر متعدد المراحل عكسي الاتجاه مخلخل الهواء</a:t>
            </a:r>
          </a:p>
          <a:p>
            <a:pPr marL="283487" indent="-283487" algn="r" defTabSz="1133947" rtl="1">
              <a:spcBef>
                <a:spcPts val="1240"/>
              </a:spcBef>
              <a:defRPr/>
            </a:pPr>
            <a:r>
              <a:rPr lang="ar-EG" sz="2976" dirty="0">
                <a:solidFill>
                  <a:sysClr val="windowText" lastClr="000000"/>
                </a:solidFill>
                <a:latin typeface="Calibri" panose="020F0502020204030204"/>
                <a:cs typeface="+mj-cs"/>
              </a:rPr>
              <a:t> فئة المشروع : المشروعات المتوسطة</a:t>
            </a:r>
          </a:p>
          <a:p>
            <a:pPr marL="283487" indent="-283487" algn="r" defTabSz="1133947" rtl="1">
              <a:spcBef>
                <a:spcPts val="1240"/>
              </a:spcBef>
              <a:defRPr/>
            </a:pPr>
            <a:r>
              <a:rPr lang="ar-EG" sz="2976" dirty="0">
                <a:solidFill>
                  <a:sysClr val="windowText" lastClr="000000"/>
                </a:solidFill>
                <a:latin typeface="Calibri" panose="020F0502020204030204"/>
                <a:cs typeface="+mj-cs"/>
              </a:rPr>
              <a:t> الفئة المستفيدة من المشروع :داخليا صناعة الأسمنت تدوير المخلفات الرئيسية     الخطرة.</a:t>
            </a:r>
          </a:p>
          <a:p>
            <a:pPr marL="283487" indent="-283487" algn="r" defTabSz="1133947" rtl="1">
              <a:spcBef>
                <a:spcPts val="1240"/>
              </a:spcBef>
              <a:defRPr/>
            </a:pPr>
            <a:r>
              <a:rPr lang="ar-EG" sz="2976" dirty="0">
                <a:solidFill>
                  <a:sysClr val="windowText" lastClr="000000"/>
                </a:solidFill>
                <a:latin typeface="Calibri" panose="020F0502020204030204"/>
                <a:cs typeface="+mj-cs"/>
              </a:rPr>
              <a:t>خارجيا قطاع الزراعة بتوفير سماد البوتاسيوم للمستخدمين</a:t>
            </a:r>
          </a:p>
          <a:p>
            <a:pPr marL="283487" indent="-283487" algn="r" defTabSz="1133947" rtl="1">
              <a:spcBef>
                <a:spcPts val="1240"/>
              </a:spcBef>
              <a:defRPr/>
            </a:pPr>
            <a:endParaRPr lang="ar-EG" sz="2976" dirty="0">
              <a:solidFill>
                <a:sysClr val="windowText" lastClr="000000"/>
              </a:solidFill>
              <a:latin typeface="Calibri" panose="020F0502020204030204"/>
              <a:cs typeface="+mj-cs"/>
            </a:endParaRPr>
          </a:p>
          <a:p>
            <a:pPr marL="283487" indent="-283487" algn="r" defTabSz="1133947" rtl="1">
              <a:spcBef>
                <a:spcPts val="1240"/>
              </a:spcBef>
              <a:defRPr/>
            </a:pPr>
            <a:endParaRPr lang="ar-EG" sz="2976" dirty="0">
              <a:solidFill>
                <a:sysClr val="windowText" lastClr="000000"/>
              </a:solidFill>
              <a:latin typeface="Calibri" panose="020F0502020204030204"/>
              <a:cs typeface="+mj-cs"/>
            </a:endParaRPr>
          </a:p>
          <a:p>
            <a:pPr marL="0" indent="0" algn="r" defTabSz="1133947" rtl="1">
              <a:spcBef>
                <a:spcPts val="1240"/>
              </a:spcBef>
              <a:buNone/>
              <a:defRPr/>
            </a:pPr>
            <a:endParaRPr lang="ar-EG" sz="3472"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453524" y="1520977"/>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5456" dirty="0">
                <a:solidFill>
                  <a:sysClr val="windowText" lastClr="000000"/>
                </a:solidFill>
                <a:latin typeface="Calibri Light" panose="020F0302020204030204"/>
                <a:cs typeface="Times New Roman" panose="02020603050405020304" pitchFamily="18" charset="0"/>
              </a:rPr>
              <a:t> المشروع وفكرته</a:t>
            </a:r>
            <a:endParaRPr lang="en-US" sz="5456" dirty="0">
              <a:solidFill>
                <a:sysClr val="windowText" lastClr="000000"/>
              </a:solidFill>
              <a:latin typeface="Calibri Light" panose="020F0302020204030204"/>
            </a:endParaRPr>
          </a:p>
        </p:txBody>
      </p:sp>
      <p:sp>
        <p:nvSpPr>
          <p:cNvPr id="9" name="Content Placeholder 2"/>
          <p:cNvSpPr txBox="1">
            <a:spLocks/>
          </p:cNvSpPr>
          <p:nvPr/>
        </p:nvSpPr>
        <p:spPr>
          <a:xfrm>
            <a:off x="1039456" y="4048234"/>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defTabSz="1133947" rtl="1">
              <a:spcBef>
                <a:spcPts val="1240"/>
              </a:spcBef>
              <a:buNone/>
              <a:defRPr/>
            </a:pPr>
            <a:endParaRPr lang="en-US" sz="3472" dirty="0">
              <a:solidFill>
                <a:sysClr val="windowText" lastClr="000000"/>
              </a:solidFill>
              <a:latin typeface="Calibri" panose="020F0502020204030204"/>
            </a:endParaRPr>
          </a:p>
        </p:txBody>
      </p:sp>
      <p:sp>
        <p:nvSpPr>
          <p:cNvPr id="3" name="TextBox 2">
            <a:extLst>
              <a:ext uri="{FF2B5EF4-FFF2-40B4-BE49-F238E27FC236}">
                <a16:creationId xmlns:a16="http://schemas.microsoft.com/office/drawing/2014/main" id="{465EEC2C-0269-2D80-C50F-A991010A65EC}"/>
              </a:ext>
            </a:extLst>
          </p:cNvPr>
          <p:cNvSpPr txBox="1"/>
          <p:nvPr/>
        </p:nvSpPr>
        <p:spPr>
          <a:xfrm>
            <a:off x="202491" y="2590193"/>
            <a:ext cx="14714367" cy="4357603"/>
          </a:xfrm>
          <a:prstGeom prst="rect">
            <a:avLst/>
          </a:prstGeom>
          <a:noFill/>
        </p:spPr>
        <p:txBody>
          <a:bodyPr wrap="square">
            <a:spAutoFit/>
          </a:bodyPr>
          <a:lstStyle/>
          <a:p>
            <a:pPr algn="ctr"/>
            <a:r>
              <a:rPr lang="ar-EG" sz="2976" b="1" u="sng" dirty="0">
                <a:cs typeface="+mj-cs"/>
              </a:rPr>
              <a:t>المكون التكنولوجي</a:t>
            </a:r>
            <a:endParaRPr lang="ar-EG" sz="2728" b="1" u="sng" dirty="0">
              <a:cs typeface="+mj-cs"/>
            </a:endParaRPr>
          </a:p>
          <a:p>
            <a:pPr algn="r"/>
            <a:r>
              <a:rPr lang="ar-EG" sz="2728" dirty="0">
                <a:cs typeface="+mj-cs"/>
              </a:rPr>
              <a:t>يحتوى المشروع على وحدة تحكم تعتمد على احدث تكنولوجيا الحساسات لقياس درجة الحرارة, الضغط, نسبة الاكسجين, تركيز المحلول الملحي مرتبطة بتطبيق على المحمول لتمكن المعنين من متابعة الوحدة والتحكم </a:t>
            </a:r>
            <a:r>
              <a:rPr lang="ar-EG" sz="2728" dirty="0" err="1">
                <a:cs typeface="+mj-cs"/>
              </a:rPr>
              <a:t>فى</a:t>
            </a:r>
            <a:r>
              <a:rPr lang="ar-EG" sz="2728" dirty="0">
                <a:cs typeface="+mj-cs"/>
              </a:rPr>
              <a:t> ادائها 24ساعة 7 ايام في الاسبوع.</a:t>
            </a:r>
          </a:p>
          <a:p>
            <a:pPr algn="ctr" defTabSz="1133947" rtl="1">
              <a:lnSpc>
                <a:spcPct val="90000"/>
              </a:lnSpc>
              <a:spcBef>
                <a:spcPts val="1240"/>
              </a:spcBef>
              <a:defRPr/>
            </a:pPr>
            <a:r>
              <a:rPr lang="ar-EG" sz="2728" b="1" u="sng" dirty="0">
                <a:solidFill>
                  <a:sysClr val="windowText" lastClr="000000"/>
                </a:solidFill>
                <a:latin typeface="Calibri" panose="020F0502020204030204"/>
                <a:cs typeface="+mj-cs"/>
              </a:rPr>
              <a:t>مراحل تنفيذ المشروع</a:t>
            </a:r>
          </a:p>
          <a:p>
            <a:pPr marL="283487" indent="-283487" algn="r" defTabSz="1133947" rtl="1">
              <a:lnSpc>
                <a:spcPct val="90000"/>
              </a:lnSpc>
              <a:spcBef>
                <a:spcPts val="1240"/>
              </a:spcBef>
              <a:buFont typeface="Arial" panose="020B0604020202020204" pitchFamily="34" charset="0"/>
              <a:buChar char="•"/>
              <a:defRPr/>
            </a:pPr>
            <a:r>
              <a:rPr lang="ar-EG" sz="2728" dirty="0">
                <a:solidFill>
                  <a:sysClr val="windowText" lastClr="000000"/>
                </a:solidFill>
                <a:latin typeface="Calibri" panose="020F0502020204030204"/>
                <a:cs typeface="+mj-cs"/>
              </a:rPr>
              <a:t>إعداد التصميمات التفصيلية للمشروع</a:t>
            </a:r>
            <a:r>
              <a:rPr lang="en-US" sz="2728" dirty="0">
                <a:solidFill>
                  <a:sysClr val="windowText" lastClr="000000"/>
                </a:solidFill>
                <a:latin typeface="Calibri" panose="020F0502020204030204"/>
                <a:cs typeface="+mj-cs"/>
              </a:rPr>
              <a:t> -</a:t>
            </a:r>
            <a:r>
              <a:rPr lang="ar-EG" sz="2728" dirty="0">
                <a:solidFill>
                  <a:sysClr val="windowText" lastClr="000000"/>
                </a:solidFill>
                <a:latin typeface="Calibri" panose="020F0502020204030204"/>
                <a:cs typeface="+mj-cs"/>
              </a:rPr>
              <a:t>إعداد مستندات الطرح للمشروع - تنفيذ وحدة الخلط - تنفيذ وحدة الفلترة - تنفيذ برك ملحية تتبخر بالسطوع الشمسي - التشغيل والانتاج</a:t>
            </a:r>
          </a:p>
          <a:p>
            <a:pPr algn="ctr"/>
            <a:endParaRPr lang="ar-EG" sz="4960" u="sng" dirty="0">
              <a:cs typeface="+mj-cs"/>
            </a:endParaRPr>
          </a:p>
          <a:p>
            <a:endParaRPr lang="en-US" sz="4960" dirty="0">
              <a:cs typeface="+mj-cs"/>
            </a:endParaRPr>
          </a:p>
        </p:txBody>
      </p:sp>
      <p:sp>
        <p:nvSpPr>
          <p:cNvPr id="2" name="Title 1">
            <a:extLst>
              <a:ext uri="{FF2B5EF4-FFF2-40B4-BE49-F238E27FC236}">
                <a16:creationId xmlns:a16="http://schemas.microsoft.com/office/drawing/2014/main" id="{9DA1BE4B-3971-BA07-3CF8-490AAEFC3C76}"/>
              </a:ext>
            </a:extLst>
          </p:cNvPr>
          <p:cNvSpPr txBox="1">
            <a:spLocks/>
          </p:cNvSpPr>
          <p:nvPr/>
        </p:nvSpPr>
        <p:spPr>
          <a:xfrm>
            <a:off x="1707677" y="5646375"/>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5456" dirty="0">
                <a:solidFill>
                  <a:sysClr val="windowText" lastClr="000000"/>
                </a:solidFill>
                <a:latin typeface="Calibri Light" panose="020F0302020204030204"/>
                <a:cs typeface="Times New Roman" panose="02020603050405020304" pitchFamily="18" charset="0"/>
              </a:rPr>
              <a:t>أثر المشروع وتطبيقاته</a:t>
            </a:r>
            <a:endParaRPr lang="en-US" sz="5456" dirty="0">
              <a:solidFill>
                <a:sysClr val="windowText" lastClr="000000"/>
              </a:solidFill>
              <a:latin typeface="Calibri Light" panose="020F0302020204030204"/>
            </a:endParaRPr>
          </a:p>
        </p:txBody>
      </p:sp>
      <p:sp>
        <p:nvSpPr>
          <p:cNvPr id="6" name="TextBox 5">
            <a:extLst>
              <a:ext uri="{FF2B5EF4-FFF2-40B4-BE49-F238E27FC236}">
                <a16:creationId xmlns:a16="http://schemas.microsoft.com/office/drawing/2014/main" id="{5417E242-3311-14F1-2EF0-23B114CEB0B3}"/>
              </a:ext>
            </a:extLst>
          </p:cNvPr>
          <p:cNvSpPr txBox="1"/>
          <p:nvPr/>
        </p:nvSpPr>
        <p:spPr>
          <a:xfrm>
            <a:off x="371234" y="7199783"/>
            <a:ext cx="14430879" cy="2929392"/>
          </a:xfrm>
          <a:prstGeom prst="rect">
            <a:avLst/>
          </a:prstGeom>
          <a:noFill/>
        </p:spPr>
        <p:txBody>
          <a:bodyPr wrap="square">
            <a:spAutoFit/>
          </a:bodyPr>
          <a:lstStyle/>
          <a:p>
            <a:pPr algn="ctr" defTabSz="1133947" rtl="1">
              <a:lnSpc>
                <a:spcPct val="90000"/>
              </a:lnSpc>
              <a:spcBef>
                <a:spcPts val="1240"/>
              </a:spcBef>
              <a:defRPr/>
            </a:pPr>
            <a:r>
              <a:rPr lang="ar-EG" sz="2976" b="1" u="sng" dirty="0">
                <a:solidFill>
                  <a:sysClr val="windowText" lastClr="000000"/>
                </a:solidFill>
                <a:latin typeface="Calibri" panose="020F0502020204030204"/>
                <a:cs typeface="+mj-cs"/>
              </a:rPr>
              <a:t>مؤشرات اقتصادية</a:t>
            </a:r>
          </a:p>
          <a:p>
            <a:pPr marL="283487" indent="-283487" algn="r" defTabSz="1133947" rtl="1">
              <a:lnSpc>
                <a:spcPct val="90000"/>
              </a:lnSpc>
              <a:spcBef>
                <a:spcPts val="1240"/>
              </a:spcBef>
              <a:buFont typeface="Arial" panose="020B0604020202020204" pitchFamily="34" charset="0"/>
              <a:buChar char="•"/>
              <a:defRPr/>
            </a:pPr>
            <a:r>
              <a:rPr lang="ar-EG" sz="3025" dirty="0">
                <a:solidFill>
                  <a:sysClr val="windowText" lastClr="000000"/>
                </a:solidFill>
                <a:latin typeface="Calibri" panose="020F0502020204030204"/>
                <a:cs typeface="+mj-cs"/>
              </a:rPr>
              <a:t>تكلفة انشاء خط بطاقة 10 طن/ساعة هي 55 مليون جنيه.</a:t>
            </a:r>
          </a:p>
          <a:p>
            <a:pPr marL="283487" indent="-283487" algn="r" defTabSz="1133947" rtl="1">
              <a:lnSpc>
                <a:spcPct val="90000"/>
              </a:lnSpc>
              <a:spcBef>
                <a:spcPts val="1240"/>
              </a:spcBef>
              <a:buFont typeface="Arial" panose="020B0604020202020204" pitchFamily="34" charset="0"/>
              <a:buChar char="•"/>
              <a:defRPr/>
            </a:pPr>
            <a:r>
              <a:rPr lang="ar-EG" sz="2232" dirty="0">
                <a:solidFill>
                  <a:sysClr val="windowText" lastClr="000000"/>
                </a:solidFill>
                <a:latin typeface="Calibri" panose="020F0502020204030204"/>
                <a:cs typeface="+mj-cs"/>
              </a:rPr>
              <a:t>تكلفة التشغيل السنوية وبإضافة معدل اهلاك 10% تصل الى7,688,700 جنيه.</a:t>
            </a:r>
          </a:p>
          <a:p>
            <a:pPr marL="283487" indent="-283487" algn="r" defTabSz="1133947" rtl="1">
              <a:lnSpc>
                <a:spcPct val="90000"/>
              </a:lnSpc>
              <a:spcBef>
                <a:spcPts val="1240"/>
              </a:spcBef>
              <a:buFont typeface="Arial" panose="020B0604020202020204" pitchFamily="34" charset="0"/>
              <a:buChar char="•"/>
              <a:defRPr/>
            </a:pPr>
            <a:r>
              <a:rPr lang="ar-EG" sz="2232" dirty="0">
                <a:solidFill>
                  <a:sysClr val="windowText" lastClr="000000"/>
                </a:solidFill>
                <a:latin typeface="Calibri" panose="020F0502020204030204"/>
                <a:cs typeface="+mj-cs"/>
              </a:rPr>
              <a:t>سيتم استجاع 85% من كامل كمية تراب الباي باص للاستخدام داخل خط الاسمنت والباقي اصبح املاح صلبة.</a:t>
            </a:r>
          </a:p>
          <a:p>
            <a:pPr marL="283487" indent="-283487" algn="r" defTabSz="1133947" rtl="1">
              <a:lnSpc>
                <a:spcPct val="90000"/>
              </a:lnSpc>
              <a:spcBef>
                <a:spcPts val="1240"/>
              </a:spcBef>
              <a:buFont typeface="Arial" panose="020B0604020202020204" pitchFamily="34" charset="0"/>
              <a:buChar char="•"/>
              <a:defRPr/>
            </a:pPr>
            <a:r>
              <a:rPr lang="ar-EG" sz="2232" dirty="0">
                <a:solidFill>
                  <a:sysClr val="windowText" lastClr="000000"/>
                </a:solidFill>
                <a:latin typeface="Calibri" panose="020F0502020204030204"/>
                <a:cs typeface="+mj-cs"/>
              </a:rPr>
              <a:t>من باب الاحتياط سنعتبر ان سعر بيع الاملاح يساوى فقط تكلفة تحميلها ولن نضيف لها </a:t>
            </a:r>
            <a:r>
              <a:rPr lang="ar-EG" sz="2232" dirty="0" err="1">
                <a:solidFill>
                  <a:sysClr val="windowText" lastClr="000000"/>
                </a:solidFill>
                <a:latin typeface="Calibri" panose="020F0502020204030204"/>
                <a:cs typeface="+mj-cs"/>
              </a:rPr>
              <a:t>اى</a:t>
            </a:r>
            <a:r>
              <a:rPr lang="ar-EG" sz="2232" dirty="0">
                <a:solidFill>
                  <a:sysClr val="windowText" lastClr="000000"/>
                </a:solidFill>
                <a:latin typeface="Calibri" panose="020F0502020204030204"/>
                <a:cs typeface="+mj-cs"/>
              </a:rPr>
              <a:t> قيمة اثناء الدراسة.</a:t>
            </a:r>
          </a:p>
          <a:p>
            <a:pPr marL="283487" indent="-283487" algn="r" defTabSz="1133947" rtl="1">
              <a:lnSpc>
                <a:spcPct val="90000"/>
              </a:lnSpc>
              <a:spcBef>
                <a:spcPts val="1240"/>
              </a:spcBef>
              <a:buFont typeface="Arial" panose="020B0604020202020204" pitchFamily="34" charset="0"/>
              <a:buChar char="•"/>
              <a:defRPr/>
            </a:pPr>
            <a:r>
              <a:rPr lang="ar-EG" sz="2232" dirty="0">
                <a:solidFill>
                  <a:sysClr val="windowText" lastClr="000000"/>
                </a:solidFill>
                <a:latin typeface="Calibri" panose="020F0502020204030204"/>
                <a:cs typeface="+mj-cs"/>
              </a:rPr>
              <a:t>قيمة كل طن تراب باي باص سيتم استرجاعه طبقا لتكلفة المصنع حوالى 700 جنية قيمة تحجير وتكسير وطحن وتسخين </a:t>
            </a:r>
            <a:r>
              <a:rPr lang="ar-EG" sz="2232" dirty="0" err="1">
                <a:solidFill>
                  <a:sysClr val="windowText" lastClr="000000"/>
                </a:solidFill>
                <a:latin typeface="Calibri" panose="020F0502020204030204"/>
                <a:cs typeface="+mj-cs"/>
              </a:rPr>
              <a:t>فى</a:t>
            </a:r>
            <a:r>
              <a:rPr lang="ar-EG" sz="2232" dirty="0">
                <a:solidFill>
                  <a:sysClr val="windowText" lastClr="000000"/>
                </a:solidFill>
                <a:latin typeface="Calibri" panose="020F0502020204030204"/>
                <a:cs typeface="+mj-cs"/>
              </a:rPr>
              <a:t> </a:t>
            </a:r>
            <a:r>
              <a:rPr lang="en-US" sz="2232" dirty="0">
                <a:solidFill>
                  <a:sysClr val="windowText" lastClr="000000"/>
                </a:solidFill>
                <a:latin typeface="Calibri" panose="020F0502020204030204"/>
                <a:cs typeface="+mj-cs"/>
              </a:rPr>
              <a:t>Preheater </a:t>
            </a:r>
            <a:r>
              <a:rPr lang="ar-EG" sz="2232" dirty="0">
                <a:solidFill>
                  <a:sysClr val="windowText" lastClr="000000"/>
                </a:solidFill>
                <a:latin typeface="Calibri" panose="020F0502020204030204"/>
                <a:cs typeface="+mj-cs"/>
              </a:rPr>
              <a:t>ثم نقل ودفن.</a:t>
            </a:r>
          </a:p>
        </p:txBody>
      </p:sp>
    </p:spTree>
    <p:extLst>
      <p:ext uri="{BB962C8B-B14F-4D97-AF65-F5344CB8AC3E}">
        <p14:creationId xmlns:p14="http://schemas.microsoft.com/office/powerpoint/2010/main" val="2638428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5" y="1629910"/>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5456" dirty="0">
                <a:solidFill>
                  <a:sysClr val="windowText" lastClr="000000"/>
                </a:solidFill>
                <a:latin typeface="Calibri Light" panose="020F0302020204030204"/>
                <a:cs typeface="Times New Roman" panose="02020603050405020304" pitchFamily="18" charset="0"/>
              </a:rPr>
              <a:t>أثر المشروع وتطبيقاته</a:t>
            </a:r>
            <a:endParaRPr lang="en-US" sz="5456" dirty="0">
              <a:solidFill>
                <a:sysClr val="windowText" lastClr="000000"/>
              </a:solidFill>
              <a:latin typeface="Calibri Light" panose="020F0302020204030204"/>
            </a:endParaRPr>
          </a:p>
        </p:txBody>
      </p:sp>
      <p:sp>
        <p:nvSpPr>
          <p:cNvPr id="7" name="Content Placeholder 2"/>
          <p:cNvSpPr txBox="1">
            <a:spLocks/>
          </p:cNvSpPr>
          <p:nvPr/>
        </p:nvSpPr>
        <p:spPr>
          <a:xfrm>
            <a:off x="485981" y="3273746"/>
            <a:ext cx="14106892" cy="6170601"/>
          </a:xfrm>
          <a:prstGeom prst="rect">
            <a:avLst/>
          </a:prstGeom>
        </p:spPr>
        <p:txBody>
          <a:bodyPr vert="horz" lIns="113395" tIns="56698" rIns="113395" bIns="56698"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1133947" rtl="1">
              <a:spcBef>
                <a:spcPts val="1240"/>
              </a:spcBef>
              <a:buNone/>
              <a:defRPr/>
            </a:pPr>
            <a:r>
              <a:rPr lang="ar-EG" sz="4092" b="1" u="sng" dirty="0">
                <a:solidFill>
                  <a:sysClr val="windowText" lastClr="000000"/>
                </a:solidFill>
                <a:latin typeface="Calibri" panose="020F0502020204030204"/>
                <a:cs typeface="+mj-cs"/>
              </a:rPr>
              <a:t>مؤشرات اقتصادية</a:t>
            </a:r>
          </a:p>
          <a:p>
            <a:pPr marL="283487" indent="-283487" algn="r" defTabSz="1133947" rtl="1">
              <a:spcBef>
                <a:spcPts val="1240"/>
              </a:spcBef>
              <a:defRPr/>
            </a:pPr>
            <a:r>
              <a:rPr lang="ar-EG" sz="2728" dirty="0" err="1">
                <a:solidFill>
                  <a:sysClr val="windowText" lastClr="000000"/>
                </a:solidFill>
                <a:latin typeface="Calibri" panose="020F0502020204030204"/>
                <a:cs typeface="+mj-cs"/>
              </a:rPr>
              <a:t>فى</a:t>
            </a:r>
            <a:r>
              <a:rPr lang="ar-EG" sz="2728" dirty="0">
                <a:solidFill>
                  <a:sysClr val="windowText" lastClr="000000"/>
                </a:solidFill>
                <a:latin typeface="Calibri" panose="020F0502020204030204"/>
                <a:cs typeface="+mj-cs"/>
              </a:rPr>
              <a:t> حالة خط اسمنت طاقته 5000 طن كلنكر / يوم سنستعيد كعكة خامات من تراب </a:t>
            </a:r>
            <a:r>
              <a:rPr lang="ar-EG" sz="2728" dirty="0" err="1">
                <a:solidFill>
                  <a:sysClr val="windowText" lastClr="000000"/>
                </a:solidFill>
                <a:latin typeface="Calibri" panose="020F0502020204030204"/>
                <a:cs typeface="+mj-cs"/>
              </a:rPr>
              <a:t>الباى</a:t>
            </a:r>
            <a:r>
              <a:rPr lang="ar-EG" sz="2728" dirty="0">
                <a:solidFill>
                  <a:sysClr val="windowText" lastClr="000000"/>
                </a:solidFill>
                <a:latin typeface="Calibri" panose="020F0502020204030204"/>
                <a:cs typeface="+mj-cs"/>
              </a:rPr>
              <a:t> باص تساوى قيمتها 33,425,000 4جنيه.</a:t>
            </a:r>
          </a:p>
          <a:p>
            <a:pPr marL="283487" indent="-283487" algn="r" defTabSz="1133947" rtl="1">
              <a:spcBef>
                <a:spcPts val="1240"/>
              </a:spcBef>
              <a:defRPr/>
            </a:pPr>
            <a:r>
              <a:rPr lang="ar-EG" sz="2728" dirty="0">
                <a:solidFill>
                  <a:sysClr val="windowText" lastClr="000000"/>
                </a:solidFill>
                <a:latin typeface="Calibri" panose="020F0502020204030204"/>
                <a:cs typeface="+mj-cs"/>
              </a:rPr>
              <a:t>فترة استعادة راس مال المشروع اقل من 18 شهر.</a:t>
            </a:r>
          </a:p>
          <a:p>
            <a:pPr marL="283487" indent="-283487" algn="r" defTabSz="1133947" rtl="1">
              <a:spcBef>
                <a:spcPts val="1240"/>
              </a:spcBef>
              <a:defRPr/>
            </a:pPr>
            <a:r>
              <a:rPr lang="ar-EG" sz="2728" dirty="0">
                <a:solidFill>
                  <a:sysClr val="windowText" lastClr="000000"/>
                </a:solidFill>
                <a:latin typeface="Calibri" panose="020F0502020204030204"/>
                <a:cs typeface="+mj-cs"/>
              </a:rPr>
              <a:t>يوجد بمصر الان حوالى 60 خط اسمنت ويوجد 250 بالشرق الاوسط جميعها تحتاج الى المشروع. جميع الشركات التي عرض عليها المشروع مستعدة لتطبيقه فور نجاح التجربة الاولى.</a:t>
            </a:r>
          </a:p>
          <a:p>
            <a:pPr marL="0" indent="0" algn="r" defTabSz="1133947" rtl="1">
              <a:spcBef>
                <a:spcPts val="1240"/>
              </a:spcBef>
              <a:buNone/>
              <a:defRPr/>
            </a:pPr>
            <a:endParaRPr lang="ar-EG" sz="2728" dirty="0">
              <a:solidFill>
                <a:sysClr val="windowText" lastClr="000000"/>
              </a:solidFill>
              <a:latin typeface="Calibri" panose="020F0502020204030204"/>
              <a:cs typeface="+mj-cs"/>
            </a:endParaRPr>
          </a:p>
          <a:p>
            <a:pPr marL="0" indent="0" algn="ctr" defTabSz="1133947" rtl="1">
              <a:spcBef>
                <a:spcPts val="1240"/>
              </a:spcBef>
              <a:buNone/>
              <a:defRPr/>
            </a:pPr>
            <a:r>
              <a:rPr lang="ar-EG" sz="2976" b="1" u="sng" dirty="0">
                <a:solidFill>
                  <a:sysClr val="windowText" lastClr="000000"/>
                </a:solidFill>
                <a:latin typeface="Calibri" panose="020F0502020204030204"/>
                <a:cs typeface="+mj-cs"/>
              </a:rPr>
              <a:t>المكون الأخضر</a:t>
            </a:r>
          </a:p>
          <a:p>
            <a:pPr marL="283487" indent="-283487" algn="r" defTabSz="1133947" rtl="1">
              <a:spcBef>
                <a:spcPts val="1240"/>
              </a:spcBef>
              <a:defRPr/>
            </a:pPr>
            <a:r>
              <a:rPr lang="ar-EG" sz="2976" dirty="0">
                <a:solidFill>
                  <a:sysClr val="windowText" lastClr="000000"/>
                </a:solidFill>
                <a:latin typeface="Calibri" panose="020F0502020204030204"/>
                <a:cs typeface="+mj-cs"/>
              </a:rPr>
              <a:t>يعتبر المشروع نموذج لتطبيق الاقتصاد الدائري: </a:t>
            </a:r>
          </a:p>
          <a:p>
            <a:pPr marL="283487" indent="-283487" algn="r" defTabSz="1133947" rtl="1">
              <a:spcBef>
                <a:spcPts val="1240"/>
              </a:spcBef>
              <a:defRPr/>
            </a:pPr>
            <a:r>
              <a:rPr lang="ar-EG" sz="2976" dirty="0">
                <a:solidFill>
                  <a:sysClr val="windowText" lastClr="000000"/>
                </a:solidFill>
                <a:latin typeface="Calibri" panose="020F0502020204030204"/>
                <a:cs typeface="+mj-cs"/>
              </a:rPr>
              <a:t>استخدام نفايات تراب الباي باص كمادة خام أولية.</a:t>
            </a:r>
          </a:p>
          <a:p>
            <a:pPr marL="283487" indent="-283487" algn="r" defTabSz="1133947" rtl="1">
              <a:spcBef>
                <a:spcPts val="1240"/>
              </a:spcBef>
              <a:defRPr/>
            </a:pPr>
            <a:r>
              <a:rPr lang="ar-EG" sz="2976" dirty="0">
                <a:solidFill>
                  <a:sysClr val="windowText" lastClr="000000"/>
                </a:solidFill>
                <a:latin typeface="Calibri" panose="020F0502020204030204"/>
                <a:cs typeface="+mj-cs"/>
              </a:rPr>
              <a:t>استخدم مياه الصرف المعالجة ( مخلفات).</a:t>
            </a:r>
          </a:p>
          <a:p>
            <a:pPr marL="283487" indent="-283487" algn="r" defTabSz="1133947" rtl="1">
              <a:spcBef>
                <a:spcPts val="1240"/>
              </a:spcBef>
              <a:defRPr/>
            </a:pPr>
            <a:r>
              <a:rPr lang="ar-EG" sz="2976" dirty="0">
                <a:solidFill>
                  <a:sysClr val="windowText" lastClr="000000"/>
                </a:solidFill>
                <a:latin typeface="Calibri" panose="020F0502020204030204"/>
                <a:cs typeface="+mj-cs"/>
              </a:rPr>
              <a:t>استخدم الطاقة الجديدة ( الحرارة المفقودة في مداخل افران الاسمنت).</a:t>
            </a:r>
          </a:p>
          <a:p>
            <a:pPr marL="283487" indent="-283487" algn="r" defTabSz="1133947" rtl="1">
              <a:spcBef>
                <a:spcPts val="1240"/>
              </a:spcBef>
              <a:defRPr/>
            </a:pPr>
            <a:r>
              <a:rPr lang="ar-EG" sz="2976" dirty="0">
                <a:solidFill>
                  <a:sysClr val="windowText" lastClr="000000"/>
                </a:solidFill>
                <a:latin typeface="Calibri" panose="020F0502020204030204"/>
                <a:cs typeface="+mj-cs"/>
              </a:rPr>
              <a:t>استخدام الطاقة المتجددة ( الطاقة الشمسية الحرارية).</a:t>
            </a:r>
          </a:p>
          <a:p>
            <a:pPr marL="283487" indent="-283487" algn="r" defTabSz="1133947" rtl="1">
              <a:spcBef>
                <a:spcPts val="1240"/>
              </a:spcBef>
              <a:defRPr/>
            </a:pPr>
            <a:r>
              <a:rPr lang="ar-EG" sz="2976" dirty="0">
                <a:solidFill>
                  <a:sysClr val="windowText" lastClr="000000"/>
                </a:solidFill>
                <a:latin typeface="Calibri" panose="020F0502020204030204"/>
                <a:cs typeface="+mj-cs"/>
              </a:rPr>
              <a:t>خفض انبعاثات ثاني أكسيد الكربون بما يعادل = نفايات الباي باص + الطاقة الجديدة أو المتجددة + مياه الصرف المعالجة.</a:t>
            </a:r>
          </a:p>
          <a:p>
            <a:pPr marL="283487" indent="-283487" algn="r" defTabSz="1133947" rtl="1">
              <a:spcBef>
                <a:spcPts val="1240"/>
              </a:spcBef>
              <a:defRPr/>
            </a:pPr>
            <a:r>
              <a:rPr lang="ar-EG" sz="2976" dirty="0">
                <a:solidFill>
                  <a:sysClr val="windowText" lastClr="000000"/>
                </a:solidFill>
                <a:latin typeface="Calibri" panose="020F0502020204030204"/>
                <a:cs typeface="+mj-cs"/>
              </a:rPr>
              <a:t>التقليل من حجم النفايات المتجمعة </a:t>
            </a:r>
            <a:r>
              <a:rPr lang="ar-EG" sz="2976" dirty="0" err="1">
                <a:solidFill>
                  <a:sysClr val="windowText" lastClr="000000"/>
                </a:solidFill>
                <a:latin typeface="Calibri" panose="020F0502020204030204"/>
                <a:cs typeface="+mj-cs"/>
              </a:rPr>
              <a:t>فى</a:t>
            </a:r>
            <a:r>
              <a:rPr lang="ar-EG" sz="2976" dirty="0">
                <a:solidFill>
                  <a:sysClr val="windowText" lastClr="000000"/>
                </a:solidFill>
                <a:latin typeface="Calibri" panose="020F0502020204030204"/>
                <a:cs typeface="+mj-cs"/>
              </a:rPr>
              <a:t> المدافن</a:t>
            </a:r>
          </a:p>
          <a:p>
            <a:pPr marL="283487" indent="-283487" algn="r" defTabSz="1133947" rtl="1">
              <a:spcBef>
                <a:spcPts val="1240"/>
              </a:spcBef>
              <a:defRPr/>
            </a:pPr>
            <a:r>
              <a:rPr lang="ar-EG" sz="2976" dirty="0">
                <a:solidFill>
                  <a:sysClr val="windowText" lastClr="000000"/>
                </a:solidFill>
                <a:latin typeface="Calibri" panose="020F0502020204030204"/>
                <a:cs typeface="+mj-cs"/>
              </a:rPr>
              <a:t>الحفاظ على الموارد الطبيعية من خامات </a:t>
            </a:r>
            <a:r>
              <a:rPr lang="ar-EG" sz="2976" dirty="0" err="1">
                <a:solidFill>
                  <a:sysClr val="windowText" lastClr="000000"/>
                </a:solidFill>
                <a:latin typeface="Calibri" panose="020F0502020204030204"/>
                <a:cs typeface="+mj-cs"/>
              </a:rPr>
              <a:t>محجرية</a:t>
            </a:r>
            <a:r>
              <a:rPr lang="ar-EG" sz="2976" dirty="0">
                <a:solidFill>
                  <a:sysClr val="windowText" lastClr="000000"/>
                </a:solidFill>
                <a:latin typeface="Calibri" panose="020F0502020204030204"/>
                <a:cs typeface="+mj-cs"/>
              </a:rPr>
              <a:t> او وقود ومصادر للطاقة</a:t>
            </a:r>
          </a:p>
          <a:p>
            <a:pPr marL="283487" indent="-283487" algn="r" defTabSz="1133947" rtl="1">
              <a:spcBef>
                <a:spcPts val="1240"/>
              </a:spcBef>
              <a:defRPr/>
            </a:pPr>
            <a:endParaRPr lang="ar-EG" sz="2728" dirty="0">
              <a:solidFill>
                <a:sysClr val="windowText" lastClr="000000"/>
              </a:solidFill>
              <a:latin typeface="Calibri" panose="020F0502020204030204"/>
              <a:cs typeface="+mj-cs"/>
            </a:endParaRPr>
          </a:p>
          <a:p>
            <a:pPr marL="0" indent="0" algn="r" defTabSz="1133947" rtl="1">
              <a:spcBef>
                <a:spcPts val="1240"/>
              </a:spcBef>
              <a:buNone/>
              <a:defRPr/>
            </a:pPr>
            <a:endParaRPr lang="ar-EG" sz="3472"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913677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5" y="1474666"/>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5456" dirty="0">
                <a:solidFill>
                  <a:sysClr val="windowText" lastClr="000000"/>
                </a:solidFill>
                <a:latin typeface="Calibri Light" panose="020F0302020204030204"/>
                <a:cs typeface="Times New Roman" panose="02020603050405020304" pitchFamily="18" charset="0"/>
              </a:rPr>
              <a:t>أثر المشروع وتطبيقاته</a:t>
            </a:r>
            <a:endParaRPr lang="en-US" sz="5456" dirty="0">
              <a:solidFill>
                <a:sysClr val="windowText" lastClr="000000"/>
              </a:solidFill>
              <a:latin typeface="Calibri Light" panose="020F0302020204030204"/>
            </a:endParaRPr>
          </a:p>
        </p:txBody>
      </p:sp>
      <p:sp>
        <p:nvSpPr>
          <p:cNvPr id="7" name="Content Placeholder 2"/>
          <p:cNvSpPr txBox="1">
            <a:spLocks/>
          </p:cNvSpPr>
          <p:nvPr/>
        </p:nvSpPr>
        <p:spPr>
          <a:xfrm>
            <a:off x="276738" y="3118502"/>
            <a:ext cx="14079895" cy="6277230"/>
          </a:xfrm>
          <a:prstGeom prst="rect">
            <a:avLst/>
          </a:prstGeom>
        </p:spPr>
        <p:txBody>
          <a:bodyPr vert="horz" lIns="113395" tIns="56698" rIns="113395" bIns="56698"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1133947" rtl="1">
              <a:spcBef>
                <a:spcPts val="1240"/>
              </a:spcBef>
              <a:buNone/>
              <a:defRPr/>
            </a:pPr>
            <a:r>
              <a:rPr lang="ar-EG" sz="3596" b="1" u="sng" dirty="0">
                <a:solidFill>
                  <a:sysClr val="windowText" lastClr="000000"/>
                </a:solidFill>
                <a:latin typeface="Calibri" panose="020F0502020204030204"/>
                <a:cs typeface="+mj-cs"/>
              </a:rPr>
              <a:t>التخفيف من اثار تغير المناخ</a:t>
            </a:r>
          </a:p>
          <a:p>
            <a:pPr marL="0" indent="0" algn="r" defTabSz="1133947" rtl="1">
              <a:spcBef>
                <a:spcPts val="1240"/>
              </a:spcBef>
              <a:buNone/>
              <a:defRPr/>
            </a:pPr>
            <a:r>
              <a:rPr lang="ar-EG" sz="3596" dirty="0">
                <a:solidFill>
                  <a:sysClr val="windowText" lastClr="000000"/>
                </a:solidFill>
                <a:latin typeface="Calibri" panose="020F0502020204030204"/>
                <a:cs typeface="+mj-cs"/>
              </a:rPr>
              <a:t>يعتبر المشروع صفر انبعاثات الكربون حيث يقوم مدخلات من النفايات وطاقة جديدة أو متجددة.</a:t>
            </a:r>
          </a:p>
          <a:p>
            <a:pPr marL="283487" indent="-283487" algn="r" defTabSz="1133947" rtl="1">
              <a:spcBef>
                <a:spcPts val="1240"/>
              </a:spcBef>
              <a:defRPr/>
            </a:pPr>
            <a:r>
              <a:rPr lang="ar-EG" sz="3596" dirty="0">
                <a:solidFill>
                  <a:sysClr val="windowText" lastClr="000000"/>
                </a:solidFill>
                <a:latin typeface="Calibri" panose="020F0502020204030204"/>
                <a:cs typeface="+mj-cs"/>
              </a:rPr>
              <a:t>خفض انبعاثات ثاني أكسيد الكربون بما يعادل = نفايات الباي باص + الطاقة الجديدة أو المتجددة ( الحرارة المفقودة أو الطاقة الشمسية الحرارية )+ مياه الصرف المعالجة.</a:t>
            </a:r>
          </a:p>
          <a:p>
            <a:pPr marL="0" indent="0" algn="ctr" defTabSz="1133947" rtl="1">
              <a:spcBef>
                <a:spcPts val="1240"/>
              </a:spcBef>
              <a:buNone/>
              <a:defRPr/>
            </a:pPr>
            <a:r>
              <a:rPr lang="ar-EG" sz="3596" b="1" u="sng" dirty="0">
                <a:solidFill>
                  <a:sysClr val="windowText" lastClr="000000"/>
                </a:solidFill>
                <a:latin typeface="Calibri" panose="020F0502020204030204"/>
                <a:cs typeface="+mj-cs"/>
              </a:rPr>
              <a:t>الحفاظ على الموارد الطبيعية</a:t>
            </a:r>
          </a:p>
          <a:p>
            <a:pPr marL="0" indent="0" algn="r" defTabSz="1133947" rtl="1">
              <a:spcBef>
                <a:spcPts val="1240"/>
              </a:spcBef>
              <a:buNone/>
              <a:defRPr/>
            </a:pPr>
            <a:r>
              <a:rPr lang="ar-EG" sz="3596" dirty="0">
                <a:solidFill>
                  <a:sysClr val="windowText" lastClr="000000"/>
                </a:solidFill>
                <a:latin typeface="Calibri" panose="020F0502020204030204"/>
                <a:cs typeface="+mj-cs"/>
              </a:rPr>
              <a:t>يمثل اعادة تدوير واستخدام تراب الباي باص تطبيق عملي وواضح جدا لكيفية الحفاظ على الموارد. بالإضافة الى استخدام مياه الصرف المعالجة واستخدام الطاقة المتجددة بدلا من الوقود الاحفوري</a:t>
            </a:r>
          </a:p>
          <a:p>
            <a:pPr marL="0" indent="0" algn="ctr" defTabSz="1133947" rtl="1">
              <a:spcBef>
                <a:spcPts val="1240"/>
              </a:spcBef>
              <a:buNone/>
              <a:defRPr/>
            </a:pPr>
            <a:r>
              <a:rPr lang="ar-EG" sz="3596" b="1" u="sng" dirty="0">
                <a:solidFill>
                  <a:sysClr val="windowText" lastClr="000000"/>
                </a:solidFill>
                <a:latin typeface="Calibri" panose="020F0502020204030204"/>
                <a:cs typeface="Arial" panose="020B0604020202020204" pitchFamily="34" charset="0"/>
              </a:rPr>
              <a:t>القابلية للتكرار</a:t>
            </a:r>
          </a:p>
          <a:p>
            <a:pPr marL="0" indent="0" algn="r" defTabSz="1133947" rtl="1">
              <a:spcBef>
                <a:spcPts val="1240"/>
              </a:spcBef>
              <a:buNone/>
              <a:defRPr/>
            </a:pPr>
            <a:r>
              <a:rPr lang="ar-EG" sz="3596" dirty="0">
                <a:solidFill>
                  <a:sysClr val="windowText" lastClr="000000"/>
                </a:solidFill>
                <a:latin typeface="Calibri" panose="020F0502020204030204"/>
                <a:cs typeface="+mj-cs"/>
              </a:rPr>
              <a:t>تكراره في جميع خطوط الاسمنت </a:t>
            </a:r>
            <a:r>
              <a:rPr lang="ar-EG" sz="3596" dirty="0" err="1">
                <a:solidFill>
                  <a:sysClr val="windowText" lastClr="000000"/>
                </a:solidFill>
                <a:latin typeface="Calibri" panose="020F0502020204030204"/>
                <a:cs typeface="+mj-cs"/>
              </a:rPr>
              <a:t>فى</a:t>
            </a:r>
            <a:r>
              <a:rPr lang="ar-EG" sz="3596" dirty="0">
                <a:solidFill>
                  <a:sysClr val="windowText" lastClr="000000"/>
                </a:solidFill>
                <a:latin typeface="Calibri" panose="020F0502020204030204"/>
                <a:cs typeface="+mj-cs"/>
              </a:rPr>
              <a:t> مصر(60 خط)  والشرق الاوسط(250 خط) مع محطات الصرف الصحي </a:t>
            </a:r>
            <a:r>
              <a:rPr lang="ar-EG" sz="3596" dirty="0" err="1">
                <a:solidFill>
                  <a:sysClr val="windowText" lastClr="000000"/>
                </a:solidFill>
                <a:latin typeface="Calibri" panose="020F0502020204030204"/>
                <a:cs typeface="+mj-cs"/>
              </a:rPr>
              <a:t>فى</a:t>
            </a:r>
            <a:r>
              <a:rPr lang="ar-EG" sz="3596" dirty="0">
                <a:solidFill>
                  <a:sysClr val="windowText" lastClr="000000"/>
                </a:solidFill>
                <a:latin typeface="Calibri" panose="020F0502020204030204"/>
                <a:cs typeface="+mj-cs"/>
              </a:rPr>
              <a:t> كافة ربوع مصر. كما يتميز المشروع بعنصر ابتكاري يطبق لأول مره وهو التكامل بين المخلفات الباي باص مع مياه الصرف الصحي السوداء او حمأة الصرف الصحي </a:t>
            </a:r>
          </a:p>
          <a:p>
            <a:pPr marL="0" indent="0" algn="ctr" defTabSz="1133947" rtl="1">
              <a:spcBef>
                <a:spcPts val="1240"/>
              </a:spcBef>
              <a:buNone/>
              <a:defRPr/>
            </a:pPr>
            <a:r>
              <a:rPr lang="ar-EG" sz="3596" b="1" u="sng" dirty="0">
                <a:solidFill>
                  <a:sysClr val="windowText" lastClr="000000"/>
                </a:solidFill>
                <a:latin typeface="Calibri" panose="020F0502020204030204"/>
                <a:cs typeface="+mj-cs"/>
              </a:rPr>
              <a:t>الأثار الإيجابية للمشروع</a:t>
            </a:r>
          </a:p>
          <a:p>
            <a:pPr marL="0" indent="0" algn="r" defTabSz="1133947" rtl="1">
              <a:spcBef>
                <a:spcPts val="1240"/>
              </a:spcBef>
              <a:buNone/>
              <a:defRPr/>
            </a:pPr>
            <a:r>
              <a:rPr lang="ar-EG" sz="3596" dirty="0">
                <a:solidFill>
                  <a:sysClr val="windowText" lastClr="000000"/>
                </a:solidFill>
                <a:latin typeface="Calibri" panose="020F0502020204030204"/>
                <a:cs typeface="+mj-cs"/>
              </a:rPr>
              <a:t>خفض البصمة الكربونية لمحافظة المنيا وجمهورية مصر العربية.</a:t>
            </a:r>
          </a:p>
          <a:p>
            <a:pPr marL="0" indent="0" algn="r" defTabSz="1133947" rtl="1">
              <a:spcBef>
                <a:spcPts val="1240"/>
              </a:spcBef>
              <a:buNone/>
              <a:defRPr/>
            </a:pPr>
            <a:r>
              <a:rPr lang="ar-EG" sz="3596" dirty="0">
                <a:solidFill>
                  <a:sysClr val="windowText" lastClr="000000"/>
                </a:solidFill>
                <a:latin typeface="Calibri" panose="020F0502020204030204"/>
                <a:cs typeface="+mj-cs"/>
              </a:rPr>
              <a:t>تطبيق مبادى الاقتصاد الدائري والاخضر تطبيا فعليا من خلال التخلص من مخلفات تراب </a:t>
            </a:r>
            <a:r>
              <a:rPr lang="ar-EG" sz="3596" dirty="0" err="1">
                <a:solidFill>
                  <a:sysClr val="windowText" lastClr="000000"/>
                </a:solidFill>
                <a:latin typeface="Calibri" panose="020F0502020204030204"/>
                <a:cs typeface="+mj-cs"/>
              </a:rPr>
              <a:t>الباى</a:t>
            </a:r>
            <a:r>
              <a:rPr lang="ar-EG" sz="3596" dirty="0">
                <a:solidFill>
                  <a:sysClr val="windowText" lastClr="000000"/>
                </a:solidFill>
                <a:latin typeface="Calibri" panose="020F0502020204030204"/>
                <a:cs typeface="+mj-cs"/>
              </a:rPr>
              <a:t> باص والصرف الصحي والصناعي واستخدام الطاقة الجديدة .</a:t>
            </a:r>
          </a:p>
          <a:p>
            <a:pPr marL="0" indent="0" algn="r" defTabSz="1133947" rtl="1">
              <a:spcBef>
                <a:spcPts val="1240"/>
              </a:spcBef>
              <a:buNone/>
              <a:defRPr/>
            </a:pPr>
            <a:r>
              <a:rPr lang="ar-EG" sz="3596" dirty="0">
                <a:solidFill>
                  <a:sysClr val="windowText" lastClr="000000"/>
                </a:solidFill>
                <a:latin typeface="Calibri" panose="020F0502020204030204"/>
                <a:cs typeface="+mj-cs"/>
              </a:rPr>
              <a:t>توفير فرص عمل مباشرة وغير مباشرة ( مئات فرص العمل).</a:t>
            </a:r>
          </a:p>
          <a:p>
            <a:pPr marL="0" indent="0" algn="r" defTabSz="1133947" rtl="1">
              <a:spcBef>
                <a:spcPts val="1240"/>
              </a:spcBef>
              <a:buNone/>
              <a:defRPr/>
            </a:pPr>
            <a:r>
              <a:rPr lang="ar-EG" sz="3596" dirty="0">
                <a:solidFill>
                  <a:sysClr val="windowText" lastClr="000000"/>
                </a:solidFill>
                <a:latin typeface="Calibri" panose="020F0502020204030204"/>
                <a:cs typeface="+mj-cs"/>
              </a:rPr>
              <a:t>إنتاج 10000  طن من سماد سلفات البوتاسيوم.</a:t>
            </a:r>
          </a:p>
          <a:p>
            <a:pPr marL="0" indent="0" algn="r" defTabSz="1133947" rtl="1">
              <a:spcBef>
                <a:spcPts val="1240"/>
              </a:spcBef>
              <a:buNone/>
              <a:defRPr/>
            </a:pPr>
            <a:r>
              <a:rPr lang="ar-EG" sz="3596" dirty="0">
                <a:solidFill>
                  <a:sysClr val="windowText" lastClr="000000"/>
                </a:solidFill>
                <a:latin typeface="Calibri" panose="020F0502020204030204"/>
                <a:cs typeface="+mj-cs"/>
              </a:rPr>
              <a:t>انتاج 35000 طن من المواد المعادة لصناعة الاسمنت.</a:t>
            </a:r>
          </a:p>
          <a:p>
            <a:pPr marL="0" indent="0" algn="r" defTabSz="1133947" rtl="1">
              <a:spcBef>
                <a:spcPts val="1240"/>
              </a:spcBef>
              <a:buNone/>
              <a:defRPr/>
            </a:pPr>
            <a:r>
              <a:rPr lang="ar-EG" sz="3596" dirty="0">
                <a:solidFill>
                  <a:sysClr val="windowText" lastClr="000000"/>
                </a:solidFill>
                <a:latin typeface="Calibri" panose="020F0502020204030204"/>
                <a:cs typeface="+mj-cs"/>
              </a:rPr>
              <a:t>إمكانية تكرار المشروع في محافظات أخرى.</a:t>
            </a:r>
          </a:p>
          <a:p>
            <a:pPr marL="0" indent="0" algn="r" defTabSz="1133947" rtl="1">
              <a:spcBef>
                <a:spcPts val="1240"/>
              </a:spcBef>
              <a:buNone/>
              <a:defRPr/>
            </a:pPr>
            <a:endParaRPr lang="ar-EG" sz="3472" dirty="0">
              <a:solidFill>
                <a:sysClr val="windowText" lastClr="000000"/>
              </a:solidFill>
              <a:latin typeface="Calibri" panose="020F0502020204030204"/>
              <a:cs typeface="Arial" panose="020B0604020202020204" pitchFamily="34" charset="0"/>
            </a:endParaRPr>
          </a:p>
          <a:p>
            <a:pPr marL="0" indent="0" algn="r" defTabSz="1133947" rtl="1">
              <a:spcBef>
                <a:spcPts val="1240"/>
              </a:spcBef>
              <a:buNone/>
              <a:defRPr/>
            </a:pPr>
            <a:endParaRPr lang="ar-EG" sz="3472"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12137869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305</TotalTime>
  <Words>678</Words>
  <Application>Microsoft Office PowerPoint</Application>
  <PresentationFormat>Custom</PresentationFormat>
  <Paragraphs>56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Courier New</vt:lpstr>
      <vt:lpstr>Office Theme</vt:lpstr>
      <vt:lpstr>تدوير متكامل لتراب المسارات الجانبية للأسمنت باستخدام مياه صرف غير معالجة او حمأة مغلظة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12</cp:revision>
  <dcterms:created xsi:type="dcterms:W3CDTF">2022-09-29T13:35:57Z</dcterms:created>
  <dcterms:modified xsi:type="dcterms:W3CDTF">2022-10-22T00:51:52Z</dcterms:modified>
</cp:coreProperties>
</file>