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0" r:id="rId6"/>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6" d="100"/>
          <a:sy n="56" d="100"/>
        </p:scale>
        <p:origin x="58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26/03/1444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208724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26/03/1444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432076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26/03/1444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89779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26/03/1444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91303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US"/>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82D066-E1D5-435E-AAB1-000871C3FCD3}" type="datetimeFigureOut">
              <a:rPr lang="ar-EG" smtClean="0"/>
              <a:t>26/03/1444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973564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82D066-E1D5-435E-AAB1-000871C3FCD3}" type="datetimeFigureOut">
              <a:rPr lang="ar-EG" smtClean="0"/>
              <a:t>26/03/1444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613037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82D066-E1D5-435E-AAB1-000871C3FCD3}" type="datetimeFigureOut">
              <a:rPr lang="ar-EG" smtClean="0"/>
              <a:t>26/03/1444</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040686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82D066-E1D5-435E-AAB1-000871C3FCD3}" type="datetimeFigureOut">
              <a:rPr lang="ar-EG" smtClean="0"/>
              <a:t>26/03/1444</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301513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82D066-E1D5-435E-AAB1-000871C3FCD3}" type="datetimeFigureOut">
              <a:rPr lang="ar-EG" smtClean="0"/>
              <a:t>26/03/1444</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4266799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26/03/1444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41130608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US"/>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26/03/1444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986673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8682D066-E1D5-435E-AAB1-000871C3FCD3}" type="datetimeFigureOut">
              <a:rPr lang="ar-EG" smtClean="0"/>
              <a:t>26/03/1444</a:t>
            </a:fld>
            <a:endParaRPr lang="ar-EG"/>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FFE8E38B-3A5B-40C5-9933-6260CA32EC75}" type="slidenum">
              <a:rPr lang="ar-EG" smtClean="0"/>
              <a:t>‹#›</a:t>
            </a:fld>
            <a:endParaRPr lang="ar-EG"/>
          </a:p>
        </p:txBody>
      </p:sp>
    </p:spTree>
    <p:extLst>
      <p:ext uri="{BB962C8B-B14F-4D97-AF65-F5344CB8AC3E}">
        <p14:creationId xmlns:p14="http://schemas.microsoft.com/office/powerpoint/2010/main" val="35447749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1"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r" defTabSz="1425550" rtl="1"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r" defTabSz="1425550" rtl="1"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r" defTabSz="1425550" rtl="1"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r" defTabSz="1425550" rtl="1" eaLnBrk="1" latinLnBrk="0" hangingPunct="1">
        <a:defRPr sz="2806" kern="1200">
          <a:solidFill>
            <a:schemeClr val="tx1"/>
          </a:solidFill>
          <a:latin typeface="+mn-lt"/>
          <a:ea typeface="+mn-ea"/>
          <a:cs typeface="+mn-cs"/>
        </a:defRPr>
      </a:lvl1pPr>
      <a:lvl2pPr marL="712775" algn="r" defTabSz="1425550" rtl="1" eaLnBrk="1" latinLnBrk="0" hangingPunct="1">
        <a:defRPr sz="2806" kern="1200">
          <a:solidFill>
            <a:schemeClr val="tx1"/>
          </a:solidFill>
          <a:latin typeface="+mn-lt"/>
          <a:ea typeface="+mn-ea"/>
          <a:cs typeface="+mn-cs"/>
        </a:defRPr>
      </a:lvl2pPr>
      <a:lvl3pPr marL="1425550" algn="r" defTabSz="1425550" rtl="1" eaLnBrk="1" latinLnBrk="0" hangingPunct="1">
        <a:defRPr sz="2806" kern="1200">
          <a:solidFill>
            <a:schemeClr val="tx1"/>
          </a:solidFill>
          <a:latin typeface="+mn-lt"/>
          <a:ea typeface="+mn-ea"/>
          <a:cs typeface="+mn-cs"/>
        </a:defRPr>
      </a:lvl3pPr>
      <a:lvl4pPr marL="2138324" algn="r" defTabSz="1425550" rtl="1" eaLnBrk="1" latinLnBrk="0" hangingPunct="1">
        <a:defRPr sz="2806" kern="1200">
          <a:solidFill>
            <a:schemeClr val="tx1"/>
          </a:solidFill>
          <a:latin typeface="+mn-lt"/>
          <a:ea typeface="+mn-ea"/>
          <a:cs typeface="+mn-cs"/>
        </a:defRPr>
      </a:lvl4pPr>
      <a:lvl5pPr marL="2851099" algn="r" defTabSz="1425550" rtl="1" eaLnBrk="1" latinLnBrk="0" hangingPunct="1">
        <a:defRPr sz="2806" kern="1200">
          <a:solidFill>
            <a:schemeClr val="tx1"/>
          </a:solidFill>
          <a:latin typeface="+mn-lt"/>
          <a:ea typeface="+mn-ea"/>
          <a:cs typeface="+mn-cs"/>
        </a:defRPr>
      </a:lvl5pPr>
      <a:lvl6pPr marL="3563874" algn="r" defTabSz="1425550" rtl="1" eaLnBrk="1" latinLnBrk="0" hangingPunct="1">
        <a:defRPr sz="2806" kern="1200">
          <a:solidFill>
            <a:schemeClr val="tx1"/>
          </a:solidFill>
          <a:latin typeface="+mn-lt"/>
          <a:ea typeface="+mn-ea"/>
          <a:cs typeface="+mn-cs"/>
        </a:defRPr>
      </a:lvl6pPr>
      <a:lvl7pPr marL="4276649" algn="r" defTabSz="1425550" rtl="1" eaLnBrk="1" latinLnBrk="0" hangingPunct="1">
        <a:defRPr sz="2806" kern="1200">
          <a:solidFill>
            <a:schemeClr val="tx1"/>
          </a:solidFill>
          <a:latin typeface="+mn-lt"/>
          <a:ea typeface="+mn-ea"/>
          <a:cs typeface="+mn-cs"/>
        </a:defRPr>
      </a:lvl7pPr>
      <a:lvl8pPr marL="4989424" algn="r" defTabSz="1425550" rtl="1" eaLnBrk="1" latinLnBrk="0" hangingPunct="1">
        <a:defRPr sz="2806" kern="1200">
          <a:solidFill>
            <a:schemeClr val="tx1"/>
          </a:solidFill>
          <a:latin typeface="+mn-lt"/>
          <a:ea typeface="+mn-ea"/>
          <a:cs typeface="+mn-cs"/>
        </a:defRPr>
      </a:lvl8pPr>
      <a:lvl9pPr marL="5702198" algn="r" defTabSz="1425550" rtl="1"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ctrTitle"/>
          </p:nvPr>
        </p:nvSpPr>
        <p:spPr>
          <a:xfrm>
            <a:off x="1889919" y="3176118"/>
            <a:ext cx="11339513" cy="2960873"/>
          </a:xfrm>
        </p:spPr>
        <p:txBody>
          <a:bodyPr>
            <a:normAutofit fontScale="90000"/>
          </a:bodyPr>
          <a:lstStyle/>
          <a:p>
            <a:r>
              <a:rPr lang="ar-EG" dirty="0"/>
              <a:t>نموذج لعرض المشروعات المتأهلة على مستوى المحافظات</a:t>
            </a:r>
            <a:endParaRPr lang="en-US" dirty="0"/>
          </a:p>
        </p:txBody>
      </p:sp>
      <p:sp>
        <p:nvSpPr>
          <p:cNvPr id="4" name="Subtitle 2"/>
          <p:cNvSpPr>
            <a:spLocks noGrp="1"/>
          </p:cNvSpPr>
          <p:nvPr>
            <p:ph type="subTitle" idx="1"/>
          </p:nvPr>
        </p:nvSpPr>
        <p:spPr>
          <a:xfrm>
            <a:off x="1889919" y="6251174"/>
            <a:ext cx="11339513" cy="2053317"/>
          </a:xfrm>
        </p:spPr>
        <p:txBody>
          <a:bodyPr/>
          <a:lstStyle/>
          <a:p>
            <a:r>
              <a:rPr lang="ar-EG" dirty="0"/>
              <a:t>المبادرة الوطنية للمشروعات الخضراء الذكية</a:t>
            </a:r>
            <a:endParaRPr lang="en-US" dirty="0"/>
          </a:p>
        </p:txBody>
      </p:sp>
    </p:spTree>
    <p:extLst>
      <p:ext uri="{BB962C8B-B14F-4D97-AF65-F5344CB8AC3E}">
        <p14:creationId xmlns:p14="http://schemas.microsoft.com/office/powerpoint/2010/main" val="3745083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039456" y="2237062"/>
            <a:ext cx="13040439" cy="1643836"/>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defTabSz="1133947" rtl="1">
              <a:defRPr/>
            </a:pPr>
            <a:endParaRPr lang="en-US" sz="5456" dirty="0">
              <a:solidFill>
                <a:sysClr val="windowText" lastClr="000000"/>
              </a:solidFill>
              <a:latin typeface="Calibri Light" panose="020F0302020204030204"/>
            </a:endParaRPr>
          </a:p>
        </p:txBody>
      </p:sp>
      <p:sp>
        <p:nvSpPr>
          <p:cNvPr id="9" name="Content Placeholder 2"/>
          <p:cNvSpPr txBox="1">
            <a:spLocks/>
          </p:cNvSpPr>
          <p:nvPr/>
        </p:nvSpPr>
        <p:spPr>
          <a:xfrm>
            <a:off x="7039948" y="3440238"/>
            <a:ext cx="7039947" cy="6004108"/>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3487" indent="-283487" algn="r" defTabSz="1133947" rtl="1">
              <a:spcBef>
                <a:spcPts val="1240"/>
              </a:spcBef>
              <a:defRPr/>
            </a:pPr>
            <a:r>
              <a:rPr lang="ar-EG" sz="3472" b="1" dirty="0">
                <a:solidFill>
                  <a:sysClr val="windowText" lastClr="000000"/>
                </a:solidFill>
                <a:latin typeface="Calibri" panose="020F0502020204030204"/>
                <a:cs typeface="Arial" panose="020B0604020202020204" pitchFamily="34" charset="0"/>
              </a:rPr>
              <a:t>عن مقدم المشروع:</a:t>
            </a:r>
          </a:p>
          <a:p>
            <a:pPr marL="283487" indent="-283487" algn="r" defTabSz="1133947" rtl="1">
              <a:spcBef>
                <a:spcPts val="1240"/>
              </a:spcBef>
              <a:defRPr/>
            </a:pPr>
            <a:r>
              <a:rPr lang="ar-EG" sz="3472" dirty="0">
                <a:solidFill>
                  <a:sysClr val="windowText" lastClr="000000"/>
                </a:solidFill>
                <a:latin typeface="Calibri" panose="020F0502020204030204"/>
                <a:cs typeface="Arial" panose="020B0604020202020204" pitchFamily="34" charset="0"/>
              </a:rPr>
              <a:t>د/ مروة أحمد محمد عبدالحليم</a:t>
            </a:r>
          </a:p>
          <a:p>
            <a:pPr marL="283487" indent="-283487" algn="r" defTabSz="1133947" rtl="1">
              <a:spcBef>
                <a:spcPts val="1240"/>
              </a:spcBef>
              <a:defRPr/>
            </a:pPr>
            <a:r>
              <a:rPr lang="ar-EG" sz="3472" dirty="0">
                <a:solidFill>
                  <a:sysClr val="windowText" lastClr="000000"/>
                </a:solidFill>
                <a:latin typeface="Calibri" panose="020F0502020204030204"/>
                <a:cs typeface="Arial" panose="020B0604020202020204" pitchFamily="34" charset="0"/>
              </a:rPr>
              <a:t>عضو بالمكتب الفني لمحافظ الفيوم</a:t>
            </a:r>
          </a:p>
          <a:p>
            <a:pPr marL="283487" indent="-283487" algn="r" defTabSz="1133947" rtl="1">
              <a:spcBef>
                <a:spcPts val="1240"/>
              </a:spcBef>
              <a:defRPr/>
            </a:pPr>
            <a:r>
              <a:rPr lang="ar-EG" sz="3472" dirty="0">
                <a:solidFill>
                  <a:sysClr val="windowText" lastClr="000000"/>
                </a:solidFill>
                <a:latin typeface="Calibri" panose="020F0502020204030204"/>
                <a:cs typeface="Arial" panose="020B0604020202020204" pitchFamily="34" charset="0"/>
              </a:rPr>
              <a:t>بكالوريوس طب بيطري – جامعة القاهرة</a:t>
            </a:r>
          </a:p>
          <a:p>
            <a:pPr marL="283487" indent="-283487" algn="r" defTabSz="1133947" rtl="1">
              <a:spcBef>
                <a:spcPts val="1240"/>
              </a:spcBef>
              <a:defRPr/>
            </a:pPr>
            <a:r>
              <a:rPr lang="ar-EG" sz="3472" dirty="0">
                <a:solidFill>
                  <a:sysClr val="windowText" lastClr="000000"/>
                </a:solidFill>
                <a:latin typeface="Calibri" panose="020F0502020204030204"/>
                <a:cs typeface="Arial" panose="020B0604020202020204" pitchFamily="34" charset="0"/>
              </a:rPr>
              <a:t>دبلومة ميكروبيولوجي-جامعة القاهرة</a:t>
            </a:r>
          </a:p>
          <a:p>
            <a:pPr marL="283487" indent="-283487" algn="r" defTabSz="1133947" rtl="1">
              <a:spcBef>
                <a:spcPts val="1240"/>
              </a:spcBef>
              <a:defRPr/>
            </a:pPr>
            <a:r>
              <a:rPr lang="ar-EG" sz="3472" dirty="0">
                <a:solidFill>
                  <a:sysClr val="windowText" lastClr="000000"/>
                </a:solidFill>
                <a:latin typeface="Calibri" panose="020F0502020204030204"/>
                <a:cs typeface="Arial" panose="020B0604020202020204" pitchFamily="34" charset="0"/>
              </a:rPr>
              <a:t>تمهيدي ماجستير رقابة صحية علي الأغذية</a:t>
            </a:r>
          </a:p>
          <a:p>
            <a:pPr marL="283487" indent="-283487" algn="r" defTabSz="1133947" rtl="1">
              <a:spcBef>
                <a:spcPts val="1240"/>
              </a:spcBef>
              <a:defRPr/>
            </a:pPr>
            <a:endParaRPr lang="ar-EG" sz="3472" dirty="0">
              <a:solidFill>
                <a:sysClr val="windowText" lastClr="000000"/>
              </a:solidFill>
              <a:latin typeface="Calibri" panose="020F0502020204030204"/>
              <a:cs typeface="Arial" panose="020B0604020202020204" pitchFamily="34" charset="0"/>
            </a:endParaRPr>
          </a:p>
          <a:p>
            <a:pPr marL="283487" indent="-283487" algn="r" defTabSz="1133947" rtl="1">
              <a:spcBef>
                <a:spcPts val="1240"/>
              </a:spcBef>
              <a:defRPr/>
            </a:pPr>
            <a:endParaRPr lang="ar-EG" sz="3472" dirty="0">
              <a:solidFill>
                <a:sysClr val="windowText" lastClr="000000"/>
              </a:solidFill>
              <a:latin typeface="Calibri" panose="020F0502020204030204"/>
              <a:cs typeface="Arial" panose="020B0604020202020204" pitchFamily="34" charset="0"/>
            </a:endParaRPr>
          </a:p>
          <a:p>
            <a:pPr marL="283487" indent="-283487" algn="r" defTabSz="1133947" rtl="1">
              <a:spcBef>
                <a:spcPts val="1240"/>
              </a:spcBef>
              <a:defRPr/>
            </a:pPr>
            <a:endParaRPr lang="ar-EG" sz="3472" dirty="0">
              <a:solidFill>
                <a:sysClr val="windowText" lastClr="000000"/>
              </a:solidFill>
              <a:latin typeface="Calibri" panose="020F0502020204030204"/>
              <a:cs typeface="Arial" panose="020B0604020202020204" pitchFamily="34" charset="0"/>
            </a:endParaRPr>
          </a:p>
          <a:p>
            <a:pPr marL="283487" indent="-283487" algn="r" defTabSz="1133947" rtl="1">
              <a:spcBef>
                <a:spcPts val="1240"/>
              </a:spcBef>
              <a:defRPr/>
            </a:pPr>
            <a:endParaRPr lang="ar-EG" sz="3472" dirty="0">
              <a:solidFill>
                <a:sysClr val="windowText" lastClr="000000"/>
              </a:solidFill>
              <a:latin typeface="Calibri" panose="020F0502020204030204"/>
              <a:cs typeface="Arial" panose="020B0604020202020204" pitchFamily="34" charset="0"/>
            </a:endParaRPr>
          </a:p>
          <a:p>
            <a:pPr marL="283487" indent="-283487" algn="r" defTabSz="1133947" rtl="1">
              <a:spcBef>
                <a:spcPts val="1240"/>
              </a:spcBef>
              <a:defRPr/>
            </a:pPr>
            <a:endParaRPr lang="ar-EG" sz="3472" dirty="0">
              <a:solidFill>
                <a:sysClr val="windowText" lastClr="000000"/>
              </a:solidFill>
              <a:latin typeface="Calibri" panose="020F0502020204030204"/>
              <a:cs typeface="Arial" panose="020B0604020202020204" pitchFamily="34" charset="0"/>
            </a:endParaRPr>
          </a:p>
          <a:p>
            <a:pPr marL="283487" indent="-283487" algn="r" defTabSz="1133947" rtl="1">
              <a:spcBef>
                <a:spcPts val="1240"/>
              </a:spcBef>
              <a:defRPr/>
            </a:pPr>
            <a:endParaRPr lang="ar-EG" sz="3472" dirty="0">
              <a:solidFill>
                <a:sysClr val="windowText" lastClr="000000"/>
              </a:solidFill>
              <a:latin typeface="Calibri" panose="020F0502020204030204"/>
              <a:cs typeface="Arial" panose="020B0604020202020204" pitchFamily="34" charset="0"/>
            </a:endParaRPr>
          </a:p>
          <a:p>
            <a:pPr marL="283487" indent="-283487" algn="r" defTabSz="1133947" rtl="1">
              <a:spcBef>
                <a:spcPts val="1240"/>
              </a:spcBef>
              <a:defRPr/>
            </a:pPr>
            <a:endParaRPr lang="en-US" sz="3472" dirty="0">
              <a:solidFill>
                <a:sysClr val="windowText" lastClr="000000"/>
              </a:solidFill>
              <a:latin typeface="Calibri" panose="020F0502020204030204"/>
            </a:endParaRPr>
          </a:p>
        </p:txBody>
      </p:sp>
      <p:sp>
        <p:nvSpPr>
          <p:cNvPr id="6" name="Content Placeholder 2"/>
          <p:cNvSpPr txBox="1">
            <a:spLocks/>
          </p:cNvSpPr>
          <p:nvPr/>
        </p:nvSpPr>
        <p:spPr>
          <a:xfrm>
            <a:off x="188992" y="4215570"/>
            <a:ext cx="7039947" cy="5396112"/>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3487" indent="-283487" algn="r" defTabSz="1133947" rtl="1">
              <a:spcBef>
                <a:spcPts val="1240"/>
              </a:spcBef>
              <a:defRPr/>
            </a:pPr>
            <a:r>
              <a:rPr lang="ar-EG" sz="3472" dirty="0">
                <a:solidFill>
                  <a:sysClr val="windowText" lastClr="000000"/>
                </a:solidFill>
                <a:latin typeface="Calibri" panose="020F0502020204030204"/>
                <a:cs typeface="Arial" panose="020B0604020202020204" pitchFamily="34" charset="0"/>
              </a:rPr>
              <a:t>د/ أميرسلامة نسيم خليل </a:t>
            </a:r>
          </a:p>
          <a:p>
            <a:pPr marL="283487" indent="-283487" algn="r" defTabSz="1133947" rtl="1">
              <a:spcBef>
                <a:spcPts val="1240"/>
              </a:spcBef>
              <a:defRPr/>
            </a:pPr>
            <a:r>
              <a:rPr lang="ar-EG" sz="3472" dirty="0">
                <a:solidFill>
                  <a:sysClr val="windowText" lastClr="000000"/>
                </a:solidFill>
                <a:latin typeface="Calibri" panose="020F0502020204030204"/>
                <a:cs typeface="Arial" panose="020B0604020202020204" pitchFamily="34" charset="0"/>
              </a:rPr>
              <a:t>مدير الانقاذ والاستجابة السريعه بمنظمة فور باوز</a:t>
            </a:r>
          </a:p>
          <a:p>
            <a:pPr lvl="0" algn="r" rtl="1">
              <a:defRPr/>
            </a:pPr>
            <a:r>
              <a:rPr lang="ar-EG" sz="3472" dirty="0">
                <a:solidFill>
                  <a:sysClr val="windowText" lastClr="000000"/>
                </a:solidFill>
              </a:rPr>
              <a:t>بكالوريوس طب بيطري – جامعة القاهرة</a:t>
            </a:r>
          </a:p>
          <a:p>
            <a:pPr lvl="0" algn="r" rtl="1">
              <a:defRPr/>
            </a:pPr>
            <a:r>
              <a:rPr lang="ar-EG" sz="3472" dirty="0">
                <a:solidFill>
                  <a:sysClr val="windowText" lastClr="000000"/>
                </a:solidFill>
              </a:rPr>
              <a:t>دبلومة ميكروبيولوجي-جامعة القاهرة</a:t>
            </a:r>
          </a:p>
          <a:p>
            <a:pPr algn="r" rtl="1">
              <a:defRPr/>
            </a:pPr>
            <a:r>
              <a:rPr lang="ar-EG" sz="3472" dirty="0">
                <a:solidFill>
                  <a:sysClr val="windowText" lastClr="000000"/>
                </a:solidFill>
              </a:rPr>
              <a:t>دبلومة باراسيتولوجي -جامعة القاهرة</a:t>
            </a:r>
          </a:p>
          <a:p>
            <a:pPr algn="r" rtl="1">
              <a:defRPr/>
            </a:pPr>
            <a:r>
              <a:rPr lang="ar-EG" sz="3472" dirty="0">
                <a:solidFill>
                  <a:sysClr val="windowText" lastClr="000000"/>
                </a:solidFill>
              </a:rPr>
              <a:t>دراسة الطب البيطري بجامعة فيينا بالنمسا</a:t>
            </a:r>
          </a:p>
          <a:p>
            <a:pPr lvl="0" algn="r" rtl="1">
              <a:defRPr/>
            </a:pPr>
            <a:endParaRPr lang="ar-EG" sz="3472" dirty="0">
              <a:solidFill>
                <a:sysClr val="windowText" lastClr="000000"/>
              </a:solidFill>
            </a:endParaRPr>
          </a:p>
          <a:p>
            <a:pPr lvl="0" algn="r" rtl="1">
              <a:defRPr/>
            </a:pPr>
            <a:endParaRPr lang="ar-EG" sz="3472" dirty="0">
              <a:solidFill>
                <a:sysClr val="windowText" lastClr="000000"/>
              </a:solidFill>
            </a:endParaRPr>
          </a:p>
          <a:p>
            <a:pPr marL="283487" indent="-283487" algn="r" defTabSz="1133947" rtl="1">
              <a:spcBef>
                <a:spcPts val="1240"/>
              </a:spcBef>
              <a:defRPr/>
            </a:pPr>
            <a:endParaRPr lang="ar-EG" sz="3472" dirty="0">
              <a:solidFill>
                <a:sysClr val="windowText" lastClr="000000"/>
              </a:solidFill>
              <a:latin typeface="Calibri" panose="020F0502020204030204"/>
              <a:cs typeface="Arial" panose="020B0604020202020204" pitchFamily="34" charset="0"/>
            </a:endParaRPr>
          </a:p>
          <a:p>
            <a:pPr marL="283487" indent="-283487" algn="r" defTabSz="1133947" rtl="1">
              <a:spcBef>
                <a:spcPts val="1240"/>
              </a:spcBef>
              <a:defRPr/>
            </a:pPr>
            <a:endParaRPr lang="ar-EG" sz="3472" dirty="0">
              <a:solidFill>
                <a:sysClr val="windowText" lastClr="000000"/>
              </a:solidFill>
              <a:latin typeface="Calibri" panose="020F0502020204030204"/>
              <a:cs typeface="Arial" panose="020B0604020202020204" pitchFamily="34" charset="0"/>
            </a:endParaRPr>
          </a:p>
          <a:p>
            <a:pPr marL="283487" indent="-283487" algn="r" defTabSz="1133947" rtl="1">
              <a:spcBef>
                <a:spcPts val="1240"/>
              </a:spcBef>
              <a:defRPr/>
            </a:pPr>
            <a:endParaRPr lang="ar-EG" sz="3472" dirty="0">
              <a:solidFill>
                <a:sysClr val="windowText" lastClr="000000"/>
              </a:solidFill>
              <a:latin typeface="Calibri" panose="020F0502020204030204"/>
              <a:cs typeface="Arial" panose="020B0604020202020204" pitchFamily="34" charset="0"/>
            </a:endParaRPr>
          </a:p>
          <a:p>
            <a:pPr marL="283487" indent="-283487" algn="r" defTabSz="1133947" rtl="1">
              <a:spcBef>
                <a:spcPts val="1240"/>
              </a:spcBef>
              <a:defRPr/>
            </a:pPr>
            <a:endParaRPr lang="ar-EG" sz="3472" dirty="0">
              <a:solidFill>
                <a:sysClr val="windowText" lastClr="000000"/>
              </a:solidFill>
              <a:latin typeface="Calibri" panose="020F0502020204030204"/>
              <a:cs typeface="Arial" panose="020B0604020202020204" pitchFamily="34" charset="0"/>
            </a:endParaRPr>
          </a:p>
          <a:p>
            <a:pPr marL="283487" indent="-283487" algn="r" defTabSz="1133947" rtl="1">
              <a:spcBef>
                <a:spcPts val="1240"/>
              </a:spcBef>
              <a:defRPr/>
            </a:pPr>
            <a:endParaRPr lang="ar-EG" sz="3472" dirty="0">
              <a:solidFill>
                <a:sysClr val="windowText" lastClr="000000"/>
              </a:solidFill>
              <a:latin typeface="Calibri" panose="020F0502020204030204"/>
              <a:cs typeface="Arial" panose="020B0604020202020204" pitchFamily="34" charset="0"/>
            </a:endParaRPr>
          </a:p>
          <a:p>
            <a:pPr marL="283487" indent="-283487" algn="r" defTabSz="1133947" rtl="1">
              <a:spcBef>
                <a:spcPts val="1240"/>
              </a:spcBef>
              <a:defRPr/>
            </a:pPr>
            <a:endParaRPr lang="ar-EG" sz="3472" dirty="0">
              <a:solidFill>
                <a:sysClr val="windowText" lastClr="000000"/>
              </a:solidFill>
              <a:latin typeface="Calibri" panose="020F0502020204030204"/>
              <a:cs typeface="Arial" panose="020B0604020202020204" pitchFamily="34" charset="0"/>
            </a:endParaRPr>
          </a:p>
          <a:p>
            <a:pPr marL="283487" indent="-283487" algn="r" defTabSz="1133947" rtl="1">
              <a:spcBef>
                <a:spcPts val="1240"/>
              </a:spcBef>
              <a:defRPr/>
            </a:pPr>
            <a:endParaRPr lang="en-US" sz="3472" dirty="0">
              <a:solidFill>
                <a:sysClr val="windowText" lastClr="000000"/>
              </a:solidFill>
              <a:latin typeface="Calibri" panose="020F0502020204030204"/>
            </a:endParaRPr>
          </a:p>
        </p:txBody>
      </p:sp>
    </p:spTree>
    <p:extLst>
      <p:ext uri="{BB962C8B-B14F-4D97-AF65-F5344CB8AC3E}">
        <p14:creationId xmlns:p14="http://schemas.microsoft.com/office/powerpoint/2010/main" val="3643703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039456" y="2237062"/>
            <a:ext cx="13040439" cy="1643836"/>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defTabSz="1133947" rtl="1">
              <a:defRPr/>
            </a:pPr>
            <a:r>
              <a:rPr lang="ar-EG" sz="5456" dirty="0">
                <a:solidFill>
                  <a:sysClr val="windowText" lastClr="000000"/>
                </a:solidFill>
                <a:latin typeface="Calibri Light" panose="020F0302020204030204"/>
                <a:cs typeface="Times New Roman" panose="02020603050405020304" pitchFamily="18" charset="0"/>
              </a:rPr>
              <a:t>عن المشروع وفكرته</a:t>
            </a:r>
            <a:endParaRPr lang="en-US" sz="5456" dirty="0">
              <a:solidFill>
                <a:sysClr val="windowText" lastClr="000000"/>
              </a:solidFill>
              <a:latin typeface="Calibri Light" panose="020F0302020204030204"/>
            </a:endParaRPr>
          </a:p>
        </p:txBody>
      </p:sp>
      <p:sp>
        <p:nvSpPr>
          <p:cNvPr id="9" name="Content Placeholder 2"/>
          <p:cNvSpPr txBox="1">
            <a:spLocks/>
          </p:cNvSpPr>
          <p:nvPr/>
        </p:nvSpPr>
        <p:spPr>
          <a:xfrm>
            <a:off x="1039456" y="4048234"/>
            <a:ext cx="13040439" cy="5396112"/>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3487" indent="-283487" algn="r" defTabSz="1133947" rtl="1">
              <a:spcBef>
                <a:spcPts val="1240"/>
              </a:spcBef>
              <a:defRPr/>
            </a:pPr>
            <a:endParaRPr lang="en-US" sz="3472" dirty="0">
              <a:solidFill>
                <a:sysClr val="windowText" lastClr="000000"/>
              </a:solidFill>
              <a:latin typeface="Calibri" panose="020F0502020204030204"/>
            </a:endParaRPr>
          </a:p>
        </p:txBody>
      </p:sp>
      <p:sp>
        <p:nvSpPr>
          <p:cNvPr id="2" name="Rectangle 1"/>
          <p:cNvSpPr/>
          <p:nvPr/>
        </p:nvSpPr>
        <p:spPr>
          <a:xfrm>
            <a:off x="1039455" y="3440239"/>
            <a:ext cx="13749159" cy="6191695"/>
          </a:xfrm>
          <a:prstGeom prst="rect">
            <a:avLst/>
          </a:prstGeom>
        </p:spPr>
        <p:txBody>
          <a:bodyPr wrap="square">
            <a:spAutoFit/>
          </a:bodyPr>
          <a:lstStyle/>
          <a:p>
            <a:pPr marL="283487" indent="-283487" algn="ctr" rtl="1">
              <a:lnSpc>
                <a:spcPct val="90000"/>
              </a:lnSpc>
              <a:spcBef>
                <a:spcPts val="1240"/>
              </a:spcBef>
              <a:buFont typeface="Arial" panose="020B0604020202020204" pitchFamily="34" charset="0"/>
              <a:buChar char="•"/>
              <a:defRPr/>
            </a:pPr>
            <a:r>
              <a:rPr lang="ar-EG" sz="3472" b="1" dirty="0">
                <a:solidFill>
                  <a:srgbClr val="FF0000"/>
                </a:solidFill>
              </a:rPr>
              <a:t>ملاذ آمن للحياة البرية</a:t>
            </a:r>
          </a:p>
          <a:p>
            <a:pPr algn="just" rtl="1"/>
            <a:r>
              <a:rPr lang="ar-SA" sz="1984" b="1" dirty="0"/>
              <a:t>إنشاء محمية للحياة البري</a:t>
            </a:r>
            <a:r>
              <a:rPr lang="ar-EG" sz="1984" b="1" dirty="0"/>
              <a:t>ة</a:t>
            </a:r>
            <a:r>
              <a:rPr lang="ar-SA" sz="3025" dirty="0"/>
              <a:t>على مساحة 500 فدان علي نحو (2,100,000) </a:t>
            </a:r>
            <a:r>
              <a:rPr lang="ar-SA" sz="3025" b="1" dirty="0"/>
              <a:t>مترمربع من الأرض المعينة</a:t>
            </a:r>
            <a:r>
              <a:rPr lang="ar-EG" sz="1984" b="1" dirty="0"/>
              <a:t>وسيُنشأ في الموقع مرفق كامل لمعالجة الحيوانات يقدم علاجا طبيا مستمرا للحيوانات. ويهدف هذا المرفق أيضا إلى توفير التدريب الأساسي للأطباء البيطريين الممارسين والطلاب) محليا وإقليميا ودوليا بهدف تنشئة جيل جديد من الأطباء البيطريين المشهورين دوليا في مجال الحياة البرية. وسيقدم التدريب أيضا في جميع المجالات الأخرى المتعلقة برعاية الحيوانات والتعامل معها ؛ فتح المزيد من فرص العمل للأسواق المحلية والإقليمية.</a:t>
            </a:r>
            <a:endParaRPr lang="en-US" sz="1984" b="1" dirty="0"/>
          </a:p>
          <a:p>
            <a:pPr algn="just" rtl="1"/>
            <a:r>
              <a:rPr lang="ar-EG" sz="1984" b="1" dirty="0"/>
              <a:t>وإلى جانب توفير مساكن من الطراز العالمي للحيوانات التي تعرضت للإيذاء والإنقاذ، ستشجع المحمية السياح المحليين والدوليين على القيام بزيارات، مما سيخلق نموذجاً مستداماً للملاذ،وحيثما أمكن، ورهناً بالتدرج الطبيعي للأرض، ستكون هذه المسارات متاحة لذوي الاحتياجات الخاصة، حيث سيوفر الملجأ أيضاً أنشطة خاصة لجميع ذوي الاحتياجات الخاصة من أجل تيسير العلاج بمساعدة الحيوانات. ومن المقرر أن يبدأ مشروع لإعادة التدوير في المحمية. وتتمثل الخطوة الأولى في إنشاء نظام لإعادة التدوير يعمل في المحمية. وفي وقت لاحق، يمكن أن يقترن ذلك ببرنامج تعليمي مع المدارس المحلية التي تأخذ بمفهوم إعادة التدوير في مدارسها. وفي المستقبل، لن يؤدي ذلك إلى إضافة قيم إلى البيئة فحسب، بل إلى التوعية التثقيفية أيضا، بل سيخلق فرص عمل ويجلب الأموال كجزء من المواد المعاد تدويرها التي يمكن بيعها. ويمكن أن يؤدي ذلك على المدى الطويل إلى منع الفقر في المجتمعات.</a:t>
            </a:r>
            <a:endParaRPr lang="en-US" sz="1984" b="1" dirty="0"/>
          </a:p>
          <a:p>
            <a:pPr algn="just" rtl="1"/>
            <a:r>
              <a:rPr lang="ar-EG" sz="1984" b="1" dirty="0"/>
              <a:t> ومن المقرر تنفيذ مشروع لغرس أشجار الشعوب الأصلية في المحمية. وسيتم توفير هذه الأشجار بالتعاون مع وزارة الزراعة والحدائق النباتية. ولن يكون لهذا أثر على النظام الإيكولوجي في منطقة المحمية فحسب، بل سيكون له أيضا قيمة تثقيفية لزائري المحمية. ويمكن وضع برامج تربوية تركز على هذا الموضوع.</a:t>
            </a:r>
            <a:endParaRPr lang="en-US" sz="1984" b="1" dirty="0"/>
          </a:p>
          <a:p>
            <a:pPr algn="just" rtl="1"/>
            <a:r>
              <a:rPr lang="ar-EG" sz="1984" b="1" dirty="0"/>
              <a:t>وتهدف إمكانية التعاون مع الجامعات والمنظمات غير الحكومية الأخرى -وهي مدرسة للمتعلمين المعوقين عقليا وبدنيا -إلى ما يلي. اكتساب المعدات للمدرسة وتوفير التدريب الخاص للمعلمين هو الهدف لعام 2023 بالتعاون المستمر في السنوات التالية.</a:t>
            </a:r>
            <a:endParaRPr lang="en-US" sz="1984" b="1" dirty="0"/>
          </a:p>
          <a:p>
            <a:pPr algn="just" rtl="1"/>
            <a:r>
              <a:rPr lang="ar-EG" sz="1984" b="1" dirty="0"/>
              <a:t>وسيخطط أيضا لإقامة 20 نزل صديقة للبيئة، مما يكفل الحد الأدنى من الأثر البصري والإيكولوجي. وستتيح النزل صديقة للبيئة إمكانية قضاء الليالي لزيارة السياح إلى المقروكذلك إلى الأماكن القريبة من الوجهة السياحية في مصر. (التصميم التقني المقترح من قبل سادار للتصميم).</a:t>
            </a:r>
            <a:endParaRPr lang="en-US" sz="1984" b="1" dirty="0"/>
          </a:p>
          <a:p>
            <a:pPr marL="283487" indent="-283487" algn="just" rtl="1">
              <a:lnSpc>
                <a:spcPct val="90000"/>
              </a:lnSpc>
              <a:spcBef>
                <a:spcPts val="1240"/>
              </a:spcBef>
              <a:buFont typeface="Arial" panose="020B0604020202020204" pitchFamily="34" charset="0"/>
              <a:buChar char="•"/>
              <a:defRPr/>
            </a:pPr>
            <a:endParaRPr lang="ar-EG" sz="3025" dirty="0">
              <a:solidFill>
                <a:sysClr val="windowText" lastClr="000000"/>
              </a:solidFill>
            </a:endParaRPr>
          </a:p>
        </p:txBody>
      </p:sp>
    </p:spTree>
    <p:extLst>
      <p:ext uri="{BB962C8B-B14F-4D97-AF65-F5344CB8AC3E}">
        <p14:creationId xmlns:p14="http://schemas.microsoft.com/office/powerpoint/2010/main" val="3585279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51989" y="2416532"/>
            <a:ext cx="14694118" cy="7181691"/>
          </a:xfrm>
          <a:prstGeom prst="rect">
            <a:avLst/>
          </a:prstGeom>
        </p:spPr>
        <p:txBody>
          <a:bodyPr vert="horz" lIns="113395" tIns="56698" rIns="113395" bIns="56698"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1133947" rtl="1">
              <a:defRPr/>
            </a:pPr>
            <a:endParaRPr lang="ar-EG" sz="5456" b="1" dirty="0">
              <a:solidFill>
                <a:srgbClr val="0070C0"/>
              </a:solidFill>
              <a:latin typeface="Calibri Light" panose="020F0302020204030204"/>
              <a:cs typeface="Times New Roman" panose="02020603050405020304" pitchFamily="18" charset="0"/>
            </a:endParaRPr>
          </a:p>
          <a:p>
            <a:pPr algn="ctr" defTabSz="1133947" rtl="1">
              <a:defRPr/>
            </a:pPr>
            <a:r>
              <a:rPr lang="ar-EG" sz="5456" b="1" dirty="0">
                <a:solidFill>
                  <a:srgbClr val="0070C0"/>
                </a:solidFill>
                <a:latin typeface="Calibri Light" panose="020F0302020204030204"/>
              </a:rPr>
              <a:t>أثر المشروع وتطبيقاته</a:t>
            </a:r>
          </a:p>
          <a:p>
            <a:pPr algn="r" rtl="1"/>
            <a:r>
              <a:rPr lang="ar-EG" sz="5456" b="1" dirty="0">
                <a:solidFill>
                  <a:srgbClr val="FF0000"/>
                </a:solidFill>
              </a:rPr>
              <a:t> </a:t>
            </a:r>
            <a:r>
              <a:rPr lang="ar-EG" sz="3224" b="1" dirty="0">
                <a:solidFill>
                  <a:srgbClr val="FF0000"/>
                </a:solidFill>
                <a:latin typeface="+mn-lt"/>
                <a:ea typeface="+mn-ea"/>
              </a:rPr>
              <a:t>ستوفر محمية مصر للحياة البرية:</a:t>
            </a:r>
          </a:p>
          <a:p>
            <a:pPr algn="r" rtl="1"/>
            <a:endParaRPr lang="en-US" sz="3224" dirty="0">
              <a:latin typeface="+mn-lt"/>
              <a:ea typeface="+mn-ea"/>
            </a:endParaRPr>
          </a:p>
          <a:p>
            <a:pPr algn="r" rtl="1"/>
            <a:r>
              <a:rPr lang="ar-EG" sz="3224" b="1" dirty="0">
                <a:latin typeface="+mn-lt"/>
                <a:ea typeface="+mn-ea"/>
              </a:rPr>
              <a:t> 1- ملاذ آمن للحيوانات التي أُنقذت من مصر والشرق الأوسط.</a:t>
            </a:r>
          </a:p>
          <a:p>
            <a:pPr algn="r" rtl="1"/>
            <a:endParaRPr lang="en-US" sz="3224" dirty="0">
              <a:latin typeface="+mn-lt"/>
              <a:ea typeface="+mn-ea"/>
            </a:endParaRPr>
          </a:p>
          <a:p>
            <a:pPr algn="r" rtl="1"/>
            <a:r>
              <a:rPr lang="ar-EG" sz="3224" dirty="0">
                <a:latin typeface="+mn-lt"/>
                <a:ea typeface="+mn-ea"/>
              </a:rPr>
              <a:t> ومن شأن ذلك أن يكفل للحيوانات التي يتم إنقاذها من أوضاع سيئة أو نتيجة لمصادرتها عن طريق الاتجار غير المشروع بالأحياء البرية أن توفر لها رعاية مدى الحياة في مواطن بيئية مناسبة للأنواع.</a:t>
            </a:r>
          </a:p>
          <a:p>
            <a:pPr algn="r" rtl="1"/>
            <a:endParaRPr lang="en-US" sz="3224" dirty="0">
              <a:latin typeface="+mn-lt"/>
              <a:ea typeface="+mn-ea"/>
            </a:endParaRPr>
          </a:p>
          <a:p>
            <a:pPr algn="r" rtl="1"/>
            <a:r>
              <a:rPr lang="ar-EG" sz="3224" b="1" dirty="0">
                <a:latin typeface="+mn-lt"/>
                <a:ea typeface="+mn-ea"/>
              </a:rPr>
              <a:t>2- وحدة لإعادة تأهيل الأنواع المحلية التي يمكن إطلاقها في البرية.</a:t>
            </a:r>
            <a:endParaRPr lang="en-US" sz="3224" b="1" dirty="0">
              <a:latin typeface="+mn-lt"/>
              <a:ea typeface="+mn-ea"/>
            </a:endParaRPr>
          </a:p>
          <a:p>
            <a:pPr algn="r" rtl="1"/>
            <a:r>
              <a:rPr lang="ar-EG" sz="3224" dirty="0">
                <a:latin typeface="+mn-lt"/>
                <a:ea typeface="+mn-ea"/>
              </a:rPr>
              <a:t> وستدخل الأنواع المحلية عملية إعادة التأهيل، حيثما أمكن، من أجل إعادة إدخالها إلى البرية، وضمان استمرارية الحياة البرية في مصر.</a:t>
            </a:r>
          </a:p>
          <a:p>
            <a:pPr algn="r" rtl="1"/>
            <a:endParaRPr lang="en-US" sz="3224" dirty="0">
              <a:latin typeface="+mn-lt"/>
              <a:ea typeface="+mn-ea"/>
            </a:endParaRPr>
          </a:p>
          <a:p>
            <a:pPr algn="r" rtl="1"/>
            <a:r>
              <a:rPr lang="ar-EG" sz="3224" b="1" dirty="0">
                <a:latin typeface="+mn-lt"/>
                <a:ea typeface="+mn-ea"/>
              </a:rPr>
              <a:t>3- عيادة طبية للعلاج المستمر للحيوانات.</a:t>
            </a:r>
            <a:endParaRPr lang="en-US" sz="3224" b="1" dirty="0">
              <a:latin typeface="+mn-lt"/>
              <a:ea typeface="+mn-ea"/>
            </a:endParaRPr>
          </a:p>
          <a:p>
            <a:pPr algn="r" rtl="1"/>
            <a:r>
              <a:rPr lang="ar-EG" sz="3224" dirty="0">
                <a:latin typeface="+mn-lt"/>
                <a:ea typeface="+mn-ea"/>
              </a:rPr>
              <a:t> وحدة تدريب داخل العيادة الطبية تقدم التدريب أثناء العمل للأطباء البيطريين على الصعيدين المحلي والدولي.</a:t>
            </a:r>
          </a:p>
          <a:p>
            <a:pPr algn="r" rtl="1"/>
            <a:endParaRPr lang="en-US" sz="5456" dirty="0"/>
          </a:p>
          <a:p>
            <a:pPr algn="r" rtl="1"/>
            <a:endParaRPr lang="en-US" sz="5456" dirty="0">
              <a:solidFill>
                <a:sysClr val="windowText" lastClr="000000"/>
              </a:solidFill>
              <a:latin typeface="Calibri Light" panose="020F0302020204030204"/>
            </a:endParaRPr>
          </a:p>
        </p:txBody>
      </p:sp>
      <p:sp>
        <p:nvSpPr>
          <p:cNvPr id="7" name="Content Placeholder 2"/>
          <p:cNvSpPr txBox="1">
            <a:spLocks/>
          </p:cNvSpPr>
          <p:nvPr/>
        </p:nvSpPr>
        <p:spPr>
          <a:xfrm>
            <a:off x="1039456" y="4048234"/>
            <a:ext cx="13040439" cy="5396112"/>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3487" indent="-283487" algn="r" defTabSz="1133947" rtl="1">
              <a:spcBef>
                <a:spcPts val="1240"/>
              </a:spcBef>
              <a:defRPr/>
            </a:pPr>
            <a:endParaRPr lang="ar-EG" sz="3472" dirty="0">
              <a:solidFill>
                <a:sysClr val="windowText" lastClr="000000"/>
              </a:solidFill>
              <a:latin typeface="Calibri" panose="020F0502020204030204"/>
              <a:cs typeface="Arial" panose="020B0604020202020204" pitchFamily="34" charset="0"/>
            </a:endParaRPr>
          </a:p>
          <a:p>
            <a:pPr marL="283487" indent="-283487" algn="r" defTabSz="1133947" rtl="1">
              <a:spcBef>
                <a:spcPts val="1240"/>
              </a:spcBef>
              <a:defRPr/>
            </a:pPr>
            <a:endParaRPr lang="ar-EG" sz="3472" dirty="0">
              <a:solidFill>
                <a:sysClr val="windowText" lastClr="000000"/>
              </a:solidFill>
              <a:latin typeface="Calibri" panose="020F0502020204030204"/>
              <a:cs typeface="Arial" panose="020B0604020202020204" pitchFamily="34" charset="0"/>
            </a:endParaRPr>
          </a:p>
          <a:p>
            <a:pPr marL="283487" indent="-283487" algn="r" defTabSz="1133947" rtl="1">
              <a:spcBef>
                <a:spcPts val="1240"/>
              </a:spcBef>
              <a:defRPr/>
            </a:pPr>
            <a:endParaRPr lang="ar-EG" sz="3472" dirty="0">
              <a:solidFill>
                <a:sysClr val="windowText" lastClr="000000"/>
              </a:solidFill>
              <a:latin typeface="Calibri" panose="020F0502020204030204"/>
              <a:cs typeface="Arial" panose="020B0604020202020204" pitchFamily="34" charset="0"/>
            </a:endParaRPr>
          </a:p>
          <a:p>
            <a:pPr marL="0" indent="0" algn="r" defTabSz="1133947" rtl="1">
              <a:spcBef>
                <a:spcPts val="1240"/>
              </a:spcBef>
              <a:buNone/>
              <a:defRPr/>
            </a:pPr>
            <a:endParaRPr lang="ar-EG" sz="3472" dirty="0">
              <a:solidFill>
                <a:sysClr val="windowText" lastClr="000000"/>
              </a:solidFill>
              <a:latin typeface="Calibri" panose="020F0502020204030204"/>
              <a:cs typeface="Arial" panose="020B0604020202020204" pitchFamily="34" charset="0"/>
            </a:endParaRPr>
          </a:p>
        </p:txBody>
      </p:sp>
    </p:spTree>
    <p:extLst>
      <p:ext uri="{BB962C8B-B14F-4D97-AF65-F5344CB8AC3E}">
        <p14:creationId xmlns:p14="http://schemas.microsoft.com/office/powerpoint/2010/main" val="868384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039456" y="2542527"/>
            <a:ext cx="13040439" cy="1338371"/>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defTabSz="1133947" rtl="1">
              <a:defRPr/>
            </a:pPr>
            <a:endParaRPr lang="en-US" sz="5456" dirty="0">
              <a:solidFill>
                <a:sysClr val="windowText" lastClr="000000"/>
              </a:solidFill>
              <a:latin typeface="Calibri Light" panose="020F0302020204030204"/>
            </a:endParaRPr>
          </a:p>
        </p:txBody>
      </p:sp>
      <p:sp>
        <p:nvSpPr>
          <p:cNvPr id="9" name="Content Placeholder 2"/>
          <p:cNvSpPr txBox="1">
            <a:spLocks/>
          </p:cNvSpPr>
          <p:nvPr/>
        </p:nvSpPr>
        <p:spPr>
          <a:xfrm>
            <a:off x="1039456" y="4048234"/>
            <a:ext cx="13040439" cy="5396112"/>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3487" indent="-283487" algn="r" defTabSz="1133947" rtl="1">
              <a:spcBef>
                <a:spcPts val="1240"/>
              </a:spcBef>
              <a:defRPr/>
            </a:pPr>
            <a:endParaRPr lang="en-US" sz="3472" dirty="0">
              <a:solidFill>
                <a:sysClr val="windowText" lastClr="000000"/>
              </a:solidFill>
              <a:latin typeface="Calibri" panose="020F0502020204030204"/>
            </a:endParaRPr>
          </a:p>
        </p:txBody>
      </p:sp>
      <p:sp>
        <p:nvSpPr>
          <p:cNvPr id="3" name="Rectangle 2"/>
          <p:cNvSpPr/>
          <p:nvPr/>
        </p:nvSpPr>
        <p:spPr>
          <a:xfrm>
            <a:off x="236240" y="2912750"/>
            <a:ext cx="14646870" cy="5427448"/>
          </a:xfrm>
          <a:prstGeom prst="rect">
            <a:avLst/>
          </a:prstGeom>
        </p:spPr>
        <p:txBody>
          <a:bodyPr wrap="square">
            <a:spAutoFit/>
          </a:bodyPr>
          <a:lstStyle/>
          <a:p>
            <a:pPr algn="r" rtl="1"/>
            <a:r>
              <a:rPr lang="ar-EG" sz="2976" b="1" dirty="0">
                <a:cs typeface="+mj-cs"/>
              </a:rPr>
              <a:t>4- مركز تربوي</a:t>
            </a:r>
            <a:endParaRPr lang="en-US" sz="2976" b="1" dirty="0">
              <a:cs typeface="+mj-cs"/>
            </a:endParaRPr>
          </a:p>
          <a:p>
            <a:pPr algn="r" rtl="1"/>
            <a:r>
              <a:rPr lang="ar-EG" sz="2976" dirty="0">
                <a:cs typeface="+mj-cs"/>
              </a:rPr>
              <a:t> المركز التثقيفي الذي يركز على قضايا رعاية الحيوان، فضلاً عن إدارة البرامج التثقيفية التي تركز على أهمية إعادة التدوير ورعاية البيئة.</a:t>
            </a:r>
          </a:p>
          <a:p>
            <a:pPr algn="r" rtl="1"/>
            <a:endParaRPr lang="en-US" sz="2976" dirty="0">
              <a:cs typeface="+mj-cs"/>
            </a:endParaRPr>
          </a:p>
          <a:p>
            <a:pPr algn="r" rtl="1"/>
            <a:r>
              <a:rPr lang="ar-EG" sz="2976" dirty="0">
                <a:cs typeface="+mj-cs"/>
              </a:rPr>
              <a:t>5- </a:t>
            </a:r>
            <a:r>
              <a:rPr lang="ar-EG" sz="2976" b="1" dirty="0">
                <a:cs typeface="+mj-cs"/>
              </a:rPr>
              <a:t>خلق فرص عمل للسكان المحليين</a:t>
            </a:r>
            <a:r>
              <a:rPr lang="ar-EG" sz="2976" dirty="0">
                <a:cs typeface="+mj-cs"/>
              </a:rPr>
              <a:t>.</a:t>
            </a:r>
            <a:endParaRPr lang="en-US" sz="2976" dirty="0">
              <a:cs typeface="+mj-cs"/>
            </a:endParaRPr>
          </a:p>
          <a:p>
            <a:pPr algn="r" rtl="1"/>
            <a:r>
              <a:rPr lang="ar-EG" sz="2976" dirty="0">
                <a:cs typeface="+mj-cs"/>
              </a:rPr>
              <a:t>وسيُختار جميع الموظفين (باستثناء الإدارة للسنوات الخمس الأولى) من السكان المحليين وسيجري تدريبهم وفق معايير عالية. وهذا سيوسع أيضا سوق العمل في مصر والمنطقة.</a:t>
            </a:r>
          </a:p>
          <a:p>
            <a:pPr algn="r" rtl="1"/>
            <a:endParaRPr lang="en-US" sz="2976" dirty="0">
              <a:cs typeface="+mj-cs"/>
            </a:endParaRPr>
          </a:p>
          <a:p>
            <a:pPr algn="r" rtl="1"/>
            <a:r>
              <a:rPr lang="ar-EG" sz="2976" dirty="0">
                <a:cs typeface="+mj-cs"/>
              </a:rPr>
              <a:t>6- </a:t>
            </a:r>
            <a:r>
              <a:rPr lang="ar-EG" sz="2976" b="1" dirty="0">
                <a:cs typeface="+mj-cs"/>
              </a:rPr>
              <a:t>عامل جذب سياحي جديد للسياح المحليين والدوليين.</a:t>
            </a:r>
            <a:endParaRPr lang="en-US" sz="2976" dirty="0">
              <a:cs typeface="+mj-cs"/>
            </a:endParaRPr>
          </a:p>
          <a:p>
            <a:pPr algn="r" rtl="1"/>
            <a:r>
              <a:rPr lang="ar-EG" sz="2976" dirty="0">
                <a:cs typeface="+mj-cs"/>
              </a:rPr>
              <a:t> بالإضافة إلى العديد من الأنشطة الممكنة داخل المحمية، والتنزه، وركوب الدراجات، ومحركات الألعاب وركوب الخيل0</a:t>
            </a:r>
            <a:endParaRPr lang="en-US" sz="2976" dirty="0">
              <a:cs typeface="+mj-cs"/>
            </a:endParaRPr>
          </a:p>
          <a:p>
            <a:pPr lvl="0" algn="r" rtl="1">
              <a:lnSpc>
                <a:spcPct val="90000"/>
              </a:lnSpc>
              <a:spcBef>
                <a:spcPct val="0"/>
              </a:spcBef>
              <a:defRPr/>
            </a:pPr>
            <a:endParaRPr lang="en-US" sz="5456" dirty="0">
              <a:solidFill>
                <a:sysClr val="windowText" lastClr="000000"/>
              </a:solidFill>
              <a:latin typeface="Calibri Light" panose="020F0302020204030204"/>
            </a:endParaRPr>
          </a:p>
        </p:txBody>
      </p:sp>
    </p:spTree>
    <p:extLst>
      <p:ext uri="{BB962C8B-B14F-4D97-AF65-F5344CB8AC3E}">
        <p14:creationId xmlns:p14="http://schemas.microsoft.com/office/powerpoint/2010/main" val="39352344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432</TotalTime>
  <Words>660</Words>
  <Application>Microsoft Office PowerPoint</Application>
  <PresentationFormat>Custom</PresentationFormat>
  <Paragraphs>56</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نموذج لعرض المشروعات المتأهلة على مستوى المحافظات</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mohamed adel</dc:creator>
  <cp:lastModifiedBy>Mohamed Elmelegy</cp:lastModifiedBy>
  <cp:revision>23</cp:revision>
  <dcterms:created xsi:type="dcterms:W3CDTF">2022-09-29T13:35:57Z</dcterms:created>
  <dcterms:modified xsi:type="dcterms:W3CDTF">2022-10-21T13:28:43Z</dcterms:modified>
</cp:coreProperties>
</file>