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3" r:id="rId5"/>
    <p:sldId id="260" r:id="rId6"/>
    <p:sldId id="262" r:id="rId7"/>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99FF66"/>
    <a:srgbClr val="65F52B"/>
    <a:srgbClr val="5AF4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55" autoAdjust="0"/>
    <p:restoredTop sz="94660"/>
  </p:normalViewPr>
  <p:slideViewPr>
    <p:cSldViewPr snapToGrid="0">
      <p:cViewPr varScale="1">
        <p:scale>
          <a:sx n="56" d="100"/>
          <a:sy n="56" d="100"/>
        </p:scale>
        <p:origin x="912" y="84"/>
      </p:cViewPr>
      <p:guideLst>
        <p:guide orient="horz" pos="3368"/>
        <p:guide pos="476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544667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209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759863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23103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806004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512410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26/03/1444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821732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26/03/1444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391241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26/03/1444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154097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762646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132022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26/03/1444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10544706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8" Type="http://schemas.openxmlformats.org/officeDocument/2006/relationships/hyperlink" Target="file:///C:\Users\win7\Desktop\New%20folder%20(2)\&#1593;&#1585;&#1590;%20&#1605;&#1588;&#1585;&#1608;&#1593;%20&#1575;&#1604;&#1591;&#1585;&#1602;%20&#1575;&#1604;&#1582;&#1590;&#1585;&#1575;&#1569;%20&#1608;&#1575;&#1604;&#1587;&#1610;&#1575;&#1581;&#1577;%20&#1575;&#1604;&#1576;&#1610;&#1574;&#1610;&#1577;%20&#1576;&#1605;&#1581;&#1605;&#1610;&#1577;%20&#1602;&#1575;&#1585;&#1608;&#1606;%20&#1576;&#1575;&#1604;&#1601;&#1610;&#1608;&#1605;\&#1588;&#1585;&#1610;&#1581;&#1577;22.PNG" TargetMode="External"/><Relationship Id="rId3" Type="http://schemas.openxmlformats.org/officeDocument/2006/relationships/hyperlink" Target="file:///C:\Users\win7\Desktop\New%20folder%20(2)\&#1593;&#1585;&#1590;%20&#1605;&#1588;&#1585;&#1608;&#1593;%20&#1575;&#1604;&#1591;&#1585;&#1602;%20&#1575;&#1604;&#1582;&#1590;&#1585;&#1575;&#1569;%20&#1608;&#1575;&#1604;&#1587;&#1610;&#1575;&#1581;&#1577;%20&#1575;&#1604;&#1576;&#1610;&#1574;&#1610;&#1577;%20&#1576;&#1605;&#1581;&#1605;&#1610;&#1577;%20&#1602;&#1575;&#1585;&#1608;&#1606;%20&#1576;&#1575;&#1604;&#1601;&#1610;&#1608;&#1605;\&#1588;&#1585;&#1610;&#1581;&#1577;18.PNG" TargetMode="External"/><Relationship Id="rId7" Type="http://schemas.openxmlformats.org/officeDocument/2006/relationships/hyperlink" Target="file:///C:\Users\win7\Desktop\New%20folder%20(2)\&#1593;&#1585;&#1590;%20&#1605;&#1588;&#1585;&#1608;&#1593;%20&#1575;&#1604;&#1591;&#1585;&#1602;%20&#1575;&#1604;&#1582;&#1590;&#1585;&#1575;&#1569;%20&#1608;&#1575;&#1604;&#1587;&#1610;&#1575;&#1581;&#1577;%20&#1575;&#1604;&#1576;&#1610;&#1574;&#1610;&#1577;%20&#1576;&#1605;&#1581;&#1605;&#1610;&#1577;%20&#1602;&#1575;&#1585;&#1608;&#1606;%20&#1576;&#1575;&#1604;&#1601;&#1610;&#1608;&#1605;\&#1588;&#1585;&#1610;&#1581;&#1577;17.PNG" TargetMode="External"/><Relationship Id="rId12" Type="http://schemas.microsoft.com/office/2007/relationships/hdphoto" Target="../media/hdphoto1.wdp"/><Relationship Id="rId2" Type="http://schemas.openxmlformats.org/officeDocument/2006/relationships/hyperlink" Target="file:///C:\Users\win7\Desktop\New%20folder%20(2)\&#1593;&#1585;&#1590;%20&#1605;&#1588;&#1585;&#1608;&#1593;%20&#1575;&#1604;&#1591;&#1585;&#1602;%20&#1575;&#1604;&#1582;&#1590;&#1585;&#1575;&#1569;%20&#1608;&#1575;&#1604;&#1587;&#1610;&#1575;&#1581;&#1577;%20&#1575;&#1604;&#1576;&#1610;&#1574;&#1610;&#1577;%20&#1576;&#1605;&#1581;&#1605;&#1610;&#1577;%20&#1602;&#1575;&#1585;&#1608;&#1606;%20&#1576;&#1575;&#1604;&#1601;&#1610;&#1608;&#1605;\&#1588;&#1585;&#1610;&#1581;&#1577;19.PNG" TargetMode="External"/><Relationship Id="rId1" Type="http://schemas.openxmlformats.org/officeDocument/2006/relationships/slideLayout" Target="../slideLayouts/slideLayout1.xml"/><Relationship Id="rId6" Type="http://schemas.openxmlformats.org/officeDocument/2006/relationships/hyperlink" Target="file:///C:\Users\win7\Desktop\New%20folder%20(2)\&#1593;&#1585;&#1590;%20&#1605;&#1588;&#1585;&#1608;&#1593;%20&#1575;&#1604;&#1591;&#1585;&#1602;%20&#1575;&#1604;&#1582;&#1590;&#1585;&#1575;&#1569;%20&#1608;&#1575;&#1604;&#1587;&#1610;&#1575;&#1581;&#1577;%20&#1575;&#1604;&#1576;&#1610;&#1574;&#1610;&#1577;%20&#1576;&#1605;&#1581;&#1605;&#1610;&#1577;%20&#1602;&#1575;&#1585;&#1608;&#1606;%20&#1576;&#1575;&#1604;&#1601;&#1610;&#1608;&#1605;\&#1588;&#1585;&#1610;&#1581;&#1577;14.PNG" TargetMode="External"/><Relationship Id="rId11" Type="http://schemas.openxmlformats.org/officeDocument/2006/relationships/image" Target="../media/image5.png"/><Relationship Id="rId5" Type="http://schemas.openxmlformats.org/officeDocument/2006/relationships/hyperlink" Target="file:///C:\Users\win7\Desktop\New%20folder%20(2)\&#1593;&#1585;&#1590;%20&#1605;&#1588;&#1585;&#1608;&#1593;%20&#1575;&#1604;&#1591;&#1585;&#1602;%20&#1575;&#1604;&#1582;&#1590;&#1585;&#1575;&#1569;%20&#1608;&#1575;&#1604;&#1587;&#1610;&#1575;&#1581;&#1577;%20&#1575;&#1604;&#1576;&#1610;&#1574;&#1610;&#1577;%20&#1576;&#1605;&#1581;&#1605;&#1610;&#1577;%20&#1602;&#1575;&#1585;&#1608;&#1606;%20&#1576;&#1575;&#1604;&#1601;&#1610;&#1608;&#1605;\&#1588;&#1585;&#1610;&#1581;&#1577;15.PNG" TargetMode="External"/><Relationship Id="rId10" Type="http://schemas.openxmlformats.org/officeDocument/2006/relationships/hyperlink" Target="file:///C:\Users\win7\Desktop\New%20folder%20(2)\&#1593;&#1585;&#1590;%20&#1605;&#1588;&#1585;&#1608;&#1593;%20&#1575;&#1604;&#1591;&#1585;&#1602;%20&#1575;&#1604;&#1582;&#1590;&#1585;&#1575;&#1569;%20&#1608;&#1575;&#1604;&#1587;&#1610;&#1575;&#1581;&#1577;%20&#1575;&#1604;&#1576;&#1610;&#1574;&#1610;&#1577;%20&#1576;&#1605;&#1581;&#1605;&#1610;&#1577;%20&#1602;&#1575;&#1585;&#1608;&#1606;%20&#1576;&#1575;&#1604;&#1601;&#1610;&#1608;&#1605;\&#1588;&#1585;&#1610;&#1581;&#1577;21.PNG" TargetMode="External"/><Relationship Id="rId4" Type="http://schemas.openxmlformats.org/officeDocument/2006/relationships/hyperlink" Target="file:///C:\Users\win7\Desktop\New%20folder%20(2)\&#1593;&#1585;&#1590;%20&#1605;&#1588;&#1585;&#1608;&#1593;%20&#1575;&#1604;&#1591;&#1585;&#1602;%20&#1575;&#1604;&#1582;&#1590;&#1585;&#1575;&#1569;%20&#1608;&#1575;&#1604;&#1587;&#1610;&#1575;&#1581;&#1577;%20&#1575;&#1604;&#1576;&#1610;&#1574;&#1610;&#1577;%20&#1576;&#1605;&#1581;&#1605;&#1610;&#1577;%20&#1602;&#1575;&#1585;&#1608;&#1606;%20&#1576;&#1575;&#1604;&#1601;&#1610;&#1608;&#1605;\&#1588;&#1585;&#1610;&#1581;&#1577;20.PNG" TargetMode="External"/><Relationship Id="rId9" Type="http://schemas.openxmlformats.org/officeDocument/2006/relationships/hyperlink" Target="file:///C:\Users\win7\Desktop\New%20folder%20(2)\&#1593;&#1585;&#1590;%20&#1605;&#1588;&#1585;&#1608;&#1593;%20&#1575;&#1604;&#1591;&#1585;&#1602;%20&#1575;&#1604;&#1582;&#1590;&#1585;&#1575;&#1569;%20&#1608;&#1575;&#1604;&#1587;&#1610;&#1575;&#1581;&#1577;%20&#1575;&#1604;&#1576;&#1610;&#1574;&#1610;&#1577;%20&#1576;&#1605;&#1581;&#1605;&#1610;&#1577;%20&#1602;&#1575;&#1585;&#1608;&#1606;%20&#1576;&#1575;&#1604;&#1601;&#1610;&#1608;&#1605;\&#1588;&#1585;&#1610;&#1581;&#1577;23.P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9" y="3176118"/>
            <a:ext cx="11339513" cy="2960873"/>
          </a:xfrm>
        </p:spPr>
        <p:txBody>
          <a:bodyPr>
            <a:normAutofit/>
          </a:bodyPr>
          <a:lstStyle/>
          <a:p>
            <a:r>
              <a:rPr lang="ar-EG" sz="9921" b="1" dirty="0">
                <a:ln>
                  <a:solidFill>
                    <a:schemeClr val="accent6">
                      <a:lumMod val="50000"/>
                    </a:schemeClr>
                  </a:solidFill>
                </a:ln>
                <a:solidFill>
                  <a:srgbClr val="00FF00"/>
                </a:solidFill>
                <a:effectLst>
                  <a:outerShdw blurRad="38100" dist="38100" dir="2700000" algn="tl">
                    <a:srgbClr val="000000">
                      <a:alpha val="43137"/>
                    </a:srgbClr>
                  </a:outerShdw>
                </a:effectLst>
                <a:latin typeface="Traditional Arabic" pitchFamily="18" charset="-78"/>
                <a:cs typeface="Traditional Arabic" pitchFamily="18" charset="-78"/>
              </a:rPr>
              <a:t>نموذج لعرض المشروعات المتأهلة على مستوى المحافظات</a:t>
            </a:r>
            <a:endParaRPr lang="en-US" sz="9921" b="1" dirty="0">
              <a:ln>
                <a:solidFill>
                  <a:schemeClr val="accent6">
                    <a:lumMod val="50000"/>
                  </a:schemeClr>
                </a:solidFill>
              </a:ln>
              <a:solidFill>
                <a:srgbClr val="00FF00"/>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4" name="Subtitle 2"/>
          <p:cNvSpPr>
            <a:spLocks noGrp="1"/>
          </p:cNvSpPr>
          <p:nvPr>
            <p:ph type="subTitle" idx="1"/>
          </p:nvPr>
        </p:nvSpPr>
        <p:spPr>
          <a:xfrm>
            <a:off x="1889919" y="6407580"/>
            <a:ext cx="11339513" cy="2053317"/>
          </a:xfrm>
        </p:spPr>
        <p:txBody>
          <a:bodyPr/>
          <a:lstStyle/>
          <a:p>
            <a:r>
              <a:rPr lang="ar-EG" dirty="0">
                <a:effectLst>
                  <a:outerShdw blurRad="38100" dist="38100" dir="2700000" algn="tl">
                    <a:srgbClr val="000000">
                      <a:alpha val="43137"/>
                    </a:srgbClr>
                  </a:outerShdw>
                </a:effectLst>
                <a:cs typeface="SKR HEAD1" pitchFamily="2" charset="-78"/>
              </a:rPr>
              <a:t>المبادرة الوطنية للمشروعات الخضراء الذكية</a:t>
            </a:r>
            <a:endParaRPr lang="en-US" dirty="0">
              <a:effectLst>
                <a:outerShdw blurRad="38100" dist="38100" dir="2700000" algn="tl">
                  <a:srgbClr val="000000">
                    <a:alpha val="43137"/>
                  </a:srgbClr>
                </a:outerShdw>
              </a:effectLst>
              <a:cs typeface="SKR HEAD1" pitchFamily="2" charset="-78"/>
            </a:endParaRPr>
          </a:p>
        </p:txBody>
      </p:sp>
      <p:cxnSp>
        <p:nvCxnSpPr>
          <p:cNvPr id="6" name="رابط مستقيم 5"/>
          <p:cNvCxnSpPr/>
          <p:nvPr/>
        </p:nvCxnSpPr>
        <p:spPr>
          <a:xfrm>
            <a:off x="0" y="2631592"/>
            <a:ext cx="15119350"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5493800" y="2657661"/>
            <a:ext cx="4131753" cy="969430"/>
          </a:xfrm>
          <a:prstGeom prst="rect">
            <a:avLst/>
          </a:prstGeom>
          <a:gradFill flip="none" rotWithShape="1">
            <a:gsLst>
              <a:gs pos="0">
                <a:srgbClr val="92D050">
                  <a:tint val="66000"/>
                  <a:satMod val="160000"/>
                  <a:shade val="30000"/>
                  <a:satMod val="115000"/>
                </a:srgbClr>
              </a:gs>
              <a:gs pos="50000">
                <a:srgbClr val="92D050">
                  <a:tint val="66000"/>
                  <a:satMod val="160000"/>
                  <a:shade val="67500"/>
                  <a:satMod val="115000"/>
                </a:srgbClr>
              </a:gs>
              <a:gs pos="100000">
                <a:srgbClr val="92D050">
                  <a:tint val="66000"/>
                  <a:satMod val="160000"/>
                  <a:shade val="100000"/>
                  <a:satMod val="115000"/>
                </a:srgbClr>
              </a:gs>
            </a:gsLst>
            <a:lin ang="5400000" scaled="1"/>
            <a:tileRect/>
          </a:gradFill>
          <a:ln>
            <a:noFill/>
          </a:ln>
          <a:effectLst>
            <a:softEdge rad="63500"/>
          </a:effectLst>
        </p:spPr>
        <p:txBody>
          <a:bodyPr vert="horz" lIns="113395" tIns="56698" rIns="113395" bIns="56698"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6697" u="sng" dirty="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المشروع وفكرته</a:t>
            </a:r>
            <a:endParaRPr lang="en-US" sz="6697" u="sng" dirty="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9" name="Content Placeholder 2"/>
          <p:cNvSpPr txBox="1">
            <a:spLocks/>
          </p:cNvSpPr>
          <p:nvPr/>
        </p:nvSpPr>
        <p:spPr>
          <a:xfrm>
            <a:off x="1039456" y="3627091"/>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r>
              <a:rPr lang="ar-EG" sz="2728" b="1" u="sng" dirty="0">
                <a:solidFill>
                  <a:sysClr val="windowText" lastClr="000000"/>
                </a:solidFill>
                <a:latin typeface="Simplified Arabic" pitchFamily="18" charset="-78"/>
                <a:cs typeface="Simplified Arabic" pitchFamily="18" charset="-78"/>
              </a:rPr>
              <a:t>مقدم المشروع </a:t>
            </a:r>
          </a:p>
          <a:p>
            <a:pPr marL="283487" indent="-283487" algn="r" defTabSz="1133947" rtl="1">
              <a:spcBef>
                <a:spcPts val="1240"/>
              </a:spcBef>
              <a:defRPr/>
            </a:pPr>
            <a:r>
              <a:rPr lang="ar-EG" sz="2108" u="sng" dirty="0" err="1">
                <a:solidFill>
                  <a:schemeClr val="accent6">
                    <a:lumMod val="50000"/>
                  </a:schemeClr>
                </a:solidFill>
                <a:latin typeface="ae_AlMateen" pitchFamily="18" charset="-78"/>
                <a:cs typeface="ae_AlMateen" pitchFamily="18" charset="-78"/>
              </a:rPr>
              <a:t>الأسم</a:t>
            </a:r>
            <a:r>
              <a:rPr lang="ar-EG" sz="2480" dirty="0">
                <a:solidFill>
                  <a:schemeClr val="accent6">
                    <a:lumMod val="50000"/>
                  </a:schemeClr>
                </a:solidFill>
                <a:latin typeface="ae_AlMateen" pitchFamily="18" charset="-78"/>
                <a:cs typeface="ae_AlMateen" pitchFamily="18" charset="-78"/>
              </a:rPr>
              <a:t> </a:t>
            </a:r>
            <a:r>
              <a:rPr lang="ar-EG" sz="2480" dirty="0">
                <a:solidFill>
                  <a:sysClr val="windowText" lastClr="000000"/>
                </a:solidFill>
                <a:latin typeface="Calibri" panose="020F0502020204030204"/>
                <a:cs typeface="Arial" panose="020B0604020202020204" pitchFamily="34" charset="0"/>
              </a:rPr>
              <a:t>		: </a:t>
            </a:r>
            <a:r>
              <a:rPr lang="ar-EG" sz="2108" dirty="0">
                <a:latin typeface="Calibri" panose="020F0502020204030204"/>
                <a:cs typeface="PT Bold Heading" pitchFamily="2" charset="-78"/>
              </a:rPr>
              <a:t>ايهاب محمود ابراهيم </a:t>
            </a:r>
          </a:p>
          <a:p>
            <a:pPr marL="283487" indent="-283487" algn="r" defTabSz="1133947" rtl="1">
              <a:spcBef>
                <a:spcPts val="1240"/>
              </a:spcBef>
              <a:defRPr/>
            </a:pPr>
            <a:r>
              <a:rPr lang="ar-EG" sz="2108" u="sng" dirty="0">
                <a:solidFill>
                  <a:schemeClr val="accent6">
                    <a:lumMod val="50000"/>
                  </a:schemeClr>
                </a:solidFill>
                <a:latin typeface="ae_AlMateen" pitchFamily="18" charset="-78"/>
                <a:cs typeface="ae_AlMateen" pitchFamily="18" charset="-78"/>
              </a:rPr>
              <a:t>الوظيفة</a:t>
            </a:r>
            <a:r>
              <a:rPr lang="ar-EG" sz="2480" dirty="0">
                <a:solidFill>
                  <a:schemeClr val="accent6">
                    <a:lumMod val="50000"/>
                  </a:schemeClr>
                </a:solidFill>
                <a:latin typeface="ae_AlMateen" pitchFamily="18" charset="-78"/>
                <a:cs typeface="ae_AlMateen" pitchFamily="18" charset="-78"/>
              </a:rPr>
              <a:t> </a:t>
            </a:r>
            <a:r>
              <a:rPr lang="ar-EG" sz="2480" dirty="0">
                <a:solidFill>
                  <a:sysClr val="windowText" lastClr="000000"/>
                </a:solidFill>
                <a:latin typeface="Calibri" panose="020F0502020204030204"/>
                <a:cs typeface="Arial" panose="020B0604020202020204" pitchFamily="34" charset="0"/>
              </a:rPr>
              <a:t>		: </a:t>
            </a:r>
            <a:r>
              <a:rPr lang="ar-EG" sz="2108" dirty="0">
                <a:latin typeface="Calibri" panose="020F0502020204030204"/>
                <a:cs typeface="PT Bold Heading" pitchFamily="2" charset="-78"/>
              </a:rPr>
              <a:t>مدير عام جمعية المحافظة على البيئة بالفيوم</a:t>
            </a:r>
          </a:p>
          <a:p>
            <a:pPr marL="283487" indent="-283487" algn="r" defTabSz="1133947" rtl="1">
              <a:spcBef>
                <a:spcPts val="1240"/>
              </a:spcBef>
              <a:defRPr/>
            </a:pPr>
            <a:r>
              <a:rPr lang="ar-EG" sz="2108" u="sng" dirty="0">
                <a:solidFill>
                  <a:schemeClr val="accent6">
                    <a:lumMod val="50000"/>
                  </a:schemeClr>
                </a:solidFill>
                <a:latin typeface="ae_AlMateen" pitchFamily="18" charset="-78"/>
                <a:cs typeface="ae_AlMateen" pitchFamily="18" charset="-78"/>
              </a:rPr>
              <a:t>الخلفية العلمية</a:t>
            </a:r>
            <a:r>
              <a:rPr lang="ar-EG" sz="2108" dirty="0">
                <a:solidFill>
                  <a:schemeClr val="accent6">
                    <a:lumMod val="50000"/>
                  </a:schemeClr>
                </a:solidFill>
                <a:latin typeface="ae_AlMateen" pitchFamily="18" charset="-78"/>
                <a:cs typeface="ae_AlMateen" pitchFamily="18" charset="-78"/>
              </a:rPr>
              <a:t> </a:t>
            </a:r>
            <a:r>
              <a:rPr lang="ar-EG" sz="2108" dirty="0">
                <a:solidFill>
                  <a:sysClr val="windowText" lastClr="000000"/>
                </a:solidFill>
                <a:latin typeface="Calibri" panose="020F0502020204030204"/>
                <a:cs typeface="PT Bold Heading" pitchFamily="2" charset="-78"/>
              </a:rPr>
              <a:t>	</a:t>
            </a:r>
            <a:r>
              <a:rPr lang="ar-EG" sz="2480" dirty="0">
                <a:solidFill>
                  <a:sysClr val="windowText" lastClr="000000"/>
                </a:solidFill>
                <a:latin typeface="Calibri" panose="020F0502020204030204"/>
                <a:cs typeface="Arial" panose="020B0604020202020204" pitchFamily="34" charset="0"/>
              </a:rPr>
              <a:t>: </a:t>
            </a:r>
            <a:r>
              <a:rPr lang="ar-EG" sz="2108" dirty="0">
                <a:latin typeface="Calibri" panose="020F0502020204030204"/>
                <a:cs typeface="PT Bold Heading" pitchFamily="2" charset="-78"/>
              </a:rPr>
              <a:t>ليسانس آداب </a:t>
            </a:r>
          </a:p>
          <a:p>
            <a:pPr marL="283487" indent="-283487" algn="r" defTabSz="1133947" rtl="1">
              <a:spcBef>
                <a:spcPts val="1240"/>
              </a:spcBef>
              <a:defRPr/>
            </a:pPr>
            <a:r>
              <a:rPr lang="ar-EG" sz="2108" u="sng" dirty="0">
                <a:solidFill>
                  <a:schemeClr val="accent6">
                    <a:lumMod val="50000"/>
                  </a:schemeClr>
                </a:solidFill>
                <a:latin typeface="ae_AlMateen" pitchFamily="18" charset="-78"/>
                <a:cs typeface="ae_AlMateen" pitchFamily="18" charset="-78"/>
              </a:rPr>
              <a:t>الخبرات</a:t>
            </a:r>
            <a:r>
              <a:rPr lang="ar-EG" sz="2480" dirty="0">
                <a:solidFill>
                  <a:schemeClr val="accent6">
                    <a:lumMod val="50000"/>
                  </a:schemeClr>
                </a:solidFill>
                <a:latin typeface="Calibri" panose="020F0502020204030204"/>
                <a:cs typeface="Arial" panose="020B0604020202020204" pitchFamily="34" charset="0"/>
              </a:rPr>
              <a:t> </a:t>
            </a:r>
            <a:r>
              <a:rPr lang="ar-EG" sz="2480" dirty="0">
                <a:solidFill>
                  <a:sysClr val="windowText" lastClr="000000"/>
                </a:solidFill>
                <a:latin typeface="Calibri" panose="020F0502020204030204"/>
                <a:cs typeface="Arial" panose="020B0604020202020204" pitchFamily="34" charset="0"/>
              </a:rPr>
              <a:t>		: </a:t>
            </a:r>
          </a:p>
          <a:p>
            <a:pPr algn="r" defTabSz="1133947" rtl="1">
              <a:spcBef>
                <a:spcPts val="1240"/>
              </a:spcBef>
              <a:buFont typeface="Wingdings" pitchFamily="2" charset="2"/>
              <a:buChar char="Ø"/>
              <a:defRPr/>
            </a:pPr>
            <a:r>
              <a:rPr lang="ar-EG" sz="2108" b="1" dirty="0">
                <a:effectLst>
                  <a:outerShdw blurRad="38100" dist="38100" dir="2700000" algn="tl">
                    <a:srgbClr val="000000">
                      <a:alpha val="43137"/>
                    </a:srgbClr>
                  </a:outerShdw>
                </a:effectLst>
                <a:latin typeface="Simplified Arabic" pitchFamily="18" charset="-78"/>
                <a:cs typeface="Simplified Arabic" pitchFamily="18" charset="-78"/>
              </a:rPr>
              <a:t>حاصل على دبلوم صحة البيئة </a:t>
            </a:r>
          </a:p>
          <a:p>
            <a:pPr algn="r" defTabSz="1133947" rtl="1">
              <a:spcBef>
                <a:spcPts val="1240"/>
              </a:spcBef>
              <a:buFont typeface="Wingdings" pitchFamily="2" charset="2"/>
              <a:buChar char="Ø"/>
              <a:defRPr/>
            </a:pPr>
            <a:r>
              <a:rPr lang="ar-EG" sz="2108" b="1" dirty="0">
                <a:effectLst>
                  <a:outerShdw blurRad="38100" dist="38100" dir="2700000" algn="tl">
                    <a:srgbClr val="000000">
                      <a:alpha val="43137"/>
                    </a:srgbClr>
                  </a:outerShdw>
                </a:effectLst>
                <a:latin typeface="Simplified Arabic" pitchFamily="18" charset="-78"/>
                <a:cs typeface="Simplified Arabic" pitchFamily="18" charset="-78"/>
              </a:rPr>
              <a:t>حاصل على دورة تدريبية بكلية الدارسات البيئية جامعة عين شمس (برنامج سفراء المناخ)</a:t>
            </a:r>
          </a:p>
          <a:p>
            <a:pPr algn="r" defTabSz="1133947" rtl="1">
              <a:spcBef>
                <a:spcPts val="1240"/>
              </a:spcBef>
              <a:buFont typeface="Wingdings" pitchFamily="2" charset="2"/>
              <a:buChar char="Ø"/>
              <a:defRPr/>
            </a:pPr>
            <a:r>
              <a:rPr lang="ar-EG" sz="2108" b="1" dirty="0">
                <a:effectLst>
                  <a:outerShdw blurRad="38100" dist="38100" dir="2700000" algn="tl">
                    <a:srgbClr val="000000">
                      <a:alpha val="43137"/>
                    </a:srgbClr>
                  </a:outerShdw>
                </a:effectLst>
                <a:latin typeface="Simplified Arabic" pitchFamily="18" charset="-78"/>
                <a:cs typeface="Simplified Arabic" pitchFamily="18" charset="-78"/>
              </a:rPr>
              <a:t>شغل منصب مدير بعض مشروعات البرنامج الانمائي للأمم المتحدة بمصر </a:t>
            </a:r>
          </a:p>
          <a:p>
            <a:pPr algn="r" defTabSz="1133947" rtl="1">
              <a:spcBef>
                <a:spcPts val="1240"/>
              </a:spcBef>
              <a:buFont typeface="Wingdings" pitchFamily="2" charset="2"/>
              <a:buChar char="Ø"/>
              <a:defRPr/>
            </a:pPr>
            <a:r>
              <a:rPr lang="ar-EG" sz="2108" b="1" dirty="0">
                <a:effectLst>
                  <a:outerShdw blurRad="38100" dist="38100" dir="2700000" algn="tl">
                    <a:srgbClr val="000000">
                      <a:alpha val="43137"/>
                    </a:srgbClr>
                  </a:outerShdw>
                </a:effectLst>
                <a:latin typeface="Simplified Arabic" pitchFamily="18" charset="-78"/>
                <a:cs typeface="Simplified Arabic" pitchFamily="18" charset="-78"/>
              </a:rPr>
              <a:t>شغل منصب مدير مشروع الدراجات التشاركية ( نقل المستدام ) لبرنامج المنح الصغيرة مصر </a:t>
            </a:r>
            <a:r>
              <a:rPr lang="en-US" sz="2108" b="1" dirty="0">
                <a:effectLst>
                  <a:outerShdw blurRad="38100" dist="38100" dir="2700000" algn="tl">
                    <a:srgbClr val="000000">
                      <a:alpha val="43137"/>
                    </a:srgbClr>
                  </a:outerShdw>
                </a:effectLst>
                <a:latin typeface="Simplified Arabic" pitchFamily="18" charset="-78"/>
                <a:cs typeface="Simplified Arabic" pitchFamily="18" charset="-78"/>
              </a:rPr>
              <a:t>GEF</a:t>
            </a:r>
          </a:p>
          <a:p>
            <a:pPr algn="r" defTabSz="1133947" rtl="1">
              <a:spcBef>
                <a:spcPts val="1240"/>
              </a:spcBef>
              <a:buFont typeface="Wingdings" pitchFamily="2" charset="2"/>
              <a:buChar char="Ø"/>
              <a:defRPr/>
            </a:pPr>
            <a:r>
              <a:rPr lang="ar-EG" sz="2108" b="1" dirty="0">
                <a:effectLst>
                  <a:outerShdw blurRad="38100" dist="38100" dir="2700000" algn="tl">
                    <a:srgbClr val="000000">
                      <a:alpha val="43137"/>
                    </a:srgbClr>
                  </a:outerShdw>
                </a:effectLst>
                <a:latin typeface="Simplified Arabic" pitchFamily="18" charset="-78"/>
                <a:cs typeface="Simplified Arabic" pitchFamily="18" charset="-78"/>
              </a:rPr>
              <a:t>المنسق العام لمبادرة بلدنا تستضيف قمة المناخ ( منصة الفيوم للتغيرات المناخية )</a:t>
            </a:r>
          </a:p>
          <a:p>
            <a:pPr algn="r" defTabSz="1133947" rtl="1">
              <a:spcBef>
                <a:spcPts val="1240"/>
              </a:spcBef>
              <a:buFont typeface="Wingdings" pitchFamily="2" charset="2"/>
              <a:buChar char="Ø"/>
              <a:defRPr/>
            </a:pPr>
            <a:r>
              <a:rPr lang="ar-EG" sz="2108" b="1" dirty="0">
                <a:effectLst>
                  <a:outerShdw blurRad="38100" dist="38100" dir="2700000" algn="tl">
                    <a:srgbClr val="000000">
                      <a:alpha val="43137"/>
                    </a:srgbClr>
                  </a:outerShdw>
                </a:effectLst>
                <a:latin typeface="Simplified Arabic" pitchFamily="18" charset="-78"/>
                <a:cs typeface="Simplified Arabic" pitchFamily="18" charset="-78"/>
              </a:rPr>
              <a:t>شغل منصب مدير مشروع برنامج الامم المتحدة الانمائي (مشروع انشاء ابة بمحمية وادي الريان بالفيوم) </a:t>
            </a:r>
          </a:p>
        </p:txBody>
      </p:sp>
      <p:cxnSp>
        <p:nvCxnSpPr>
          <p:cNvPr id="3" name="رابط مستقيم 2"/>
          <p:cNvCxnSpPr/>
          <p:nvPr/>
        </p:nvCxnSpPr>
        <p:spPr>
          <a:xfrm>
            <a:off x="0" y="1872468"/>
            <a:ext cx="15119350"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43374" y="2836078"/>
            <a:ext cx="14858671" cy="6581744"/>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lnSpc>
                <a:spcPct val="100000"/>
              </a:lnSpc>
              <a:spcBef>
                <a:spcPts val="1240"/>
              </a:spcBef>
              <a:defRPr/>
            </a:pPr>
            <a:r>
              <a:rPr lang="ar-EG" sz="1984" u="sng" dirty="0">
                <a:solidFill>
                  <a:srgbClr val="C00000"/>
                </a:solidFill>
                <a:latin typeface="ae_AlMateen" pitchFamily="18" charset="-78"/>
                <a:cs typeface="ae_AlMateen" pitchFamily="18" charset="-78"/>
              </a:rPr>
              <a:t>اسم المشروع </a:t>
            </a:r>
            <a:r>
              <a:rPr lang="ar-EG" sz="1984" dirty="0">
                <a:solidFill>
                  <a:srgbClr val="C00000"/>
                </a:solidFill>
                <a:latin typeface="ae_AlMateen" pitchFamily="18" charset="-78"/>
                <a:cs typeface="ae_AlMateen" pitchFamily="18" charset="-78"/>
              </a:rPr>
              <a:t> </a:t>
            </a:r>
            <a:r>
              <a:rPr lang="ar-EG" sz="1736" dirty="0">
                <a:solidFill>
                  <a:srgbClr val="C00000"/>
                </a:solidFill>
                <a:latin typeface="ae_AlMateen" pitchFamily="18" charset="-78"/>
                <a:cs typeface="ae_AlMateen" pitchFamily="18" charset="-78"/>
              </a:rPr>
              <a:t>: </a:t>
            </a:r>
            <a:r>
              <a:rPr lang="ar-EG" sz="1736" dirty="0">
                <a:solidFill>
                  <a:srgbClr val="00B050"/>
                </a:solidFill>
                <a:latin typeface="Simplified Arabic" pitchFamily="18" charset="-78"/>
                <a:cs typeface="PT Bold Heading" pitchFamily="2" charset="-78"/>
              </a:rPr>
              <a:t>مشروع الطرق الخضراء والسياحة البيئية بمحمية قارون بالفيوم </a:t>
            </a:r>
          </a:p>
          <a:p>
            <a:pPr marL="0" indent="0" algn="r" defTabSz="1133947" rtl="1">
              <a:lnSpc>
                <a:spcPct val="100000"/>
              </a:lnSpc>
              <a:spcBef>
                <a:spcPts val="1240"/>
              </a:spcBef>
              <a:buNone/>
              <a:defRPr/>
            </a:pPr>
            <a:r>
              <a:rPr lang="ar-EG" sz="1984" u="sng" dirty="0">
                <a:solidFill>
                  <a:srgbClr val="C00000"/>
                </a:solidFill>
                <a:latin typeface="ae_AlMateen" pitchFamily="18" charset="-78"/>
                <a:cs typeface="ae_AlMateen" pitchFamily="18" charset="-78"/>
              </a:rPr>
              <a:t>نبذة عن الجهة المنفذة وخبراتها</a:t>
            </a:r>
            <a:r>
              <a:rPr lang="ar-EG" sz="1984" dirty="0">
                <a:solidFill>
                  <a:srgbClr val="C00000"/>
                </a:solidFill>
                <a:latin typeface="ae_AlMateen" pitchFamily="18" charset="-78"/>
                <a:cs typeface="ae_AlMateen" pitchFamily="18" charset="-78"/>
              </a:rPr>
              <a:t> : </a:t>
            </a:r>
          </a:p>
          <a:p>
            <a:pPr marL="0" indent="0" algn="just" rtl="1">
              <a:lnSpc>
                <a:spcPct val="100000"/>
              </a:lnSpc>
              <a:buNone/>
              <a:defRPr/>
            </a:pPr>
            <a:r>
              <a:rPr lang="ar-EG" sz="1736" b="1" dirty="0">
                <a:latin typeface="Simplified Arabic" pitchFamily="18" charset="-78"/>
                <a:cs typeface="Simplified Arabic" pitchFamily="18" charset="-78"/>
              </a:rPr>
              <a:t>قامت جمعية المحافظة على البيئة بالفيوم والمشهرة برقم 297 لسنة 1991 بوزارة التضامن الاجتماعي بتنفيذ وإدارة  منظومه مشروع الدراجات التشاركية بجامعة الفيوم بالتعاون مع محافظة الفيوم وجهاز شئون البيئة وبرنامج المنح الصغيرة وبرنامج الامم المتحدة الانمائي حسب قامت الجمعية بإدارة نظام لتشغيل الدراجات داخل وخارج جامعة الفيوم بنظام </a:t>
            </a:r>
            <a:r>
              <a:rPr lang="ar-EG" sz="1736" b="1" dirty="0" err="1">
                <a:latin typeface="Simplified Arabic" pitchFamily="18" charset="-78"/>
                <a:cs typeface="Simplified Arabic" pitchFamily="18" charset="-78"/>
              </a:rPr>
              <a:t>الكترونى</a:t>
            </a:r>
            <a:r>
              <a:rPr lang="ar-EG" sz="1736" b="1" dirty="0">
                <a:latin typeface="Simplified Arabic" pitchFamily="18" charset="-78"/>
                <a:cs typeface="Simplified Arabic" pitchFamily="18" charset="-78"/>
              </a:rPr>
              <a:t> عن طريق تطبيق موبايل وتم إقامه محطات انتظار للدراجات داخل مدينة الفيوم وداخل الحرم الجامعي بإجمالي عدد 12 محطة انتظار للدراجات موزعه على بعدد 8 محطات داخل الحرم الجامعي وعدد 4 محطات موزعة داخل مدينة الفيوم  ونجحت الفكرة وتم اشتراك حوالى 500 طالب وطالبة داخل تلك المنظومة واستخدام الدراجات من المحطات الخارجية الموزع على أحياء مدينة الفيوم إلى داخل الحرم الجامعي كبديل للوسائل النقل الآلية ( السيارات ) إلى وسيلة نقل غير اليه (الدراجات)  وذلك للحد من الانبعاثات الكربونية والحفاظ على الموارد الطبيعة من خلال توفير المواد البترولية والتخفيف والتكيف من الآثار المترتبة على التغيرات المناخية.</a:t>
            </a:r>
          </a:p>
          <a:p>
            <a:pPr marL="283487" indent="-283487" algn="r" defTabSz="1133947" rtl="1">
              <a:lnSpc>
                <a:spcPct val="100000"/>
              </a:lnSpc>
              <a:spcBef>
                <a:spcPts val="1240"/>
              </a:spcBef>
              <a:defRPr/>
            </a:pPr>
            <a:r>
              <a:rPr lang="ar-EG" sz="1984" u="sng" dirty="0">
                <a:solidFill>
                  <a:srgbClr val="C00000"/>
                </a:solidFill>
                <a:latin typeface="ae_AlMateen" pitchFamily="18" charset="-78"/>
                <a:cs typeface="ae_AlMateen" pitchFamily="18" charset="-78"/>
              </a:rPr>
              <a:t>خلفية عن موقع تنفيذ المشروع: </a:t>
            </a:r>
          </a:p>
          <a:p>
            <a:pPr marL="0" indent="0" algn="just" rtl="1">
              <a:lnSpc>
                <a:spcPct val="100000"/>
              </a:lnSpc>
              <a:buNone/>
              <a:defRPr/>
            </a:pPr>
            <a:r>
              <a:rPr lang="ar-EG" sz="1736" b="1" dirty="0">
                <a:latin typeface="Simplified Arabic" pitchFamily="18" charset="-78"/>
                <a:cs typeface="Simplified Arabic" pitchFamily="18" charset="-78"/>
              </a:rPr>
              <a:t>تم إعلان محمية قارون الطبيعية بقرار السيد رئيس مجلس الوزراء رقم 943 لسنة 1989 والمعدل بالقرار رقم 2954 لسنة 1997 </a:t>
            </a:r>
          </a:p>
          <a:p>
            <a:pPr marL="0" indent="0" algn="just" rtl="1">
              <a:lnSpc>
                <a:spcPct val="100000"/>
              </a:lnSpc>
              <a:buNone/>
              <a:defRPr/>
            </a:pPr>
            <a:r>
              <a:rPr lang="ar-EG" sz="1736" b="1" dirty="0">
                <a:latin typeface="Simplified Arabic" pitchFamily="18" charset="-78"/>
                <a:cs typeface="Simplified Arabic" pitchFamily="18" charset="-78"/>
              </a:rPr>
              <a:t>بمساحة حوالي 1385كم2  منها مسطح مائي بمساحة حوالي 235 كم2 (55 ألف فدان) بالإضافة إلي حوالي 1100كم2 </a:t>
            </a:r>
          </a:p>
          <a:p>
            <a:pPr marL="0" indent="0" algn="just" rtl="1">
              <a:lnSpc>
                <a:spcPct val="100000"/>
              </a:lnSpc>
              <a:buNone/>
              <a:defRPr/>
            </a:pPr>
            <a:r>
              <a:rPr lang="ar-EG" sz="1736" b="1" dirty="0">
                <a:latin typeface="Simplified Arabic" pitchFamily="18" charset="-78"/>
                <a:cs typeface="Simplified Arabic" pitchFamily="18" charset="-78"/>
              </a:rPr>
              <a:t>متمثلة في جبل قطراني والباقي حوالي 50كم2 وهي عبارة عن شريط ضيق جنوب البحيرة وتم التعديل بالقرار 3155لسنة 2019</a:t>
            </a:r>
            <a:endParaRPr lang="en-US" sz="1736" b="1" dirty="0">
              <a:latin typeface="Simplified Arabic" pitchFamily="18" charset="-78"/>
              <a:cs typeface="Simplified Arabic" pitchFamily="18" charset="-78"/>
            </a:endParaRPr>
          </a:p>
          <a:p>
            <a:pPr marL="0" indent="0" algn="just" rtl="1">
              <a:lnSpc>
                <a:spcPct val="100000"/>
              </a:lnSpc>
              <a:buNone/>
              <a:defRPr/>
            </a:pPr>
            <a:r>
              <a:rPr lang="en-US" sz="1736" b="1" dirty="0">
                <a:latin typeface="Simplified Arabic" pitchFamily="18" charset="-78"/>
                <a:cs typeface="Simplified Arabic" pitchFamily="18" charset="-78"/>
              </a:rPr>
              <a:t> </a:t>
            </a:r>
            <a:r>
              <a:rPr lang="ar-EG" sz="1736" b="1" dirty="0">
                <a:latin typeface="Simplified Arabic" pitchFamily="18" charset="-78"/>
                <a:cs typeface="Simplified Arabic" pitchFamily="18" charset="-78"/>
              </a:rPr>
              <a:t>لإخراج بعض التجمعات السكنية والمناطق  غير مهمة بيئيا  لتصبح المساحة حوالي 1300 كيلومتر</a:t>
            </a:r>
            <a:r>
              <a:rPr lang="en-US" sz="1736" b="1" dirty="0">
                <a:latin typeface="Simplified Arabic" pitchFamily="18" charset="-78"/>
                <a:cs typeface="Simplified Arabic" pitchFamily="18" charset="-78"/>
              </a:rPr>
              <a:t> .</a:t>
            </a:r>
            <a:r>
              <a:rPr lang="ar-EG" sz="1736" b="1" dirty="0">
                <a:latin typeface="Simplified Arabic" pitchFamily="18" charset="-78"/>
                <a:cs typeface="Simplified Arabic" pitchFamily="18" charset="-78"/>
              </a:rPr>
              <a:t> </a:t>
            </a:r>
            <a:endParaRPr lang="en-US" sz="1736" b="1" dirty="0">
              <a:latin typeface="Simplified Arabic" pitchFamily="18" charset="-78"/>
              <a:cs typeface="Simplified Arabic" pitchFamily="18" charset="-78"/>
            </a:endParaRPr>
          </a:p>
          <a:p>
            <a:pPr marL="0" indent="0" algn="just" rtl="1">
              <a:lnSpc>
                <a:spcPct val="100000"/>
              </a:lnSpc>
              <a:buNone/>
              <a:defRPr/>
            </a:pPr>
            <a:r>
              <a:rPr lang="ar-EG" sz="1736" b="1" dirty="0">
                <a:latin typeface="Simplified Arabic" pitchFamily="18" charset="-78"/>
                <a:cs typeface="Simplified Arabic" pitchFamily="18" charset="-78"/>
              </a:rPr>
              <a:t>تتميز محمية قارون ببيئتها الصحراوية في منطقه شمال البحيرة بما تشمله من كثبان رمليه وغطاء نباتي وحيوانات بريه متنوعه </a:t>
            </a:r>
          </a:p>
          <a:p>
            <a:pPr marL="0" indent="0" algn="just" rtl="1">
              <a:lnSpc>
                <a:spcPct val="100000"/>
              </a:lnSpc>
              <a:buNone/>
              <a:defRPr/>
            </a:pPr>
            <a:r>
              <a:rPr lang="ar-EG" sz="1736" b="1" dirty="0">
                <a:latin typeface="Simplified Arabic" pitchFamily="18" charset="-78"/>
                <a:cs typeface="Simplified Arabic" pitchFamily="18" charset="-78"/>
              </a:rPr>
              <a:t>وأيضا حفريات بريه وبحريه متحجره منذ ملايين السنين، وتضيف بحيرة قارون نظام بيئي متميز، فهي توفر مأوى هام </a:t>
            </a:r>
          </a:p>
          <a:p>
            <a:pPr marL="0" indent="0" algn="just" rtl="1">
              <a:lnSpc>
                <a:spcPct val="100000"/>
              </a:lnSpc>
              <a:buNone/>
              <a:defRPr/>
            </a:pPr>
            <a:r>
              <a:rPr lang="ar-EG" sz="1736" b="1" dirty="0">
                <a:latin typeface="Simplified Arabic" pitchFamily="18" charset="-78"/>
                <a:cs typeface="Simplified Arabic" pitchFamily="18" charset="-78"/>
              </a:rPr>
              <a:t>للطيور المهاجرة والمقيمة ، وتعد بحيرة قارون من أقدم البحيرات الطبيعية في العالم. كما يوجد بها أنشطة اقتصادية مختلفة </a:t>
            </a:r>
          </a:p>
          <a:p>
            <a:pPr marL="0" indent="0" algn="just" rtl="1">
              <a:lnSpc>
                <a:spcPct val="100000"/>
              </a:lnSpc>
              <a:buNone/>
              <a:defRPr/>
            </a:pPr>
            <a:r>
              <a:rPr lang="ar-EG" sz="1736" b="1" dirty="0">
                <a:latin typeface="Simplified Arabic" pitchFamily="18" charset="-78"/>
                <a:cs typeface="Simplified Arabic" pitchFamily="18" charset="-78"/>
              </a:rPr>
              <a:t>وتتمركز على الساحل الجنوبي لبحيرة قارون مثل صيد الاسماك، والزراعة، واستخراج الاملاح، وكذلك أنشطة سياحية (فنادق وقري).</a:t>
            </a:r>
          </a:p>
        </p:txBody>
      </p:sp>
      <p:cxnSp>
        <p:nvCxnSpPr>
          <p:cNvPr id="6" name="رابط مستقيم 5"/>
          <p:cNvCxnSpPr/>
          <p:nvPr/>
        </p:nvCxnSpPr>
        <p:spPr>
          <a:xfrm>
            <a:off x="0" y="1699939"/>
            <a:ext cx="15119350" cy="0"/>
          </a:xfrm>
          <a:prstGeom prst="line">
            <a:avLst/>
          </a:prstGeom>
        </p:spPr>
        <p:style>
          <a:lnRef idx="3">
            <a:schemeClr val="dk1"/>
          </a:lnRef>
          <a:fillRef idx="0">
            <a:schemeClr val="dk1"/>
          </a:fillRef>
          <a:effectRef idx="2">
            <a:schemeClr val="dk1"/>
          </a:effectRef>
          <a:fontRef idx="minor">
            <a:schemeClr val="tx1"/>
          </a:fontRef>
        </p:style>
      </p:cxnSp>
      <p:grpSp>
        <p:nvGrpSpPr>
          <p:cNvPr id="7" name="Group 9"/>
          <p:cNvGrpSpPr>
            <a:grpSpLocks/>
          </p:cNvGrpSpPr>
          <p:nvPr/>
        </p:nvGrpSpPr>
        <p:grpSpPr bwMode="auto">
          <a:xfrm>
            <a:off x="409232" y="5019651"/>
            <a:ext cx="4087913" cy="2552564"/>
            <a:chOff x="2618" y="2350"/>
            <a:chExt cx="2450" cy="1732"/>
          </a:xfrm>
        </p:grpSpPr>
        <p:pic>
          <p:nvPicPr>
            <p:cNvPr id="10" name="Picture 6" descr="Image-7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18" y="2350"/>
              <a:ext cx="2450" cy="163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7"/>
            <p:cNvSpPr txBox="1">
              <a:spLocks noChangeArrowheads="1"/>
            </p:cNvSpPr>
            <p:nvPr/>
          </p:nvSpPr>
          <p:spPr bwMode="auto">
            <a:xfrm>
              <a:off x="2618" y="3657"/>
              <a:ext cx="2450" cy="425"/>
            </a:xfrm>
            <a:prstGeom prst="rect">
              <a:avLst/>
            </a:prstGeom>
            <a:solidFill>
              <a:srgbClr val="92D050"/>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b="1">
                  <a:solidFill>
                    <a:schemeClr val="bg1"/>
                  </a:solidFill>
                  <a:latin typeface="Comic Sans MS" pitchFamily="66" charset="0"/>
                  <a:cs typeface="Andalus" pitchFamily="2" charset="-78"/>
                </a:defRPr>
              </a:lvl1pPr>
              <a:lvl2pPr marL="742950" indent="-285750" eaLnBrk="0" hangingPunct="0">
                <a:defRPr sz="4000" b="1">
                  <a:solidFill>
                    <a:schemeClr val="bg1"/>
                  </a:solidFill>
                  <a:latin typeface="Comic Sans MS" pitchFamily="66" charset="0"/>
                  <a:cs typeface="Andalus" pitchFamily="2" charset="-78"/>
                </a:defRPr>
              </a:lvl2pPr>
              <a:lvl3pPr marL="1143000" indent="-228600" eaLnBrk="0" hangingPunct="0">
                <a:defRPr sz="4000" b="1">
                  <a:solidFill>
                    <a:schemeClr val="bg1"/>
                  </a:solidFill>
                  <a:latin typeface="Comic Sans MS" pitchFamily="66" charset="0"/>
                  <a:cs typeface="Andalus" pitchFamily="2" charset="-78"/>
                </a:defRPr>
              </a:lvl3pPr>
              <a:lvl4pPr marL="1600200" indent="-228600" eaLnBrk="0" hangingPunct="0">
                <a:defRPr sz="4000" b="1">
                  <a:solidFill>
                    <a:schemeClr val="bg1"/>
                  </a:solidFill>
                  <a:latin typeface="Comic Sans MS" pitchFamily="66" charset="0"/>
                  <a:cs typeface="Andalus" pitchFamily="2" charset="-78"/>
                </a:defRPr>
              </a:lvl4pPr>
              <a:lvl5pPr marL="2057400" indent="-228600" eaLnBrk="0" hangingPunct="0">
                <a:defRPr sz="4000" b="1">
                  <a:solidFill>
                    <a:schemeClr val="bg1"/>
                  </a:solidFill>
                  <a:latin typeface="Comic Sans MS" pitchFamily="66" charset="0"/>
                  <a:cs typeface="Andalus" pitchFamily="2" charset="-78"/>
                </a:defRPr>
              </a:lvl5pPr>
              <a:lvl6pPr marL="2514600" indent="-228600" eaLnBrk="0" fontAlgn="base" hangingPunct="0">
                <a:spcBef>
                  <a:spcPct val="0"/>
                </a:spcBef>
                <a:spcAft>
                  <a:spcPct val="0"/>
                </a:spcAft>
                <a:defRPr sz="4000" b="1">
                  <a:solidFill>
                    <a:schemeClr val="bg1"/>
                  </a:solidFill>
                  <a:latin typeface="Comic Sans MS" pitchFamily="66" charset="0"/>
                  <a:cs typeface="Andalus" pitchFamily="2" charset="-78"/>
                </a:defRPr>
              </a:lvl6pPr>
              <a:lvl7pPr marL="2971800" indent="-228600" eaLnBrk="0" fontAlgn="base" hangingPunct="0">
                <a:spcBef>
                  <a:spcPct val="0"/>
                </a:spcBef>
                <a:spcAft>
                  <a:spcPct val="0"/>
                </a:spcAft>
                <a:defRPr sz="4000" b="1">
                  <a:solidFill>
                    <a:schemeClr val="bg1"/>
                  </a:solidFill>
                  <a:latin typeface="Comic Sans MS" pitchFamily="66" charset="0"/>
                  <a:cs typeface="Andalus" pitchFamily="2" charset="-78"/>
                </a:defRPr>
              </a:lvl7pPr>
              <a:lvl8pPr marL="3429000" indent="-228600" eaLnBrk="0" fontAlgn="base" hangingPunct="0">
                <a:spcBef>
                  <a:spcPct val="0"/>
                </a:spcBef>
                <a:spcAft>
                  <a:spcPct val="0"/>
                </a:spcAft>
                <a:defRPr sz="4000" b="1">
                  <a:solidFill>
                    <a:schemeClr val="bg1"/>
                  </a:solidFill>
                  <a:latin typeface="Comic Sans MS" pitchFamily="66" charset="0"/>
                  <a:cs typeface="Andalus" pitchFamily="2" charset="-78"/>
                </a:defRPr>
              </a:lvl8pPr>
              <a:lvl9pPr marL="3886200" indent="-228600" eaLnBrk="0" fontAlgn="base" hangingPunct="0">
                <a:spcBef>
                  <a:spcPct val="0"/>
                </a:spcBef>
                <a:spcAft>
                  <a:spcPct val="0"/>
                </a:spcAft>
                <a:defRPr sz="4000" b="1">
                  <a:solidFill>
                    <a:schemeClr val="bg1"/>
                  </a:solidFill>
                  <a:latin typeface="Comic Sans MS" pitchFamily="66" charset="0"/>
                  <a:cs typeface="Andalus" pitchFamily="2" charset="-78"/>
                </a:defRPr>
              </a:lvl9pPr>
            </a:lstStyle>
            <a:p>
              <a:pPr algn="ctr" rtl="1" eaLnBrk="1" hangingPunct="1">
                <a:spcBef>
                  <a:spcPct val="50000"/>
                </a:spcBef>
              </a:pPr>
              <a:r>
                <a:rPr lang="ar-EG" sz="3472" b="0" dirty="0">
                  <a:solidFill>
                    <a:schemeClr val="tx1"/>
                  </a:solidFill>
                  <a:latin typeface="Arabic Typesetting" pitchFamily="66" charset="-78"/>
                  <a:cs typeface="Arabic Typesetting" pitchFamily="66" charset="-78"/>
                </a:rPr>
                <a:t>تكوينات جيولوجية</a:t>
              </a:r>
              <a:endParaRPr lang="en-US" sz="3472" b="0" dirty="0">
                <a:solidFill>
                  <a:schemeClr val="tx1"/>
                </a:solidFill>
                <a:latin typeface="Arabic Typesetting" pitchFamily="66" charset="-78"/>
                <a:cs typeface="Arabic Typesetting" pitchFamily="66" charset="-78"/>
              </a:endParaRPr>
            </a:p>
          </p:txBody>
        </p:sp>
      </p:grpSp>
      <p:pic>
        <p:nvPicPr>
          <p:cNvPr id="15" name="Picture 4" descr="phoenicopterus_ruber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2744678" y="7478665"/>
            <a:ext cx="2615819" cy="1939157"/>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6" name="Picture 35" descr="IMG_026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a:xfrm>
            <a:off x="143374" y="7478667"/>
            <a:ext cx="2584941" cy="1939155"/>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9233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259865" y="2670413"/>
            <a:ext cx="14611434" cy="6808672"/>
          </a:xfrm>
          <a:prstGeom prst="rect">
            <a:avLst/>
          </a:prstGeom>
        </p:spPr>
        <p:txBody>
          <a:bodyPr vert="horz" lIns="113395" tIns="56698" rIns="113395" bIns="56698"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lnSpc>
                <a:spcPct val="110000"/>
              </a:lnSpc>
              <a:spcBef>
                <a:spcPts val="744"/>
              </a:spcBef>
              <a:defRPr/>
            </a:pPr>
            <a:r>
              <a:rPr lang="ar-EG" sz="1984" u="sng" dirty="0">
                <a:solidFill>
                  <a:srgbClr val="C00000"/>
                </a:solidFill>
                <a:latin typeface="ae_AlMateen" pitchFamily="18" charset="-78"/>
                <a:cs typeface="ae_AlMateen" pitchFamily="18" charset="-78"/>
              </a:rPr>
              <a:t>فكرة المشروع </a:t>
            </a:r>
            <a:r>
              <a:rPr lang="ar-EG" sz="1984" dirty="0">
                <a:solidFill>
                  <a:srgbClr val="C00000"/>
                </a:solidFill>
                <a:latin typeface="ae_AlMateen" pitchFamily="18" charset="-78"/>
                <a:cs typeface="ae_AlMateen" pitchFamily="18" charset="-78"/>
              </a:rPr>
              <a:t>	: </a:t>
            </a:r>
          </a:p>
          <a:p>
            <a:pPr marL="0" indent="0" algn="just" rtl="1">
              <a:lnSpc>
                <a:spcPct val="110000"/>
              </a:lnSpc>
              <a:spcBef>
                <a:spcPts val="744"/>
              </a:spcBef>
              <a:buNone/>
            </a:pPr>
            <a:r>
              <a:rPr lang="ar-EG" sz="1488" u="sng" dirty="0">
                <a:solidFill>
                  <a:schemeClr val="accent2">
                    <a:lumMod val="50000"/>
                  </a:schemeClr>
                </a:solidFill>
                <a:latin typeface="Simplified Arabic" pitchFamily="18" charset="-78"/>
                <a:cs typeface="AdvertisingBold" pitchFamily="2" charset="-78"/>
              </a:rPr>
              <a:t>أولا</a:t>
            </a:r>
            <a:r>
              <a:rPr lang="ar-EG" sz="1488" b="1" u="sng" dirty="0">
                <a:solidFill>
                  <a:schemeClr val="accent2">
                    <a:lumMod val="50000"/>
                  </a:schemeClr>
                </a:solidFill>
                <a:latin typeface="Simplified Arabic" pitchFamily="18" charset="-78"/>
                <a:cs typeface="Simplified Arabic" pitchFamily="18" charset="-78"/>
              </a:rPr>
              <a:t> </a:t>
            </a:r>
            <a:r>
              <a:rPr lang="ar-EG" sz="1488" b="1" u="sng" dirty="0">
                <a:latin typeface="Simplified Arabic" pitchFamily="18" charset="-78"/>
                <a:cs typeface="Simplified Arabic" pitchFamily="18" charset="-78"/>
              </a:rPr>
              <a:t>:</a:t>
            </a:r>
            <a:r>
              <a:rPr lang="ar-EG" sz="1488" b="1" dirty="0">
                <a:latin typeface="Simplified Arabic" pitchFamily="18" charset="-78"/>
                <a:cs typeface="Simplified Arabic" pitchFamily="18" charset="-78"/>
              </a:rPr>
              <a:t> </a:t>
            </a:r>
            <a:r>
              <a:rPr lang="ar-EG" sz="1488" b="1" dirty="0">
                <a:solidFill>
                  <a:sysClr val="windowText" lastClr="000000"/>
                </a:solidFill>
                <a:latin typeface="Simplified Arabic" pitchFamily="18" charset="-78"/>
                <a:cs typeface="Simplified Arabic" pitchFamily="18" charset="-78"/>
              </a:rPr>
              <a:t>ان الجمعية تتطلع دوما إلى توظيف التكنولوجيا في خدمة البيئة والحفاظ على التنوع البيولوجي والمساهمة في عملية تخفيف حدة التغيرات المناخية باستخدام التكنولوجي حيث </a:t>
            </a:r>
            <a:r>
              <a:rPr lang="ar-EG" sz="1488" b="1" dirty="0">
                <a:latin typeface="Simplified Arabic" pitchFamily="18" charset="-78"/>
                <a:cs typeface="Simplified Arabic" pitchFamily="18" charset="-78"/>
              </a:rPr>
              <a:t>يعتمد مشروع الطرق الخضراء والسياحة البيئية على أنشطة ذكية تعتمد على التكنولوجيا من خلال نظام تشغيل الكتروني بواسطة تطبيق موبايل ومن خلال الانترنت يتم تزويده لمستخدمي الدراجات حيث يعمل البرنامج على استخدام الموبايل في استعمال الدراجات وفتحها بالبار كود مثبت على الدراجة برقم معين يتيح للمستخدم استخدام الدراجة من أي محطة انتظار بها كما تتضمن انشطة المشروع صيانة الدراجات وصيانة محطات الانتظار ونقل الدراجات من محطة إلى محطة في حالة وجود تكدس للدراجات في محطة أخرى.</a:t>
            </a:r>
            <a:endParaRPr lang="en-US" sz="1488" b="1" dirty="0">
              <a:latin typeface="Simplified Arabic" pitchFamily="18" charset="-78"/>
              <a:cs typeface="Simplified Arabic" pitchFamily="18" charset="-78"/>
            </a:endParaRPr>
          </a:p>
          <a:p>
            <a:pPr marL="0" indent="0" algn="r" rtl="1">
              <a:lnSpc>
                <a:spcPct val="110000"/>
              </a:lnSpc>
              <a:spcBef>
                <a:spcPts val="744"/>
              </a:spcBef>
              <a:buNone/>
            </a:pPr>
            <a:r>
              <a:rPr lang="ar-EG" sz="1488" u="sng" dirty="0">
                <a:solidFill>
                  <a:schemeClr val="accent2">
                    <a:lumMod val="50000"/>
                  </a:schemeClr>
                </a:solidFill>
                <a:latin typeface="Simplified Arabic" pitchFamily="18" charset="-78"/>
                <a:cs typeface="AdvertisingBold" pitchFamily="2" charset="-78"/>
              </a:rPr>
              <a:t>ثانيا</a:t>
            </a:r>
            <a:r>
              <a:rPr lang="ar-EG" sz="1488" b="1" u="sng" dirty="0">
                <a:solidFill>
                  <a:schemeClr val="accent2">
                    <a:lumMod val="50000"/>
                  </a:schemeClr>
                </a:solidFill>
                <a:latin typeface="Simplified Arabic" pitchFamily="18" charset="-78"/>
                <a:cs typeface="Simplified Arabic" pitchFamily="18" charset="-78"/>
              </a:rPr>
              <a:t> </a:t>
            </a:r>
            <a:r>
              <a:rPr lang="ar-EG" sz="1488" b="1" u="sng" dirty="0">
                <a:latin typeface="Simplified Arabic" pitchFamily="18" charset="-78"/>
                <a:cs typeface="Simplified Arabic" pitchFamily="18" charset="-78"/>
              </a:rPr>
              <a:t>:-</a:t>
            </a:r>
            <a:r>
              <a:rPr lang="ar-EG" sz="1488" b="1" dirty="0">
                <a:latin typeface="Simplified Arabic" pitchFamily="18" charset="-78"/>
                <a:cs typeface="Simplified Arabic" pitchFamily="18" charset="-78"/>
              </a:rPr>
              <a:t> سوف يتم تنفيذ وتركيب عدد 10 محطات لانتظار الدراجات تعمل بالطاقة الشمسية ( الطاقة الجديدة والمتجددة ) لتشغيل تلك المحطات وتتكون المحطة من 20 </a:t>
            </a:r>
            <a:r>
              <a:rPr lang="ar-EG" sz="1488" b="1" dirty="0" err="1">
                <a:latin typeface="Simplified Arabic" pitchFamily="18" charset="-78"/>
                <a:cs typeface="Simplified Arabic" pitchFamily="18" charset="-78"/>
              </a:rPr>
              <a:t>راكة</a:t>
            </a:r>
            <a:r>
              <a:rPr lang="ar-EG" sz="1488" b="1" dirty="0">
                <a:latin typeface="Simplified Arabic" pitchFamily="18" charset="-78"/>
                <a:cs typeface="Simplified Arabic" pitchFamily="18" charset="-78"/>
              </a:rPr>
              <a:t> لانتظار الدراجات وبإجمالي عدد 200 </a:t>
            </a:r>
            <a:r>
              <a:rPr lang="ar-EG" sz="1488" b="1" dirty="0" err="1">
                <a:latin typeface="Simplified Arabic" pitchFamily="18" charset="-78"/>
                <a:cs typeface="Simplified Arabic" pitchFamily="18" charset="-78"/>
              </a:rPr>
              <a:t>راكة</a:t>
            </a:r>
            <a:r>
              <a:rPr lang="ar-EG" sz="1488" b="1" dirty="0">
                <a:latin typeface="Simplified Arabic" pitchFamily="18" charset="-78"/>
                <a:cs typeface="Simplified Arabic" pitchFamily="18" charset="-78"/>
              </a:rPr>
              <a:t> وتبلغ مساحة المحطة 12 متر × 2.5.</a:t>
            </a:r>
            <a:endParaRPr lang="en-US" sz="1488" b="1" dirty="0">
              <a:latin typeface="Simplified Arabic" pitchFamily="18" charset="-78"/>
              <a:cs typeface="Simplified Arabic" pitchFamily="18" charset="-78"/>
            </a:endParaRPr>
          </a:p>
          <a:p>
            <a:pPr marL="0" indent="0" algn="r" rtl="1">
              <a:lnSpc>
                <a:spcPct val="110000"/>
              </a:lnSpc>
              <a:spcBef>
                <a:spcPts val="744"/>
              </a:spcBef>
              <a:buNone/>
            </a:pPr>
            <a:r>
              <a:rPr lang="ar-EG" sz="1488" u="sng" dirty="0">
                <a:solidFill>
                  <a:schemeClr val="accent2">
                    <a:lumMod val="50000"/>
                  </a:schemeClr>
                </a:solidFill>
                <a:latin typeface="Simplified Arabic" pitchFamily="18" charset="-78"/>
                <a:cs typeface="AdvertisingBold" pitchFamily="2" charset="-78"/>
              </a:rPr>
              <a:t>ثالثا</a:t>
            </a:r>
            <a:r>
              <a:rPr lang="ar-EG" sz="1488" b="1" u="sng" dirty="0">
                <a:solidFill>
                  <a:schemeClr val="accent2">
                    <a:lumMod val="50000"/>
                  </a:schemeClr>
                </a:solidFill>
                <a:latin typeface="Simplified Arabic" pitchFamily="18" charset="-78"/>
                <a:cs typeface="Simplified Arabic" pitchFamily="18" charset="-78"/>
              </a:rPr>
              <a:t> </a:t>
            </a:r>
            <a:r>
              <a:rPr lang="ar-EG" sz="1488" b="1" u="sng" dirty="0">
                <a:latin typeface="Simplified Arabic" pitchFamily="18" charset="-78"/>
                <a:cs typeface="Simplified Arabic" pitchFamily="18" charset="-78"/>
              </a:rPr>
              <a:t>:-</a:t>
            </a:r>
            <a:r>
              <a:rPr lang="ar-EG" sz="1488" b="1" dirty="0">
                <a:latin typeface="Simplified Arabic" pitchFamily="18" charset="-78"/>
                <a:cs typeface="Simplified Arabic" pitchFamily="18" charset="-78"/>
              </a:rPr>
              <a:t> كما يتضمن المشروع بتوفير عدد 200 دراجة جبلية تعمل بنظام الشحن الكهربائي.</a:t>
            </a:r>
          </a:p>
          <a:p>
            <a:pPr marL="0" indent="0" algn="r" rtl="1">
              <a:lnSpc>
                <a:spcPct val="110000"/>
              </a:lnSpc>
              <a:spcBef>
                <a:spcPts val="744"/>
              </a:spcBef>
              <a:buNone/>
            </a:pPr>
            <a:r>
              <a:rPr lang="ar-EG" sz="1488" u="sng" dirty="0">
                <a:solidFill>
                  <a:schemeClr val="accent2">
                    <a:lumMod val="50000"/>
                  </a:schemeClr>
                </a:solidFill>
                <a:cs typeface="AdvertisingBold" pitchFamily="2" charset="-78"/>
              </a:rPr>
              <a:t>رابعا</a:t>
            </a:r>
            <a:r>
              <a:rPr lang="ar-EG" sz="1488" b="1" u="sng" dirty="0">
                <a:solidFill>
                  <a:schemeClr val="accent2">
                    <a:lumMod val="50000"/>
                  </a:schemeClr>
                </a:solidFill>
              </a:rPr>
              <a:t> </a:t>
            </a:r>
            <a:r>
              <a:rPr lang="ar-EG" sz="1488" b="1" u="sng" dirty="0"/>
              <a:t>:-</a:t>
            </a:r>
            <a:r>
              <a:rPr lang="ar-EG" sz="1488" b="1" dirty="0"/>
              <a:t> سيتم تمهيد حوالى 50 مدق مسارات الدراجات بإجمالي حوالى 50 كليو مسار للدراجات داخل المحمية  لزيارة المزارات داخل محمية قارون وهى : </a:t>
            </a:r>
          </a:p>
          <a:p>
            <a:pPr marL="0" indent="0" algn="r" rtl="1">
              <a:lnSpc>
                <a:spcPct val="110000"/>
              </a:lnSpc>
              <a:spcBef>
                <a:spcPts val="744"/>
              </a:spcBef>
              <a:buNone/>
            </a:pPr>
            <a:endParaRPr lang="ar-EG" sz="1488" b="1" dirty="0"/>
          </a:p>
          <a:p>
            <a:pPr marL="0" indent="0" algn="r" rtl="1">
              <a:lnSpc>
                <a:spcPct val="110000"/>
              </a:lnSpc>
              <a:spcBef>
                <a:spcPts val="744"/>
              </a:spcBef>
              <a:buNone/>
            </a:pPr>
            <a:endParaRPr lang="ar-EG" sz="1488" b="1" dirty="0"/>
          </a:p>
          <a:p>
            <a:pPr marL="0" indent="0" algn="r" rtl="1">
              <a:lnSpc>
                <a:spcPct val="110000"/>
              </a:lnSpc>
              <a:spcBef>
                <a:spcPts val="744"/>
              </a:spcBef>
              <a:buNone/>
            </a:pPr>
            <a:endParaRPr lang="ar-EG" sz="1488" b="1" dirty="0"/>
          </a:p>
          <a:p>
            <a:pPr marL="0" indent="0" algn="r" rtl="1">
              <a:lnSpc>
                <a:spcPct val="110000"/>
              </a:lnSpc>
              <a:spcBef>
                <a:spcPts val="744"/>
              </a:spcBef>
              <a:buNone/>
            </a:pPr>
            <a:endParaRPr lang="en-US" sz="1488" b="1" dirty="0"/>
          </a:p>
          <a:p>
            <a:pPr marL="0" indent="0" algn="r" rtl="1">
              <a:lnSpc>
                <a:spcPct val="110000"/>
              </a:lnSpc>
              <a:spcBef>
                <a:spcPts val="744"/>
              </a:spcBef>
              <a:buNone/>
            </a:pPr>
            <a:r>
              <a:rPr lang="ar-EG" sz="1488" b="1" dirty="0"/>
              <a:t>ليكون جبل قطراني شاهدا على التغيرات المناخية.</a:t>
            </a:r>
          </a:p>
          <a:p>
            <a:pPr marL="0" indent="0" algn="just" rtl="1">
              <a:lnSpc>
                <a:spcPct val="110000"/>
              </a:lnSpc>
              <a:spcBef>
                <a:spcPts val="744"/>
              </a:spcBef>
              <a:buNone/>
            </a:pPr>
            <a:r>
              <a:rPr lang="ar-EG" sz="1488" u="sng" dirty="0">
                <a:solidFill>
                  <a:schemeClr val="accent2">
                    <a:lumMod val="50000"/>
                  </a:schemeClr>
                </a:solidFill>
                <a:latin typeface="Simplified Arabic" pitchFamily="18" charset="-78"/>
                <a:cs typeface="AdvertisingBold" pitchFamily="2" charset="-78"/>
              </a:rPr>
              <a:t>خامسا</a:t>
            </a:r>
            <a:r>
              <a:rPr lang="ar-EG" sz="1488" b="1" u="sng" dirty="0">
                <a:solidFill>
                  <a:schemeClr val="accent2">
                    <a:lumMod val="50000"/>
                  </a:schemeClr>
                </a:solidFill>
                <a:latin typeface="Simplified Arabic" pitchFamily="18" charset="-78"/>
                <a:cs typeface="Simplified Arabic" pitchFamily="18" charset="-78"/>
              </a:rPr>
              <a:t> </a:t>
            </a:r>
            <a:r>
              <a:rPr lang="ar-EG" sz="1488" b="1" u="sng" dirty="0">
                <a:latin typeface="Simplified Arabic" pitchFamily="18" charset="-78"/>
                <a:cs typeface="Simplified Arabic" pitchFamily="18" charset="-78"/>
              </a:rPr>
              <a:t>:-</a:t>
            </a:r>
            <a:r>
              <a:rPr lang="ar-EG" sz="1488" b="1" dirty="0">
                <a:latin typeface="Simplified Arabic" pitchFamily="18" charset="-78"/>
                <a:cs typeface="Simplified Arabic" pitchFamily="18" charset="-78"/>
              </a:rPr>
              <a:t> سيتم تزويد تلك المسارات باستراحات ذكية خضراء بعدد  10 استراحة  تعمل بالطاقة الشمسية وتبلغ مساحة الاستراحة الواحدة 20 م ×25 م بإجمالي 500 متر للاستراحة الواحدة وذلك طبقا للاشتراطات الموضوعة من قبل ادارة المحميات وصون الطبيعة وتعمل هذه الاستراحات بالطاقة الشمسية لتكون استراحات  لزائري المزارات داخل المحمية  وتطرح هذه الاستراحات للتشغيل للشباب للاستفادة من العائد في استمرارية المشروع والصرف عليه وإدارة منظومة المخلفات الصلبة لتلك الاستراحات + دورة مياه متحركة.</a:t>
            </a:r>
            <a:endParaRPr lang="ar-EG" sz="1488" b="1" dirty="0">
              <a:solidFill>
                <a:sysClr val="windowText" lastClr="000000"/>
              </a:solidFill>
              <a:latin typeface="Calibri" panose="020F0502020204030204"/>
              <a:cs typeface="Arial" panose="020B0604020202020204" pitchFamily="34" charset="0"/>
            </a:endParaRPr>
          </a:p>
          <a:p>
            <a:pPr marL="0" indent="0" algn="r" rtl="1">
              <a:lnSpc>
                <a:spcPct val="110000"/>
              </a:lnSpc>
              <a:spcBef>
                <a:spcPts val="744"/>
              </a:spcBef>
              <a:buNone/>
              <a:defRPr/>
            </a:pPr>
            <a:r>
              <a:rPr lang="ar-EG" sz="1488" u="sng" dirty="0">
                <a:solidFill>
                  <a:schemeClr val="accent2">
                    <a:lumMod val="50000"/>
                  </a:schemeClr>
                </a:solidFill>
                <a:latin typeface="Simplified Arabic" pitchFamily="18" charset="-78"/>
                <a:cs typeface="AdvertisingBold" pitchFamily="2" charset="-78"/>
              </a:rPr>
              <a:t>سادسا</a:t>
            </a:r>
            <a:r>
              <a:rPr lang="ar-EG" sz="1488" b="1" u="sng" dirty="0">
                <a:solidFill>
                  <a:schemeClr val="accent2">
                    <a:lumMod val="50000"/>
                  </a:schemeClr>
                </a:solidFill>
                <a:latin typeface="Simplified Arabic" pitchFamily="18" charset="-78"/>
                <a:cs typeface="Simplified Arabic" pitchFamily="18" charset="-78"/>
              </a:rPr>
              <a:t> </a:t>
            </a:r>
            <a:r>
              <a:rPr lang="ar-EG" sz="1488" b="1" u="sng" dirty="0">
                <a:latin typeface="Simplified Arabic" pitchFamily="18" charset="-78"/>
                <a:cs typeface="Simplified Arabic" pitchFamily="18" charset="-78"/>
              </a:rPr>
              <a:t>:-</a:t>
            </a:r>
            <a:r>
              <a:rPr lang="ar-EG" sz="1488" b="1" dirty="0">
                <a:latin typeface="Simplified Arabic" pitchFamily="18" charset="-78"/>
                <a:cs typeface="Simplified Arabic" pitchFamily="18" charset="-78"/>
              </a:rPr>
              <a:t> سيتم تشغيل المشروع بنظام مراقبة بالكاميرات لجميع محطات انتظار الدارجات وعددها 10 محطات انتظار بإجمالي عدد 30 كاميرا مراقبة عن طريق الانترنت وتعمل أيضا بالطاقة الشمسية.</a:t>
            </a:r>
          </a:p>
          <a:p>
            <a:pPr marL="0" indent="0" algn="just" rtl="1">
              <a:lnSpc>
                <a:spcPct val="150000"/>
              </a:lnSpc>
              <a:spcBef>
                <a:spcPts val="744"/>
              </a:spcBef>
              <a:buNone/>
            </a:pPr>
            <a:r>
              <a:rPr lang="ar-EG" sz="1488" u="sng" dirty="0">
                <a:solidFill>
                  <a:schemeClr val="accent2">
                    <a:lumMod val="50000"/>
                  </a:schemeClr>
                </a:solidFill>
                <a:latin typeface="Simplified Arabic" pitchFamily="18" charset="-78"/>
                <a:cs typeface="AdvertisingBold" pitchFamily="2" charset="-78"/>
              </a:rPr>
              <a:t>سابعا</a:t>
            </a:r>
            <a:r>
              <a:rPr lang="ar-EG" sz="1488" b="1" u="sng" dirty="0">
                <a:solidFill>
                  <a:schemeClr val="accent2">
                    <a:lumMod val="50000"/>
                  </a:schemeClr>
                </a:solidFill>
                <a:latin typeface="Simplified Arabic" pitchFamily="18" charset="-78"/>
                <a:cs typeface="Simplified Arabic" pitchFamily="18" charset="-78"/>
              </a:rPr>
              <a:t> </a:t>
            </a:r>
            <a:r>
              <a:rPr lang="ar-EG" sz="1488" b="1" u="sng" dirty="0">
                <a:latin typeface="Simplified Arabic" pitchFamily="18" charset="-78"/>
                <a:cs typeface="Simplified Arabic" pitchFamily="18" charset="-78"/>
              </a:rPr>
              <a:t>:-</a:t>
            </a:r>
            <a:r>
              <a:rPr lang="ar-EG" sz="1488" b="1" dirty="0">
                <a:latin typeface="Simplified Arabic" pitchFamily="18" charset="-78"/>
                <a:cs typeface="Simplified Arabic" pitchFamily="18" charset="-78"/>
              </a:rPr>
              <a:t> كما يتضمن المشروع عمل برامج توعية داخل المحمية للزائرين تتضمن لقاءات وطبع نشرات ولوحات ارشادية داخل المحمية تتوافق مع النظام البيئي للمحمية.</a:t>
            </a:r>
          </a:p>
          <a:p>
            <a:pPr marL="0" indent="0" algn="just" rtl="1">
              <a:lnSpc>
                <a:spcPct val="150000"/>
              </a:lnSpc>
              <a:spcBef>
                <a:spcPts val="744"/>
              </a:spcBef>
              <a:buNone/>
            </a:pPr>
            <a:r>
              <a:rPr lang="ar-EG" sz="1488" u="sng" dirty="0">
                <a:solidFill>
                  <a:schemeClr val="accent2">
                    <a:lumMod val="50000"/>
                  </a:schemeClr>
                </a:solidFill>
                <a:latin typeface="Simplified Arabic" pitchFamily="18" charset="-78"/>
                <a:cs typeface="AdvertisingBold" pitchFamily="2" charset="-78"/>
              </a:rPr>
              <a:t>ثامنا</a:t>
            </a:r>
            <a:r>
              <a:rPr lang="ar-EG" sz="1488" b="1" u="sng" dirty="0">
                <a:solidFill>
                  <a:schemeClr val="accent2">
                    <a:lumMod val="50000"/>
                  </a:schemeClr>
                </a:solidFill>
                <a:latin typeface="Simplified Arabic" pitchFamily="18" charset="-78"/>
                <a:cs typeface="Simplified Arabic" pitchFamily="18" charset="-78"/>
              </a:rPr>
              <a:t> </a:t>
            </a:r>
            <a:r>
              <a:rPr lang="ar-EG" sz="1488" b="1" u="sng" dirty="0">
                <a:latin typeface="Simplified Arabic" pitchFamily="18" charset="-78"/>
                <a:cs typeface="Simplified Arabic" pitchFamily="18" charset="-78"/>
              </a:rPr>
              <a:t>:- </a:t>
            </a:r>
            <a:r>
              <a:rPr lang="ar-EG" sz="1488" b="1" dirty="0">
                <a:latin typeface="Simplified Arabic" pitchFamily="18" charset="-78"/>
                <a:cs typeface="Simplified Arabic" pitchFamily="18" charset="-78"/>
              </a:rPr>
              <a:t>الاستدامة من خلال الموارد المالية التي سوف يتم تحصيلها من إيجار الاستراحات وتأجير الدارجات بعدد 200 دراجة وعدد 10 استراحة بيئية ذكية سيتم الصرف منها على المشروع لضمن استمراريته حيث سيتم تأجير الدراجة بالساعة كما كان متيع في مشروع الدراجات التشاركية في جامعة الفيوم والتي قامت الجمعية من قبل من إدارتها والاشراف عليه.</a:t>
            </a:r>
          </a:p>
          <a:p>
            <a:pPr marL="0" indent="0" algn="just" rtl="1">
              <a:lnSpc>
                <a:spcPct val="150000"/>
              </a:lnSpc>
              <a:spcBef>
                <a:spcPts val="744"/>
              </a:spcBef>
              <a:buNone/>
            </a:pPr>
            <a:r>
              <a:rPr lang="ar-EG" sz="1488" u="sng" dirty="0">
                <a:solidFill>
                  <a:schemeClr val="accent2">
                    <a:lumMod val="50000"/>
                  </a:schemeClr>
                </a:solidFill>
                <a:latin typeface="Simplified Arabic" pitchFamily="18" charset="-78"/>
                <a:cs typeface="AdvertisingBold" pitchFamily="2" charset="-78"/>
              </a:rPr>
              <a:t>تاسعا</a:t>
            </a:r>
            <a:r>
              <a:rPr lang="ar-EG" sz="1488" b="1" u="sng" dirty="0">
                <a:solidFill>
                  <a:schemeClr val="accent2">
                    <a:lumMod val="50000"/>
                  </a:schemeClr>
                </a:solidFill>
                <a:latin typeface="Simplified Arabic" pitchFamily="18" charset="-78"/>
                <a:cs typeface="Simplified Arabic" pitchFamily="18" charset="-78"/>
              </a:rPr>
              <a:t> </a:t>
            </a:r>
            <a:r>
              <a:rPr lang="ar-EG" sz="1488" b="1" u="sng" dirty="0">
                <a:latin typeface="Simplified Arabic" pitchFamily="18" charset="-78"/>
                <a:cs typeface="Simplified Arabic" pitchFamily="18" charset="-78"/>
              </a:rPr>
              <a:t>:-</a:t>
            </a:r>
            <a:r>
              <a:rPr lang="ar-EG" sz="1488" b="1" dirty="0">
                <a:latin typeface="Simplified Arabic" pitchFamily="18" charset="-78"/>
                <a:cs typeface="Simplified Arabic" pitchFamily="18" charset="-78"/>
              </a:rPr>
              <a:t> التكرار من السهل جدا تنفيذ وتعميم ذلك المشروع في جميع المحميات الطبيعة داخل مصر وخارجها ايضا من خلال التوسع في تلك الفكرة الذكية التي تراعى وسائل النقل المستدام وتقليل الانبعاثات الكربونية وتوفير فرص عمل للشباب واستخدام الطاقة الجديدة والمتجددة من خلال استخدام الطاقة الشمسية  في تشغيل المشروع وانشطة  كما يسهم المشروع في التخفيف والتكيف  من الاثار السلبية المترتبة عن تغير المناخ كما يسهم في تقليل البصمة الكربونية.</a:t>
            </a:r>
          </a:p>
          <a:p>
            <a:pPr marL="0" indent="0" algn="r" rtl="1">
              <a:lnSpc>
                <a:spcPct val="110000"/>
              </a:lnSpc>
              <a:spcBef>
                <a:spcPts val="744"/>
              </a:spcBef>
              <a:buNone/>
              <a:defRPr/>
            </a:pPr>
            <a:endParaRPr lang="ar-EG" sz="1488" dirty="0">
              <a:latin typeface="Simplified Arabic" pitchFamily="18" charset="-78"/>
              <a:cs typeface="Simplified Arabic" pitchFamily="18" charset="-78"/>
            </a:endParaRPr>
          </a:p>
        </p:txBody>
      </p:sp>
      <p:cxnSp>
        <p:nvCxnSpPr>
          <p:cNvPr id="6" name="رابط مستقيم 5"/>
          <p:cNvCxnSpPr/>
          <p:nvPr/>
        </p:nvCxnSpPr>
        <p:spPr>
          <a:xfrm>
            <a:off x="-94496" y="1855215"/>
            <a:ext cx="15119350" cy="0"/>
          </a:xfrm>
          <a:prstGeom prst="line">
            <a:avLst/>
          </a:prstGeom>
        </p:spPr>
        <p:style>
          <a:lnRef idx="3">
            <a:schemeClr val="dk1"/>
          </a:lnRef>
          <a:fillRef idx="0">
            <a:schemeClr val="dk1"/>
          </a:fillRef>
          <a:effectRef idx="2">
            <a:schemeClr val="dk1"/>
          </a:effectRef>
          <a:fontRef idx="minor">
            <a:schemeClr val="tx1"/>
          </a:fontRef>
        </p:style>
      </p:cxnSp>
      <p:sp>
        <p:nvSpPr>
          <p:cNvPr id="14" name="مستطيل مستدير الزوايا 13">
            <a:hlinkClick r:id="rId2" action="ppaction://hlinkfile"/>
          </p:cNvPr>
          <p:cNvSpPr/>
          <p:nvPr/>
        </p:nvSpPr>
        <p:spPr>
          <a:xfrm>
            <a:off x="12638833" y="4967921"/>
            <a:ext cx="2102535" cy="377984"/>
          </a:xfrm>
          <a:prstGeom prst="roundRect">
            <a:avLst/>
          </a:prstGeom>
          <a:solidFill>
            <a:schemeClr val="accent4">
              <a:lumMod val="40000"/>
              <a:lumOff val="60000"/>
            </a:schemeClr>
          </a:solidFill>
          <a:ln>
            <a:solidFill>
              <a:schemeClr val="tx1"/>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1984" b="1" dirty="0">
                <a:solidFill>
                  <a:srgbClr val="002060"/>
                </a:solidFill>
                <a:latin typeface="ae_AlMateen" pitchFamily="18" charset="-78"/>
                <a:cs typeface="ae_AlMateen" pitchFamily="18" charset="-78"/>
              </a:rPr>
              <a:t>منطقة </a:t>
            </a:r>
            <a:r>
              <a:rPr lang="ar-EG" sz="1984" b="1" dirty="0" err="1">
                <a:solidFill>
                  <a:srgbClr val="002060"/>
                </a:solidFill>
                <a:latin typeface="ae_AlMateen" pitchFamily="18" charset="-78"/>
                <a:cs typeface="ae_AlMateen" pitchFamily="18" charset="-78"/>
              </a:rPr>
              <a:t>ديميه</a:t>
            </a:r>
            <a:r>
              <a:rPr lang="ar-EG" sz="1984" b="1" dirty="0">
                <a:solidFill>
                  <a:srgbClr val="002060"/>
                </a:solidFill>
                <a:latin typeface="ae_AlMateen" pitchFamily="18" charset="-78"/>
                <a:cs typeface="ae_AlMateen" pitchFamily="18" charset="-78"/>
              </a:rPr>
              <a:t> السباع</a:t>
            </a:r>
            <a:endParaRPr lang="ar-EG" sz="1984" dirty="0">
              <a:solidFill>
                <a:srgbClr val="002060"/>
              </a:solidFill>
              <a:latin typeface="ae_AlMateen" pitchFamily="18" charset="-78"/>
              <a:cs typeface="ae_AlMateen" pitchFamily="18" charset="-78"/>
            </a:endParaRPr>
          </a:p>
        </p:txBody>
      </p:sp>
      <p:sp>
        <p:nvSpPr>
          <p:cNvPr id="16" name="مستطيل مستدير الزوايا 15">
            <a:hlinkClick r:id="rId3" action="ppaction://hlinkfile"/>
          </p:cNvPr>
          <p:cNvSpPr/>
          <p:nvPr/>
        </p:nvSpPr>
        <p:spPr>
          <a:xfrm>
            <a:off x="10252810" y="4967921"/>
            <a:ext cx="2102535" cy="377984"/>
          </a:xfrm>
          <a:prstGeom prst="roundRect">
            <a:avLst/>
          </a:prstGeom>
          <a:solidFill>
            <a:schemeClr val="accent4">
              <a:lumMod val="40000"/>
              <a:lumOff val="60000"/>
            </a:schemeClr>
          </a:solidFill>
          <a:ln>
            <a:solidFill>
              <a:schemeClr val="tx1"/>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1984" b="1" dirty="0">
                <a:solidFill>
                  <a:srgbClr val="002060"/>
                </a:solidFill>
                <a:latin typeface="ae_AlMateen" pitchFamily="18" charset="-78"/>
                <a:cs typeface="ae_AlMateen" pitchFamily="18" charset="-78"/>
              </a:rPr>
              <a:t>منطقة قصر الصاغة</a:t>
            </a:r>
          </a:p>
        </p:txBody>
      </p:sp>
      <p:sp>
        <p:nvSpPr>
          <p:cNvPr id="17" name="مستطيل مستدير الزوايا 16">
            <a:hlinkClick r:id="rId4" action="ppaction://hlinkfile"/>
          </p:cNvPr>
          <p:cNvSpPr/>
          <p:nvPr/>
        </p:nvSpPr>
        <p:spPr>
          <a:xfrm>
            <a:off x="7813632" y="4967921"/>
            <a:ext cx="2102535" cy="377984"/>
          </a:xfrm>
          <a:prstGeom prst="roundRect">
            <a:avLst/>
          </a:prstGeom>
          <a:solidFill>
            <a:schemeClr val="accent4">
              <a:lumMod val="40000"/>
              <a:lumOff val="60000"/>
            </a:schemeClr>
          </a:solidFill>
          <a:ln>
            <a:solidFill>
              <a:schemeClr val="tx1"/>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1984" b="1" dirty="0">
                <a:solidFill>
                  <a:srgbClr val="002060"/>
                </a:solidFill>
                <a:latin typeface="ae_AlMateen" pitchFamily="18" charset="-78"/>
                <a:cs typeface="ae_AlMateen" pitchFamily="18" charset="-78"/>
              </a:rPr>
              <a:t>منطقة دير ابو ليفة</a:t>
            </a:r>
          </a:p>
        </p:txBody>
      </p:sp>
      <p:sp>
        <p:nvSpPr>
          <p:cNvPr id="18" name="مستطيل مستدير الزوايا 17">
            <a:hlinkClick r:id="rId5" action="ppaction://hlinkfile"/>
          </p:cNvPr>
          <p:cNvSpPr/>
          <p:nvPr/>
        </p:nvSpPr>
        <p:spPr>
          <a:xfrm>
            <a:off x="7813628" y="5617582"/>
            <a:ext cx="2102535" cy="377984"/>
          </a:xfrm>
          <a:prstGeom prst="roundRect">
            <a:avLst/>
          </a:prstGeom>
          <a:solidFill>
            <a:schemeClr val="accent4">
              <a:lumMod val="40000"/>
              <a:lumOff val="60000"/>
            </a:schemeClr>
          </a:solidFill>
          <a:ln>
            <a:solidFill>
              <a:schemeClr val="tx1"/>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1736" b="1" dirty="0">
                <a:solidFill>
                  <a:srgbClr val="002060"/>
                </a:solidFill>
                <a:latin typeface="ae_AlMateen" pitchFamily="18" charset="-78"/>
                <a:cs typeface="ae_AlMateen" pitchFamily="18" charset="-78"/>
              </a:rPr>
              <a:t>منطقة المتحف المفتوح</a:t>
            </a:r>
            <a:endParaRPr lang="en-US" sz="1736" b="1" dirty="0">
              <a:solidFill>
                <a:srgbClr val="002060"/>
              </a:solidFill>
              <a:latin typeface="ae_AlMateen" pitchFamily="18" charset="-78"/>
              <a:cs typeface="ae_AlMateen" pitchFamily="18" charset="-78"/>
            </a:endParaRPr>
          </a:p>
        </p:txBody>
      </p:sp>
      <p:sp>
        <p:nvSpPr>
          <p:cNvPr id="19" name="مستطيل مستدير الزوايا 18"/>
          <p:cNvSpPr/>
          <p:nvPr/>
        </p:nvSpPr>
        <p:spPr>
          <a:xfrm>
            <a:off x="4583054" y="4967921"/>
            <a:ext cx="2893939" cy="377984"/>
          </a:xfrm>
          <a:prstGeom prst="roundRect">
            <a:avLst/>
          </a:prstGeom>
          <a:solidFill>
            <a:schemeClr val="accent4">
              <a:lumMod val="40000"/>
              <a:lumOff val="60000"/>
            </a:schemeClr>
          </a:solidFill>
          <a:ln>
            <a:solidFill>
              <a:schemeClr val="tx1"/>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1488" b="1" dirty="0">
                <a:solidFill>
                  <a:srgbClr val="002060"/>
                </a:solidFill>
                <a:latin typeface="ae_AlMateen" pitchFamily="18" charset="-78"/>
                <a:cs typeface="ae_AlMateen" pitchFamily="18" charset="-78"/>
              </a:rPr>
              <a:t>منطقة قاع بحيرة موريس القديمة</a:t>
            </a:r>
          </a:p>
        </p:txBody>
      </p:sp>
      <p:sp>
        <p:nvSpPr>
          <p:cNvPr id="20" name="مستطيل مستدير الزوايا 19">
            <a:hlinkClick r:id="rId6" action="ppaction://hlinkfile"/>
          </p:cNvPr>
          <p:cNvSpPr/>
          <p:nvPr/>
        </p:nvSpPr>
        <p:spPr>
          <a:xfrm>
            <a:off x="12638833" y="5617582"/>
            <a:ext cx="2102535" cy="377984"/>
          </a:xfrm>
          <a:prstGeom prst="roundRect">
            <a:avLst/>
          </a:prstGeom>
          <a:solidFill>
            <a:schemeClr val="accent4">
              <a:lumMod val="40000"/>
              <a:lumOff val="60000"/>
            </a:schemeClr>
          </a:solidFill>
          <a:ln>
            <a:solidFill>
              <a:schemeClr val="tx1"/>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1736" b="1" dirty="0">
                <a:solidFill>
                  <a:srgbClr val="002060"/>
                </a:solidFill>
                <a:latin typeface="ae_AlMateen" pitchFamily="18" charset="-78"/>
                <a:cs typeface="ae_AlMateen" pitchFamily="18" charset="-78"/>
              </a:rPr>
              <a:t>منطقة الغابة المتحجرة</a:t>
            </a:r>
          </a:p>
        </p:txBody>
      </p:sp>
      <p:sp>
        <p:nvSpPr>
          <p:cNvPr id="21" name="مستطيل مستدير الزوايا 20">
            <a:hlinkClick r:id="rId7" action="ppaction://hlinkfile"/>
          </p:cNvPr>
          <p:cNvSpPr/>
          <p:nvPr/>
        </p:nvSpPr>
        <p:spPr>
          <a:xfrm>
            <a:off x="259862" y="5617582"/>
            <a:ext cx="2102535" cy="377984"/>
          </a:xfrm>
          <a:prstGeom prst="roundRect">
            <a:avLst/>
          </a:prstGeom>
          <a:solidFill>
            <a:schemeClr val="accent4">
              <a:lumMod val="40000"/>
              <a:lumOff val="60000"/>
            </a:schemeClr>
          </a:solidFill>
          <a:ln>
            <a:solidFill>
              <a:schemeClr val="tx1"/>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1984" b="1" dirty="0">
                <a:solidFill>
                  <a:srgbClr val="002060"/>
                </a:solidFill>
                <a:latin typeface="ae_AlMateen" pitchFamily="18" charset="-78"/>
                <a:cs typeface="ae_AlMateen" pitchFamily="18" charset="-78"/>
              </a:rPr>
              <a:t>منطقة ودن الفرس</a:t>
            </a:r>
          </a:p>
        </p:txBody>
      </p:sp>
      <p:sp>
        <p:nvSpPr>
          <p:cNvPr id="22" name="مستطيل مستدير الزوايا 21"/>
          <p:cNvSpPr/>
          <p:nvPr/>
        </p:nvSpPr>
        <p:spPr>
          <a:xfrm>
            <a:off x="10252809" y="5617582"/>
            <a:ext cx="2102535" cy="377984"/>
          </a:xfrm>
          <a:prstGeom prst="roundRect">
            <a:avLst/>
          </a:prstGeom>
          <a:solidFill>
            <a:schemeClr val="accent4">
              <a:lumMod val="40000"/>
              <a:lumOff val="60000"/>
            </a:schemeClr>
          </a:solidFill>
          <a:ln>
            <a:solidFill>
              <a:schemeClr val="tx1"/>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1984" b="1" dirty="0">
                <a:solidFill>
                  <a:srgbClr val="002060"/>
                </a:solidFill>
                <a:latin typeface="ae_AlMateen" pitchFamily="18" charset="-78"/>
                <a:cs typeface="ae_AlMateen" pitchFamily="18" charset="-78"/>
              </a:rPr>
              <a:t>منطقة الميناء القديمة</a:t>
            </a:r>
            <a:endParaRPr lang="en-US" sz="1984" b="1" dirty="0">
              <a:solidFill>
                <a:srgbClr val="002060"/>
              </a:solidFill>
              <a:latin typeface="ae_AlMateen" pitchFamily="18" charset="-78"/>
              <a:cs typeface="ae_AlMateen" pitchFamily="18" charset="-78"/>
            </a:endParaRPr>
          </a:p>
        </p:txBody>
      </p:sp>
      <p:sp>
        <p:nvSpPr>
          <p:cNvPr id="23" name="مستطيل مستدير الزوايا 22">
            <a:hlinkClick r:id="rId8" action="ppaction://hlinkfile"/>
          </p:cNvPr>
          <p:cNvSpPr/>
          <p:nvPr/>
        </p:nvSpPr>
        <p:spPr>
          <a:xfrm>
            <a:off x="2722661" y="5617582"/>
            <a:ext cx="2102535" cy="377984"/>
          </a:xfrm>
          <a:prstGeom prst="roundRect">
            <a:avLst/>
          </a:prstGeom>
          <a:solidFill>
            <a:schemeClr val="accent4">
              <a:lumMod val="40000"/>
              <a:lumOff val="60000"/>
            </a:schemeClr>
          </a:solidFill>
          <a:ln>
            <a:solidFill>
              <a:schemeClr val="tx1"/>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1984" b="1" dirty="0">
                <a:solidFill>
                  <a:srgbClr val="002060"/>
                </a:solidFill>
                <a:latin typeface="ae_AlMateen" pitchFamily="18" charset="-78"/>
                <a:cs typeface="ae_AlMateen" pitchFamily="18" charset="-78"/>
              </a:rPr>
              <a:t>مناطق التصوير</a:t>
            </a:r>
          </a:p>
        </p:txBody>
      </p:sp>
      <p:sp>
        <p:nvSpPr>
          <p:cNvPr id="24" name="مستطيل مستدير الزوايا 23">
            <a:hlinkClick r:id="rId9" action="ppaction://hlinkfile" highlightClick="1"/>
          </p:cNvPr>
          <p:cNvSpPr/>
          <p:nvPr/>
        </p:nvSpPr>
        <p:spPr>
          <a:xfrm>
            <a:off x="5079155" y="5617582"/>
            <a:ext cx="2386024" cy="377984"/>
          </a:xfrm>
          <a:prstGeom prst="roundRect">
            <a:avLst/>
          </a:prstGeom>
          <a:solidFill>
            <a:schemeClr val="accent4">
              <a:lumMod val="40000"/>
              <a:lumOff val="60000"/>
            </a:schemeClr>
          </a:solidFill>
          <a:ln>
            <a:solidFill>
              <a:schemeClr val="tx1"/>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1488" b="1" dirty="0">
                <a:solidFill>
                  <a:srgbClr val="002060"/>
                </a:solidFill>
                <a:latin typeface="ae_AlMateen" pitchFamily="18" charset="-78"/>
                <a:cs typeface="ae_AlMateen" pitchFamily="18" charset="-78"/>
              </a:rPr>
              <a:t>مناطق مشاهدة الطيور المهاجرة</a:t>
            </a:r>
          </a:p>
        </p:txBody>
      </p:sp>
      <p:sp>
        <p:nvSpPr>
          <p:cNvPr id="27" name="مستطيل مستدير الزوايا 26">
            <a:hlinkClick r:id="rId10" action="ppaction://hlinkfile"/>
          </p:cNvPr>
          <p:cNvSpPr/>
          <p:nvPr/>
        </p:nvSpPr>
        <p:spPr>
          <a:xfrm>
            <a:off x="1529649" y="4967921"/>
            <a:ext cx="2386024" cy="377984"/>
          </a:xfrm>
          <a:prstGeom prst="roundRect">
            <a:avLst/>
          </a:prstGeom>
          <a:solidFill>
            <a:schemeClr val="accent4">
              <a:lumMod val="40000"/>
              <a:lumOff val="60000"/>
            </a:schemeClr>
          </a:solidFill>
          <a:ln>
            <a:solidFill>
              <a:schemeClr val="tx1"/>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1984" b="1" dirty="0">
                <a:solidFill>
                  <a:srgbClr val="002060"/>
                </a:solidFill>
                <a:latin typeface="ae_AlMateen" pitchFamily="18" charset="-78"/>
                <a:cs typeface="ae_AlMateen" pitchFamily="18" charset="-78"/>
              </a:rPr>
              <a:t>منطقة طريق البازلت</a:t>
            </a:r>
            <a:endParaRPr lang="en-US" sz="1984" b="1" dirty="0">
              <a:solidFill>
                <a:srgbClr val="002060"/>
              </a:solidFill>
              <a:latin typeface="ae_AlMateen" pitchFamily="18" charset="-78"/>
              <a:cs typeface="ae_AlMateen" pitchFamily="18" charset="-78"/>
            </a:endParaRPr>
          </a:p>
        </p:txBody>
      </p:sp>
      <p:pic>
        <p:nvPicPr>
          <p:cNvPr id="1027" name="Picture 3" descr="C:\Users\win7\Desktop\click-icon-png-5.png"/>
          <p:cNvPicPr>
            <a:picLocks noChangeAspect="1" noChangeArrowheads="1"/>
          </p:cNvPicPr>
          <p:nvPr/>
        </p:nvPicPr>
        <p:blipFill>
          <a:blip r:embed="rId11" cstate="print">
            <a:duotone>
              <a:schemeClr val="accent6">
                <a:shade val="45000"/>
                <a:satMod val="135000"/>
              </a:schemeClr>
              <a:prstClr val="white"/>
            </a:duotone>
            <a:extLst>
              <a:ext uri="{BEBA8EAE-BF5A-486C-A8C5-ECC9F3942E4B}">
                <a14:imgProps xmlns:a14="http://schemas.microsoft.com/office/drawing/2010/main">
                  <a14:imgLayer r:embed="rId12">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4425396" y="5094896"/>
            <a:ext cx="442949" cy="442949"/>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 descr="C:\Users\win7\Desktop\click-icon-png-5.png"/>
          <p:cNvPicPr>
            <a:picLocks noChangeAspect="1" noChangeArrowheads="1"/>
          </p:cNvPicPr>
          <p:nvPr/>
        </p:nvPicPr>
        <p:blipFill>
          <a:blip r:embed="rId11" cstate="print">
            <a:duotone>
              <a:schemeClr val="accent6">
                <a:shade val="45000"/>
                <a:satMod val="135000"/>
              </a:schemeClr>
              <a:prstClr val="white"/>
            </a:duotone>
            <a:extLst>
              <a:ext uri="{BEBA8EAE-BF5A-486C-A8C5-ECC9F3942E4B}">
                <a14:imgProps xmlns:a14="http://schemas.microsoft.com/office/drawing/2010/main">
                  <a14:imgLayer r:embed="rId12">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2015749" y="5115572"/>
            <a:ext cx="442949" cy="442949"/>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3" descr="C:\Users\win7\Desktop\click-icon-png-5.png"/>
          <p:cNvPicPr>
            <a:picLocks noChangeAspect="1" noChangeArrowheads="1"/>
          </p:cNvPicPr>
          <p:nvPr/>
        </p:nvPicPr>
        <p:blipFill>
          <a:blip r:embed="rId11" cstate="print">
            <a:duotone>
              <a:schemeClr val="accent6">
                <a:shade val="45000"/>
                <a:satMod val="135000"/>
              </a:schemeClr>
              <a:prstClr val="white"/>
            </a:duotone>
            <a:extLst>
              <a:ext uri="{BEBA8EAE-BF5A-486C-A8C5-ECC9F3942E4B}">
                <a14:imgProps xmlns:a14="http://schemas.microsoft.com/office/drawing/2010/main">
                  <a14:imgLayer r:embed="rId12">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4451974" y="5750467"/>
            <a:ext cx="442949" cy="442949"/>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3" descr="C:\Users\win7\Desktop\click-icon-png-5.png"/>
          <p:cNvPicPr>
            <a:picLocks noChangeAspect="1" noChangeArrowheads="1"/>
          </p:cNvPicPr>
          <p:nvPr/>
        </p:nvPicPr>
        <p:blipFill>
          <a:blip r:embed="rId11" cstate="print">
            <a:duotone>
              <a:schemeClr val="accent6">
                <a:shade val="45000"/>
                <a:satMod val="135000"/>
              </a:schemeClr>
              <a:prstClr val="white"/>
            </a:duotone>
            <a:extLst>
              <a:ext uri="{BEBA8EAE-BF5A-486C-A8C5-ECC9F3942E4B}">
                <a14:imgProps xmlns:a14="http://schemas.microsoft.com/office/drawing/2010/main">
                  <a14:imgLayer r:embed="rId12">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9606103" y="5082540"/>
            <a:ext cx="442949" cy="442949"/>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3" descr="C:\Users\win7\Desktop\click-icon-png-5.png"/>
          <p:cNvPicPr>
            <a:picLocks noChangeAspect="1" noChangeArrowheads="1"/>
          </p:cNvPicPr>
          <p:nvPr/>
        </p:nvPicPr>
        <p:blipFill>
          <a:blip r:embed="rId11" cstate="print">
            <a:duotone>
              <a:schemeClr val="accent6">
                <a:shade val="45000"/>
                <a:satMod val="135000"/>
              </a:schemeClr>
              <a:prstClr val="white"/>
            </a:duotone>
            <a:extLst>
              <a:ext uri="{BEBA8EAE-BF5A-486C-A8C5-ECC9F3942E4B}">
                <a14:imgProps xmlns:a14="http://schemas.microsoft.com/office/drawing/2010/main">
                  <a14:imgLayer r:embed="rId12">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7161021" y="5138652"/>
            <a:ext cx="442949" cy="442949"/>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3" descr="C:\Users\win7\Desktop\click-icon-png-5.png"/>
          <p:cNvPicPr>
            <a:picLocks noChangeAspect="1" noChangeArrowheads="1"/>
          </p:cNvPicPr>
          <p:nvPr/>
        </p:nvPicPr>
        <p:blipFill>
          <a:blip r:embed="rId11" cstate="print">
            <a:duotone>
              <a:schemeClr val="accent6">
                <a:shade val="45000"/>
                <a:satMod val="135000"/>
              </a:schemeClr>
              <a:prstClr val="white"/>
            </a:duotone>
            <a:extLst>
              <a:ext uri="{BEBA8EAE-BF5A-486C-A8C5-ECC9F3942E4B}">
                <a14:imgProps xmlns:a14="http://schemas.microsoft.com/office/drawing/2010/main">
                  <a14:imgLayer r:embed="rId12">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9635634" y="5774091"/>
            <a:ext cx="442949" cy="442949"/>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3" descr="C:\Users\win7\Desktop\click-icon-png-5.png"/>
          <p:cNvPicPr>
            <a:picLocks noChangeAspect="1" noChangeArrowheads="1"/>
          </p:cNvPicPr>
          <p:nvPr/>
        </p:nvPicPr>
        <p:blipFill>
          <a:blip r:embed="rId11" cstate="print">
            <a:duotone>
              <a:schemeClr val="accent6">
                <a:shade val="45000"/>
                <a:satMod val="135000"/>
              </a:schemeClr>
              <a:prstClr val="white"/>
            </a:duotone>
            <a:extLst>
              <a:ext uri="{BEBA8EAE-BF5A-486C-A8C5-ECC9F3942E4B}">
                <a14:imgProps xmlns:a14="http://schemas.microsoft.com/office/drawing/2010/main">
                  <a14:imgLayer r:embed="rId12">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7181691" y="5750466"/>
            <a:ext cx="442949" cy="442949"/>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3" descr="C:\Users\win7\Desktop\click-icon-png-5.png"/>
          <p:cNvPicPr>
            <a:picLocks noChangeAspect="1" noChangeArrowheads="1"/>
          </p:cNvPicPr>
          <p:nvPr/>
        </p:nvPicPr>
        <p:blipFill>
          <a:blip r:embed="rId11" cstate="print">
            <a:duotone>
              <a:schemeClr val="accent6">
                <a:shade val="45000"/>
                <a:satMod val="135000"/>
              </a:schemeClr>
              <a:prstClr val="white"/>
            </a:duotone>
            <a:extLst>
              <a:ext uri="{BEBA8EAE-BF5A-486C-A8C5-ECC9F3942E4B}">
                <a14:imgProps xmlns:a14="http://schemas.microsoft.com/office/drawing/2010/main">
                  <a14:imgLayer r:embed="rId12">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919449" y="5771138"/>
            <a:ext cx="442949" cy="442949"/>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3" descr="C:\Users\win7\Desktop\click-icon-png-5.png"/>
          <p:cNvPicPr>
            <a:picLocks noChangeAspect="1" noChangeArrowheads="1"/>
          </p:cNvPicPr>
          <p:nvPr/>
        </p:nvPicPr>
        <p:blipFill>
          <a:blip r:embed="rId11" cstate="print">
            <a:duotone>
              <a:schemeClr val="accent6">
                <a:shade val="45000"/>
                <a:satMod val="135000"/>
              </a:schemeClr>
              <a:prstClr val="white"/>
            </a:duotone>
            <a:extLst>
              <a:ext uri="{BEBA8EAE-BF5A-486C-A8C5-ECC9F3942E4B}">
                <a14:imgProps xmlns:a14="http://schemas.microsoft.com/office/drawing/2010/main">
                  <a14:imgLayer r:embed="rId12">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3552454" y="5091394"/>
            <a:ext cx="442949" cy="442949"/>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3" descr="C:\Users\win7\Desktop\click-icon-png-5.png"/>
          <p:cNvPicPr>
            <a:picLocks noChangeAspect="1" noChangeArrowheads="1"/>
          </p:cNvPicPr>
          <p:nvPr/>
        </p:nvPicPr>
        <p:blipFill>
          <a:blip r:embed="rId11" cstate="print">
            <a:duotone>
              <a:schemeClr val="accent6">
                <a:shade val="45000"/>
                <a:satMod val="135000"/>
              </a:schemeClr>
              <a:prstClr val="white"/>
            </a:duotone>
            <a:extLst>
              <a:ext uri="{BEBA8EAE-BF5A-486C-A8C5-ECC9F3942E4B}">
                <a14:imgProps xmlns:a14="http://schemas.microsoft.com/office/drawing/2010/main">
                  <a14:imgLayer r:embed="rId12">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4382247" y="5815432"/>
            <a:ext cx="442949" cy="4429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9128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319331" y="2849111"/>
            <a:ext cx="14480688" cy="653405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lnSpc>
                <a:spcPct val="120000"/>
              </a:lnSpc>
            </a:pPr>
            <a:endParaRPr lang="en-US" sz="1488" dirty="0"/>
          </a:p>
        </p:txBody>
      </p:sp>
      <p:cxnSp>
        <p:nvCxnSpPr>
          <p:cNvPr id="6" name="رابط مستقيم 5"/>
          <p:cNvCxnSpPr/>
          <p:nvPr/>
        </p:nvCxnSpPr>
        <p:spPr>
          <a:xfrm>
            <a:off x="0" y="1941479"/>
            <a:ext cx="15119350" cy="0"/>
          </a:xfrm>
          <a:prstGeom prst="line">
            <a:avLst/>
          </a:prstGeom>
        </p:spPr>
        <p:style>
          <a:lnRef idx="3">
            <a:schemeClr val="dk1"/>
          </a:lnRef>
          <a:fillRef idx="0">
            <a:schemeClr val="dk1"/>
          </a:fillRef>
          <a:effectRef idx="2">
            <a:schemeClr val="dk1"/>
          </a:effectRef>
          <a:fontRef idx="minor">
            <a:schemeClr val="tx1"/>
          </a:fontRef>
        </p:style>
      </p:cxnSp>
      <p:sp>
        <p:nvSpPr>
          <p:cNvPr id="7" name="Content Placeholder 2"/>
          <p:cNvSpPr txBox="1">
            <a:spLocks/>
          </p:cNvSpPr>
          <p:nvPr/>
        </p:nvSpPr>
        <p:spPr>
          <a:xfrm>
            <a:off x="90201" y="2734074"/>
            <a:ext cx="14921767" cy="6761064"/>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lnSpc>
                <a:spcPct val="100000"/>
              </a:lnSpc>
              <a:spcBef>
                <a:spcPts val="496"/>
              </a:spcBef>
              <a:buNone/>
              <a:defRPr/>
            </a:pPr>
            <a:r>
              <a:rPr lang="ar-EG" sz="1984" u="sng" dirty="0">
                <a:solidFill>
                  <a:srgbClr val="C00000"/>
                </a:solidFill>
                <a:latin typeface="ae_AlMateen" pitchFamily="18" charset="-78"/>
                <a:cs typeface="ae_AlMateen" pitchFamily="18" charset="-78"/>
              </a:rPr>
              <a:t>الفئة المستفيدة من المشروع</a:t>
            </a:r>
          </a:p>
          <a:p>
            <a:pPr marL="425230" indent="-425230" algn="just" rtl="1">
              <a:lnSpc>
                <a:spcPct val="100000"/>
              </a:lnSpc>
              <a:spcBef>
                <a:spcPts val="496"/>
              </a:spcBef>
              <a:buFont typeface="+mj-lt"/>
              <a:buAutoNum type="arabicParenR"/>
            </a:pPr>
            <a:r>
              <a:rPr lang="ar-EG" sz="1488" b="1" dirty="0"/>
              <a:t>شباب الخريجين من خلال تشغيلهم لاستراحات الدراجات لخدمة زائري المحمية.</a:t>
            </a:r>
          </a:p>
          <a:p>
            <a:pPr marL="425230" indent="-425230" algn="just" rtl="1">
              <a:lnSpc>
                <a:spcPct val="100000"/>
              </a:lnSpc>
              <a:spcBef>
                <a:spcPts val="496"/>
              </a:spcBef>
              <a:buFont typeface="+mj-lt"/>
              <a:buAutoNum type="arabicParenR"/>
            </a:pPr>
            <a:r>
              <a:rPr lang="ar-EG" sz="1488" b="1" dirty="0"/>
              <a:t>المرأة من خلال تنفيذ مشروعات حرفية خاصة بالمنطقة تدر عائد اقتصادي على المرأة .</a:t>
            </a:r>
          </a:p>
          <a:p>
            <a:pPr marL="0" indent="0" algn="just" rtl="1">
              <a:lnSpc>
                <a:spcPct val="100000"/>
              </a:lnSpc>
              <a:spcBef>
                <a:spcPts val="496"/>
              </a:spcBef>
              <a:buNone/>
              <a:defRPr/>
            </a:pPr>
            <a:r>
              <a:rPr lang="ar-EG" sz="1984" u="sng" dirty="0">
                <a:solidFill>
                  <a:srgbClr val="C00000"/>
                </a:solidFill>
                <a:latin typeface="ae_AlMateen" pitchFamily="18" charset="-78"/>
                <a:cs typeface="ae_AlMateen" pitchFamily="18" charset="-78"/>
              </a:rPr>
              <a:t>الميزة التنافسية للمشروع</a:t>
            </a:r>
          </a:p>
          <a:p>
            <a:pPr algn="just" rtl="1">
              <a:lnSpc>
                <a:spcPct val="100000"/>
              </a:lnSpc>
              <a:spcBef>
                <a:spcPts val="496"/>
              </a:spcBef>
            </a:pPr>
            <a:r>
              <a:rPr lang="ar-EG" sz="1488" b="1" dirty="0"/>
              <a:t>جميع الانشطة التي سيقوم بها المشروع هي مشروعات تخدم البيئة وتحقق حماية الطبيعة والتكيف مع ظاهرة التغيرات المناخية وتساهم في تحقيق خفض الانبعاثات لعدم صدور اي انبعاثات ملوثة للبيئة بالإضافة إلي العائد من تنفيذ هذا المشروع سوف يساهم في رفع معدل الوعي البيئي لجمهور الزائرين والعائدات المالية من هذه الأنشطة تحقق زيادة مالية لخزانة الدولة وتساهم في دعم الموارد المالية لصندوق حماية الطبيعة بالإضافة أن المشروع يساهم في تأصيل مفاهيم الاقتصاد الاخضر داخل المجتمع المصري.</a:t>
            </a:r>
          </a:p>
          <a:p>
            <a:pPr algn="just" rtl="1">
              <a:lnSpc>
                <a:spcPct val="100000"/>
              </a:lnSpc>
              <a:spcBef>
                <a:spcPts val="496"/>
              </a:spcBef>
            </a:pPr>
            <a:r>
              <a:rPr lang="ar-EG" sz="1488" b="1" dirty="0"/>
              <a:t>تعظيم الاستفادة من الثروات الطبيعية بالفيوم باعتبار محمية قارون الطبيعية أحد أهم المعالم السياحية والتي يجب استخدامها ضمن اسس المنهج المستدام الذي يساهم في تحقيق العديد من الأهداف التنمية المستدامة وفق أهداف </a:t>
            </a:r>
            <a:r>
              <a:rPr lang="en-US" sz="1488" b="1" dirty="0"/>
              <a:t>2030</a:t>
            </a:r>
            <a:r>
              <a:rPr lang="ar-EG" sz="1488" b="1" dirty="0"/>
              <a:t> في محافظة الفيوم دون أي ضغط بيئي يذكر على موارد التنوع البيولوجي بالمحمية.</a:t>
            </a:r>
          </a:p>
          <a:p>
            <a:pPr algn="just" rtl="1">
              <a:lnSpc>
                <a:spcPct val="100000"/>
              </a:lnSpc>
              <a:spcBef>
                <a:spcPts val="496"/>
              </a:spcBef>
            </a:pPr>
            <a:r>
              <a:rPr lang="ar-EG" sz="1488" b="1" dirty="0"/>
              <a:t>الطرق الخضراء في المحمية الطبيعية أحد النقاط الهامة التي ليس لها منافس.</a:t>
            </a:r>
          </a:p>
          <a:p>
            <a:pPr algn="just" rtl="1">
              <a:lnSpc>
                <a:spcPct val="100000"/>
              </a:lnSpc>
              <a:spcBef>
                <a:spcPts val="496"/>
              </a:spcBef>
            </a:pPr>
            <a:r>
              <a:rPr lang="ar-EG" sz="1488" b="1" dirty="0"/>
              <a:t>السياحة البيئية الخضراء فإن هذا المشروع يحقق أهدافها نحو السياحة البيئية الخضراء المستدامة.</a:t>
            </a:r>
          </a:p>
          <a:p>
            <a:pPr marL="0" indent="0" algn="just" rtl="1">
              <a:lnSpc>
                <a:spcPct val="100000"/>
              </a:lnSpc>
              <a:spcBef>
                <a:spcPts val="496"/>
              </a:spcBef>
              <a:buNone/>
              <a:defRPr/>
            </a:pPr>
            <a:r>
              <a:rPr lang="ar-EG" sz="1984" u="sng" dirty="0">
                <a:solidFill>
                  <a:srgbClr val="C00000"/>
                </a:solidFill>
                <a:latin typeface="ae_AlMateen" pitchFamily="18" charset="-78"/>
                <a:cs typeface="ae_AlMateen" pitchFamily="18" charset="-78"/>
              </a:rPr>
              <a:t>أثر المشروع وتطبيقاته :</a:t>
            </a:r>
          </a:p>
          <a:p>
            <a:pPr algn="r" rtl="1">
              <a:spcBef>
                <a:spcPts val="496"/>
              </a:spcBef>
              <a:defRPr/>
            </a:pPr>
            <a:r>
              <a:rPr lang="ar-EG" sz="1736" u="sng" dirty="0">
                <a:solidFill>
                  <a:srgbClr val="00B050"/>
                </a:solidFill>
                <a:latin typeface="Simplified Arabic" pitchFamily="18" charset="-78"/>
                <a:cs typeface="SKR HEAD1" pitchFamily="2" charset="-78"/>
              </a:rPr>
              <a:t>أثر المشروع الاقتصادي والاجتماعي والبيئي :</a:t>
            </a:r>
          </a:p>
          <a:p>
            <a:pPr marL="0" indent="0" algn="r" rtl="1">
              <a:spcBef>
                <a:spcPts val="496"/>
              </a:spcBef>
              <a:buNone/>
              <a:defRPr/>
            </a:pPr>
            <a:r>
              <a:rPr lang="ar-EG" sz="1736" u="sng" dirty="0">
                <a:solidFill>
                  <a:srgbClr val="00B050"/>
                </a:solidFill>
                <a:latin typeface="Simplified Arabic" pitchFamily="18" charset="-78"/>
                <a:cs typeface="SKR HEAD1" pitchFamily="2" charset="-78"/>
              </a:rPr>
              <a:t>أولا : الاثر الاقتصادي :-</a:t>
            </a:r>
          </a:p>
          <a:p>
            <a:pPr algn="r" rtl="1">
              <a:spcBef>
                <a:spcPts val="496"/>
              </a:spcBef>
              <a:buAutoNum type="arabicParenR"/>
              <a:defRPr/>
            </a:pPr>
            <a:r>
              <a:rPr lang="ar-EG" sz="1488" b="1" dirty="0">
                <a:solidFill>
                  <a:sysClr val="windowText" lastClr="000000"/>
                </a:solidFill>
                <a:latin typeface="Simplified Arabic" pitchFamily="18" charset="-78"/>
                <a:cs typeface="Simplified Arabic" pitchFamily="18" charset="-78"/>
              </a:rPr>
              <a:t>تعظيم الاستفادة من الثروات الطبيعية بالفيوم باعتبارها معلما سياحيا مستدام يحقق التنمية المستدامة في محافظة الفيوم.          </a:t>
            </a:r>
          </a:p>
          <a:p>
            <a:pPr algn="r" rtl="1">
              <a:spcBef>
                <a:spcPts val="496"/>
              </a:spcBef>
              <a:buAutoNum type="arabicParenR"/>
              <a:defRPr/>
            </a:pPr>
            <a:r>
              <a:rPr lang="ar-EG" sz="1488" b="1" dirty="0">
                <a:solidFill>
                  <a:sysClr val="windowText" lastClr="000000"/>
                </a:solidFill>
                <a:latin typeface="Simplified Arabic" pitchFamily="18" charset="-78"/>
                <a:cs typeface="Simplified Arabic" pitchFamily="18" charset="-78"/>
              </a:rPr>
              <a:t>عوائد التنمية المستدامة في محمية قارون الطبيعية تعود على الخزانة العامة للدولة بعائد ايجابي زيادة الموارد.</a:t>
            </a:r>
          </a:p>
          <a:p>
            <a:pPr algn="r" rtl="1">
              <a:spcBef>
                <a:spcPts val="496"/>
              </a:spcBef>
              <a:buAutoNum type="arabicParenR"/>
              <a:defRPr/>
            </a:pPr>
            <a:r>
              <a:rPr lang="ar-EG" sz="1488" b="1" dirty="0">
                <a:solidFill>
                  <a:sysClr val="windowText" lastClr="000000"/>
                </a:solidFill>
                <a:latin typeface="Simplified Arabic" pitchFamily="18" charset="-78"/>
                <a:cs typeface="Simplified Arabic" pitchFamily="18" charset="-78"/>
              </a:rPr>
              <a:t>تأصيل مفاهيم التنمية المستدامة في مصر.</a:t>
            </a:r>
          </a:p>
          <a:p>
            <a:pPr marL="0" indent="0" algn="r" rtl="1">
              <a:spcBef>
                <a:spcPts val="496"/>
              </a:spcBef>
              <a:buNone/>
              <a:defRPr/>
            </a:pPr>
            <a:r>
              <a:rPr lang="ar-EG" sz="1736" u="sng" dirty="0">
                <a:solidFill>
                  <a:srgbClr val="00B050"/>
                </a:solidFill>
                <a:latin typeface="Simplified Arabic" pitchFamily="18" charset="-78"/>
                <a:cs typeface="SKR HEAD1" pitchFamily="2" charset="-78"/>
              </a:rPr>
              <a:t>ثانيا : الاثر الاجتماعي :-</a:t>
            </a:r>
            <a:endParaRPr lang="ar-EG" sz="1736" dirty="0">
              <a:solidFill>
                <a:srgbClr val="00B050"/>
              </a:solidFill>
              <a:latin typeface="Simplified Arabic" pitchFamily="18" charset="-78"/>
              <a:cs typeface="SKR HEAD1" pitchFamily="2" charset="-78"/>
            </a:endParaRPr>
          </a:p>
          <a:p>
            <a:pPr algn="r" rtl="1">
              <a:spcBef>
                <a:spcPts val="496"/>
              </a:spcBef>
              <a:buAutoNum type="arabicParenR"/>
              <a:defRPr/>
            </a:pPr>
            <a:r>
              <a:rPr lang="ar-EG" sz="1488" b="1" dirty="0">
                <a:solidFill>
                  <a:sysClr val="windowText" lastClr="000000"/>
                </a:solidFill>
                <a:latin typeface="Simplified Arabic" pitchFamily="18" charset="-78"/>
                <a:cs typeface="Simplified Arabic" pitchFamily="18" charset="-78"/>
              </a:rPr>
              <a:t>توفير فرص عمل متعددة تصل إلى مائة فرصة عمل غير مباشرة لشباب المجتمع المحلي بالفيوم.</a:t>
            </a:r>
          </a:p>
          <a:p>
            <a:pPr marL="0" indent="0" algn="r" rtl="1">
              <a:spcBef>
                <a:spcPts val="496"/>
              </a:spcBef>
              <a:buNone/>
              <a:defRPr/>
            </a:pPr>
            <a:r>
              <a:rPr lang="ar-EG" sz="1736" u="sng" dirty="0">
                <a:solidFill>
                  <a:srgbClr val="00B050"/>
                </a:solidFill>
                <a:latin typeface="Simplified Arabic" pitchFamily="18" charset="-78"/>
                <a:cs typeface="SKR HEAD1" pitchFamily="2" charset="-78"/>
              </a:rPr>
              <a:t>ثالثا : الاثر البيئي :-</a:t>
            </a:r>
            <a:endParaRPr lang="ar-EG" sz="1736" dirty="0">
              <a:solidFill>
                <a:srgbClr val="00B050"/>
              </a:solidFill>
              <a:latin typeface="Simplified Arabic" pitchFamily="18" charset="-78"/>
              <a:cs typeface="SKR HEAD1" pitchFamily="2" charset="-78"/>
            </a:endParaRPr>
          </a:p>
          <a:p>
            <a:pPr algn="r" rtl="1">
              <a:spcBef>
                <a:spcPts val="496"/>
              </a:spcBef>
              <a:buAutoNum type="arabicParenR"/>
              <a:defRPr/>
            </a:pPr>
            <a:r>
              <a:rPr lang="ar-EG" sz="1488" b="1" dirty="0">
                <a:solidFill>
                  <a:sysClr val="windowText" lastClr="000000"/>
                </a:solidFill>
                <a:latin typeface="Simplified Arabic" pitchFamily="18" charset="-78"/>
                <a:cs typeface="Simplified Arabic" pitchFamily="18" charset="-78"/>
              </a:rPr>
              <a:t>يحقق المشروع التنمية البيئية المستدامة من خلال أنشطة المشروع التي لا تصدر أي انبعاثات كربونية تؤثر على الاحتراز العالمي والسيطرة على أزمة التغيرات المناخية والتخفيف منها.               </a:t>
            </a:r>
          </a:p>
          <a:p>
            <a:pPr algn="r" rtl="1">
              <a:spcBef>
                <a:spcPts val="496"/>
              </a:spcBef>
              <a:buAutoNum type="arabicParenR"/>
              <a:defRPr/>
            </a:pPr>
            <a:r>
              <a:rPr lang="ar-EG" sz="1488" b="1" dirty="0">
                <a:solidFill>
                  <a:sysClr val="windowText" lastClr="000000"/>
                </a:solidFill>
                <a:latin typeface="Simplified Arabic" pitchFamily="18" charset="-78"/>
                <a:cs typeface="Simplified Arabic" pitchFamily="18" charset="-78"/>
              </a:rPr>
              <a:t>سيتم اعداد خطة شاملة لإدارة المخلفات الناتجة عن توافد الزوار إلى محمية قارون الطبيعية.</a:t>
            </a:r>
          </a:p>
          <a:p>
            <a:pPr algn="r" rtl="1">
              <a:spcBef>
                <a:spcPts val="496"/>
              </a:spcBef>
              <a:buAutoNum type="arabicParenR"/>
              <a:defRPr/>
            </a:pPr>
            <a:r>
              <a:rPr lang="ar-EG" sz="1488" b="1" dirty="0">
                <a:solidFill>
                  <a:sysClr val="windowText" lastClr="000000"/>
                </a:solidFill>
                <a:latin typeface="Simplified Arabic" pitchFamily="18" charset="-78"/>
                <a:cs typeface="Simplified Arabic" pitchFamily="18" charset="-78"/>
              </a:rPr>
              <a:t>تساهم أنشطة المشروع في عملية التكيف مع أزمة التغيرات المناخية كما أن جميع الأنشطة لا يصدر عنها أي انبعاثات كربونية</a:t>
            </a:r>
          </a:p>
        </p:txBody>
      </p:sp>
    </p:spTree>
    <p:extLst>
      <p:ext uri="{BB962C8B-B14F-4D97-AF65-F5344CB8AC3E}">
        <p14:creationId xmlns:p14="http://schemas.microsoft.com/office/powerpoint/2010/main" val="317273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319331" y="3487773"/>
            <a:ext cx="14480688" cy="5973593"/>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defTabSz="1133947" rtl="1">
              <a:spcBef>
                <a:spcPts val="1240"/>
              </a:spcBef>
              <a:buNone/>
              <a:defRPr/>
            </a:pPr>
            <a:endParaRPr lang="en-US" sz="2480" dirty="0">
              <a:solidFill>
                <a:sysClr val="windowText" lastClr="000000"/>
              </a:solidFill>
              <a:latin typeface="Calibri" panose="020F0502020204030204"/>
            </a:endParaRPr>
          </a:p>
        </p:txBody>
      </p:sp>
      <p:sp>
        <p:nvSpPr>
          <p:cNvPr id="6" name="Content Placeholder 2"/>
          <p:cNvSpPr txBox="1">
            <a:spLocks/>
          </p:cNvSpPr>
          <p:nvPr/>
        </p:nvSpPr>
        <p:spPr>
          <a:xfrm>
            <a:off x="221577" y="2657065"/>
            <a:ext cx="14689229" cy="6890745"/>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spcBef>
                <a:spcPts val="744"/>
              </a:spcBef>
              <a:buNone/>
              <a:defRPr/>
            </a:pPr>
            <a:r>
              <a:rPr lang="ar-EG" sz="1736" u="sng" dirty="0">
                <a:solidFill>
                  <a:srgbClr val="00B050"/>
                </a:solidFill>
                <a:latin typeface="Simplified Arabic" pitchFamily="18" charset="-78"/>
                <a:cs typeface="SKR HEAD1" pitchFamily="2" charset="-78"/>
              </a:rPr>
              <a:t>رابعا : الاثر الصحي :-</a:t>
            </a:r>
          </a:p>
          <a:p>
            <a:pPr marL="0" indent="0" algn="r" rtl="1">
              <a:spcBef>
                <a:spcPts val="744"/>
              </a:spcBef>
              <a:buNone/>
              <a:defRPr/>
            </a:pPr>
            <a:r>
              <a:rPr lang="ar-EG" sz="1488" b="1" dirty="0">
                <a:solidFill>
                  <a:sysClr val="windowText" lastClr="000000"/>
                </a:solidFill>
                <a:latin typeface="Simplified Arabic" pitchFamily="18" charset="-78"/>
                <a:cs typeface="Simplified Arabic" pitchFamily="18" charset="-78"/>
              </a:rPr>
              <a:t>1) أنشطة المشروع تدعو إلى استخدام الدراجات الهوائية وممارسة الرياضة وتنظيم ماراثون القمر الذي يساهم في تعزيز صحة المصريين وزوار محمية قارون الطبيعية.</a:t>
            </a:r>
            <a:endParaRPr lang="ar-EG" sz="1488" b="1" u="sng" dirty="0">
              <a:solidFill>
                <a:sysClr val="windowText" lastClr="000000"/>
              </a:solidFill>
              <a:latin typeface="Simplified Arabic" pitchFamily="18" charset="-78"/>
              <a:cs typeface="Simplified Arabic" pitchFamily="18" charset="-78"/>
            </a:endParaRPr>
          </a:p>
          <a:p>
            <a:pPr marL="0" indent="0" algn="r" rtl="1">
              <a:spcBef>
                <a:spcPts val="744"/>
              </a:spcBef>
              <a:buNone/>
              <a:defRPr/>
            </a:pPr>
            <a:r>
              <a:rPr lang="ar-EG" sz="1736" u="sng" dirty="0">
                <a:solidFill>
                  <a:srgbClr val="00B050"/>
                </a:solidFill>
                <a:latin typeface="Simplified Arabic" pitchFamily="18" charset="-78"/>
                <a:cs typeface="SKR HEAD1" pitchFamily="2" charset="-78"/>
              </a:rPr>
              <a:t>خامسا : الاثر النفسي:-</a:t>
            </a:r>
          </a:p>
          <a:p>
            <a:pPr marL="0" indent="0" algn="r" rtl="1">
              <a:spcBef>
                <a:spcPts val="744"/>
              </a:spcBef>
              <a:buNone/>
              <a:defRPr/>
            </a:pPr>
            <a:r>
              <a:rPr lang="ar-EG" sz="1488" b="1" dirty="0">
                <a:solidFill>
                  <a:sysClr val="windowText" lastClr="000000"/>
                </a:solidFill>
                <a:latin typeface="Simplified Arabic" pitchFamily="18" charset="-78"/>
                <a:cs typeface="Simplified Arabic" pitchFamily="18" charset="-78"/>
              </a:rPr>
              <a:t>1) أن موقع المشروع يقع داخل منطقة جبلية وطبيعية خلابة تدعو إلى صفاء النفس.</a:t>
            </a:r>
          </a:p>
          <a:p>
            <a:pPr marL="0" indent="0" algn="r" rtl="1">
              <a:spcBef>
                <a:spcPts val="744"/>
              </a:spcBef>
              <a:buNone/>
              <a:defRPr/>
            </a:pPr>
            <a:r>
              <a:rPr lang="ar-EG" sz="1736" u="sng" dirty="0">
                <a:solidFill>
                  <a:srgbClr val="00B050"/>
                </a:solidFill>
                <a:latin typeface="Simplified Arabic" pitchFamily="18" charset="-78"/>
                <a:cs typeface="SKR HEAD1" pitchFamily="2" charset="-78"/>
              </a:rPr>
              <a:t>سادسا : الاثر الثقافي :- </a:t>
            </a:r>
          </a:p>
          <a:p>
            <a:pPr algn="r" rtl="1">
              <a:spcBef>
                <a:spcPts val="744"/>
              </a:spcBef>
              <a:buAutoNum type="arabicParenR"/>
              <a:defRPr/>
            </a:pPr>
            <a:r>
              <a:rPr lang="ar-EG" sz="1488" b="1" dirty="0">
                <a:solidFill>
                  <a:sysClr val="windowText" lastClr="000000"/>
                </a:solidFill>
                <a:latin typeface="Simplified Arabic" pitchFamily="18" charset="-78"/>
                <a:cs typeface="Simplified Arabic" pitchFamily="18" charset="-78"/>
              </a:rPr>
              <a:t>تذخر محمية قارون الطبيعية بالعديد من المواقع الاثرية الفرعونية والرومانية والتي تتميز بثراء ثقافي منفرد ويعد من المزارات الثقافية الهامة ضمن موقع المشروع المقترح. </a:t>
            </a:r>
          </a:p>
          <a:p>
            <a:pPr algn="r" rtl="1">
              <a:spcBef>
                <a:spcPts val="744"/>
              </a:spcBef>
              <a:buAutoNum type="arabicParenR"/>
              <a:defRPr/>
            </a:pPr>
            <a:r>
              <a:rPr lang="ar-EG" sz="1488" b="1" dirty="0">
                <a:solidFill>
                  <a:sysClr val="windowText" lastClr="000000"/>
                </a:solidFill>
                <a:latin typeface="Simplified Arabic" pitchFamily="18" charset="-78"/>
                <a:cs typeface="Simplified Arabic" pitchFamily="18" charset="-78"/>
              </a:rPr>
              <a:t>يتميز موقع المشروع بالعديد من مواقع التراث العالمي وشاهد عصر على اثر التغيرات المناخية على تلك البقعة المتمثلة في محمية قارون الطبيعية.</a:t>
            </a:r>
          </a:p>
          <a:p>
            <a:pPr marL="0" indent="0" algn="r" rtl="1">
              <a:buNone/>
              <a:defRPr/>
            </a:pPr>
            <a:r>
              <a:rPr lang="ar-EG" sz="1736" u="sng" dirty="0">
                <a:solidFill>
                  <a:srgbClr val="00B050"/>
                </a:solidFill>
                <a:latin typeface="Simplified Arabic" pitchFamily="18" charset="-78"/>
                <a:cs typeface="SKR HEAD1" pitchFamily="2" charset="-78"/>
              </a:rPr>
              <a:t>سابعا :الاثر التكنولوجي :- </a:t>
            </a:r>
          </a:p>
          <a:p>
            <a:pPr marL="0" indent="0" algn="just" rtl="1">
              <a:buNone/>
              <a:defRPr/>
            </a:pPr>
            <a:r>
              <a:rPr lang="ar-EG" sz="1488" b="1" dirty="0">
                <a:solidFill>
                  <a:sysClr val="windowText" lastClr="000000"/>
                </a:solidFill>
                <a:latin typeface="Simplified Arabic" pitchFamily="18" charset="-78"/>
                <a:cs typeface="Simplified Arabic" pitchFamily="18" charset="-78"/>
              </a:rPr>
              <a:t>1) أن الجمعية تتطلع دوما إلى توظيف التكنولوجيا في خدمة البيئة والحفاظ على التنوع البيولوجي والمساهمة في عملية تخفيف حدة التغيرات المناخية باستخدام التكنولوجي ونقل هذه التكنولوجيا التي تم تنفيذها من قبل الجمعية في مشروعات مماثلة في جامعة الفيوم (مشروع الدراجات التشاركية) لتنفيذ مشروعات السياحة البيئية الخضراء المستدامة داخل محمية قارون من خلال مشروع الطرق الخضراء.</a:t>
            </a:r>
          </a:p>
          <a:p>
            <a:pPr marL="0" indent="0" algn="just" rtl="1">
              <a:buNone/>
              <a:defRPr/>
            </a:pPr>
            <a:r>
              <a:rPr lang="ar-EG" sz="1488" b="1" dirty="0">
                <a:solidFill>
                  <a:sysClr val="windowText" lastClr="000000"/>
                </a:solidFill>
                <a:latin typeface="Simplified Arabic" pitchFamily="18" charset="-78"/>
                <a:cs typeface="Simplified Arabic" pitchFamily="18" charset="-78"/>
              </a:rPr>
              <a:t>2) يستخدم المشروع أحد الأدوات الهامة في توليد الطاقة من مصادرها الطبيعية وهي الواح الطاقة الشمسية.	</a:t>
            </a:r>
          </a:p>
          <a:p>
            <a:pPr marL="0" indent="0" algn="just" rtl="1">
              <a:buNone/>
              <a:defRPr/>
            </a:pPr>
            <a:r>
              <a:rPr lang="ar-EG" sz="1488" b="1" dirty="0">
                <a:solidFill>
                  <a:sysClr val="windowText" lastClr="000000"/>
                </a:solidFill>
                <a:latin typeface="Simplified Arabic" pitchFamily="18" charset="-78"/>
                <a:cs typeface="Simplified Arabic" pitchFamily="18" charset="-78"/>
              </a:rPr>
              <a:t>3) يستخدم المشروع الطاقة الجديدة والمتجددة (الطاقة الشمسية في استخدام محطات انتظار الدراجات وكذلك ادارة نظام التشغيل ).</a:t>
            </a:r>
          </a:p>
          <a:p>
            <a:pPr marL="0" indent="0" algn="just" rtl="1">
              <a:buNone/>
              <a:defRPr/>
            </a:pPr>
            <a:r>
              <a:rPr lang="ar-EG" sz="1488" b="1" dirty="0">
                <a:solidFill>
                  <a:sysClr val="windowText" lastClr="000000"/>
                </a:solidFill>
                <a:latin typeface="Simplified Arabic" pitchFamily="18" charset="-78"/>
                <a:cs typeface="Simplified Arabic" pitchFamily="18" charset="-78"/>
              </a:rPr>
              <a:t>4) كما يعتمد المشروع على استخدام الطاقة الشمسية ايضا في تزويد وانارة الاستراحات التي سيتم تنفيذها على مسارات الدراجات لخدمة زوار المحمية.</a:t>
            </a:r>
          </a:p>
          <a:p>
            <a:pPr marL="0" indent="0" algn="r" rtl="1">
              <a:spcBef>
                <a:spcPct val="0"/>
              </a:spcBef>
              <a:buNone/>
              <a:defRPr/>
            </a:pPr>
            <a:r>
              <a:rPr lang="ar-EG" sz="1736" u="sng" dirty="0">
                <a:solidFill>
                  <a:srgbClr val="C00000"/>
                </a:solidFill>
                <a:effectLst>
                  <a:outerShdw blurRad="38100" dist="38100" dir="2700000" algn="tl">
                    <a:srgbClr val="000000">
                      <a:alpha val="43137"/>
                    </a:srgbClr>
                  </a:outerShdw>
                </a:effectLst>
                <a:latin typeface="Simplified Arabic" pitchFamily="18" charset="-78"/>
                <a:cs typeface="SKR HEAD1" pitchFamily="2" charset="-78"/>
              </a:rPr>
              <a:t>ما تم تنفيذه : </a:t>
            </a:r>
          </a:p>
          <a:p>
            <a:pPr marL="425230" indent="-425230" algn="just" rtl="1">
              <a:lnSpc>
                <a:spcPct val="160000"/>
              </a:lnSpc>
              <a:spcBef>
                <a:spcPct val="0"/>
              </a:spcBef>
              <a:defRPr/>
            </a:pPr>
            <a:r>
              <a:rPr lang="ar-EG" sz="1488" b="1" dirty="0">
                <a:solidFill>
                  <a:sysClr val="windowText" lastClr="000000"/>
                </a:solidFill>
                <a:latin typeface="Simplified Arabic" pitchFamily="18" charset="-78"/>
                <a:cs typeface="Simplified Arabic" pitchFamily="18" charset="-78"/>
              </a:rPr>
              <a:t>تم تنفيذ مشروع الدراجات التشاركية بجامعة الفيوم كمشروع تجريبي وتم بنجاح بالتعاون مع جامعة الفيوم ومحافظة الفيوم وجهاز شئون البيئة والبرنامج الانمائي للأمم المتحدة </a:t>
            </a:r>
            <a:r>
              <a:rPr lang="en-US" sz="1488" b="1" dirty="0">
                <a:solidFill>
                  <a:sysClr val="windowText" lastClr="000000"/>
                </a:solidFill>
                <a:latin typeface="Simplified Arabic" pitchFamily="18" charset="-78"/>
                <a:cs typeface="Simplified Arabic" pitchFamily="18" charset="-78"/>
              </a:rPr>
              <a:t>UNDP</a:t>
            </a:r>
            <a:r>
              <a:rPr lang="ar-EG" sz="1488" b="1" dirty="0">
                <a:solidFill>
                  <a:sysClr val="windowText" lastClr="000000"/>
                </a:solidFill>
                <a:latin typeface="Simplified Arabic" pitchFamily="18" charset="-78"/>
                <a:cs typeface="Simplified Arabic" pitchFamily="18" charset="-78"/>
              </a:rPr>
              <a:t> .</a:t>
            </a:r>
          </a:p>
          <a:p>
            <a:pPr marL="425230" indent="-425230" algn="just" rtl="1">
              <a:lnSpc>
                <a:spcPct val="160000"/>
              </a:lnSpc>
              <a:spcBef>
                <a:spcPct val="0"/>
              </a:spcBef>
              <a:defRPr/>
            </a:pPr>
            <a:r>
              <a:rPr lang="ar-EG" sz="1488" b="1" dirty="0">
                <a:solidFill>
                  <a:sysClr val="windowText" lastClr="000000"/>
                </a:solidFill>
                <a:latin typeface="Simplified Arabic" pitchFamily="18" charset="-78"/>
                <a:cs typeface="Simplified Arabic" pitchFamily="18" charset="-78"/>
              </a:rPr>
              <a:t>قائم على استخدام الدراجات الهوائية بنظام التشغيل الالكتروني (الانترنت) بواسطة تطبيق موبايل ومن خلال فتح الدراجة بالبار كود.</a:t>
            </a:r>
          </a:p>
          <a:p>
            <a:pPr marL="0" indent="0" algn="r" rtl="1">
              <a:spcBef>
                <a:spcPct val="0"/>
              </a:spcBef>
              <a:buNone/>
              <a:defRPr/>
            </a:pPr>
            <a:endParaRPr lang="ar-EG" sz="1488" dirty="0">
              <a:solidFill>
                <a:sysClr val="windowText" lastClr="000000"/>
              </a:solidFill>
              <a:latin typeface="Simplified Arabic" pitchFamily="18" charset="-78"/>
              <a:cs typeface="Simplified Arabic" pitchFamily="18" charset="-78"/>
            </a:endParaRPr>
          </a:p>
          <a:p>
            <a:pPr marL="0" indent="0" algn="r" rtl="1">
              <a:spcBef>
                <a:spcPct val="0"/>
              </a:spcBef>
              <a:buNone/>
              <a:defRPr/>
            </a:pPr>
            <a:r>
              <a:rPr lang="ar-EG" sz="1736" u="sng" dirty="0">
                <a:solidFill>
                  <a:srgbClr val="C00000"/>
                </a:solidFill>
                <a:effectLst>
                  <a:outerShdw blurRad="38100" dist="38100" dir="2700000" algn="tl">
                    <a:srgbClr val="000000">
                      <a:alpha val="43137"/>
                    </a:srgbClr>
                  </a:outerShdw>
                </a:effectLst>
                <a:latin typeface="Simplified Arabic" pitchFamily="18" charset="-78"/>
                <a:cs typeface="SKR HEAD1" pitchFamily="2" charset="-78"/>
              </a:rPr>
              <a:t>الخطط المستقبلية للمشروع : </a:t>
            </a:r>
          </a:p>
          <a:p>
            <a:pPr lvl="0" algn="just" rtl="1">
              <a:lnSpc>
                <a:spcPct val="150000"/>
              </a:lnSpc>
              <a:defRPr/>
            </a:pPr>
            <a:r>
              <a:rPr lang="ar-EG" sz="1488" b="1" dirty="0">
                <a:solidFill>
                  <a:sysClr val="windowText" lastClr="000000"/>
                </a:solidFill>
                <a:latin typeface="Simplified Arabic" pitchFamily="18" charset="-78"/>
                <a:cs typeface="Simplified Arabic" pitchFamily="18" charset="-78"/>
              </a:rPr>
              <a:t>ان الجمعية تتطلع دوما إلى توظيف التكنولوجيا في خدمة البيئة والحفاظ على التنوع البيولوجي والمساهمة في عملية تخفيف حدة التغيرات المناخية باستخدام التكنولوجي ونقلها وتوظيفها في حماية البيئة وهذه التكنولوجيا التي تمت في تجربة مشروع الدراجات التشاركية والذي تم تنفيذه بنجاح داخل جامعة الفيوم إلى منطقة محمية قارون الطبيعية لتنفيذ مشروعات السياحة البيئية الخضراء المستدامة داخل محمية قارون باستخدام التكنولوجيا الحديثة (الانترنت) في فتح الدراجة وغلقها عن طريق تطبيق موبايل بالإضافة إلى استخدام الجديدة والمتجددة (الطاقة الشمسية في تشغيل وادارة النظام وكذلك مد الاستراحات وانارتها بالطاقة الشمسية.</a:t>
            </a:r>
          </a:p>
          <a:p>
            <a:pPr marL="0" indent="0" algn="just" rtl="1">
              <a:buNone/>
              <a:defRPr/>
            </a:pPr>
            <a:endParaRPr lang="ar-EG" sz="1488" dirty="0">
              <a:solidFill>
                <a:sysClr val="windowText" lastClr="000000"/>
              </a:solidFill>
              <a:latin typeface="Simplified Arabic" pitchFamily="18" charset="-78"/>
              <a:cs typeface="Simplified Arabic" pitchFamily="18" charset="-78"/>
            </a:endParaRPr>
          </a:p>
          <a:p>
            <a:pPr marL="0" indent="0" algn="r" rtl="1">
              <a:spcBef>
                <a:spcPts val="744"/>
              </a:spcBef>
              <a:buNone/>
              <a:defRPr/>
            </a:pPr>
            <a:endParaRPr lang="ar-EG" sz="1488" dirty="0">
              <a:solidFill>
                <a:sysClr val="windowText" lastClr="000000"/>
              </a:solidFill>
              <a:latin typeface="Simplified Arabic" pitchFamily="18" charset="-78"/>
              <a:cs typeface="Simplified Arabic" pitchFamily="18" charset="-78"/>
            </a:endParaRPr>
          </a:p>
          <a:p>
            <a:pPr algn="r" rtl="1">
              <a:spcBef>
                <a:spcPts val="744"/>
              </a:spcBef>
              <a:buAutoNum type="arabicParenR"/>
              <a:defRPr/>
            </a:pPr>
            <a:endParaRPr lang="ar-EG" sz="1488" dirty="0">
              <a:solidFill>
                <a:sysClr val="windowText" lastClr="000000"/>
              </a:solidFill>
              <a:latin typeface="Simplified Arabic" pitchFamily="18" charset="-78"/>
              <a:cs typeface="Simplified Arabic" pitchFamily="18" charset="-78"/>
            </a:endParaRPr>
          </a:p>
          <a:p>
            <a:pPr marL="0" indent="0" algn="r" rtl="1">
              <a:spcBef>
                <a:spcPts val="744"/>
              </a:spcBef>
              <a:buNone/>
              <a:defRPr/>
            </a:pPr>
            <a:endParaRPr lang="ar-EG" sz="1488" dirty="0">
              <a:solidFill>
                <a:sysClr val="windowText" lastClr="000000"/>
              </a:solidFill>
              <a:latin typeface="Simplified Arabic" pitchFamily="18" charset="-78"/>
              <a:cs typeface="Simplified Arabic" pitchFamily="18" charset="-78"/>
            </a:endParaRPr>
          </a:p>
          <a:p>
            <a:pPr algn="just" rtl="1">
              <a:lnSpc>
                <a:spcPct val="100000"/>
              </a:lnSpc>
              <a:spcBef>
                <a:spcPts val="744"/>
              </a:spcBef>
            </a:pPr>
            <a:endParaRPr lang="en-US" sz="1488" dirty="0"/>
          </a:p>
        </p:txBody>
      </p:sp>
      <p:cxnSp>
        <p:nvCxnSpPr>
          <p:cNvPr id="7" name="رابط مستقيم 6"/>
          <p:cNvCxnSpPr/>
          <p:nvPr/>
        </p:nvCxnSpPr>
        <p:spPr>
          <a:xfrm>
            <a:off x="0" y="1855215"/>
            <a:ext cx="15119350"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391672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11831634</TotalTime>
  <Words>1635</Words>
  <Application>Microsoft Office PowerPoint</Application>
  <PresentationFormat>Custom</PresentationFormat>
  <Paragraphs>94</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ae_AlMateen</vt:lpstr>
      <vt:lpstr>Arabic Typesetting</vt:lpstr>
      <vt:lpstr>Arial</vt:lpstr>
      <vt:lpstr>Calibri</vt:lpstr>
      <vt:lpstr>Calibri Light</vt:lpstr>
      <vt:lpstr>Simplified Arabic</vt:lpstr>
      <vt:lpstr>Traditional Arabic</vt:lpstr>
      <vt:lpstr>Wingdings</vt:lpstr>
      <vt:lpstr>Office Theme</vt:lpstr>
      <vt:lpstr>نموذج لعرض المشروعات المتأهلة على مستوى المحافظات</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50</cp:revision>
  <dcterms:created xsi:type="dcterms:W3CDTF">2022-09-29T13:35:57Z</dcterms:created>
  <dcterms:modified xsi:type="dcterms:W3CDTF">2022-10-21T13:20:30Z</dcterms:modified>
</cp:coreProperties>
</file>