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1" r:id="rId5"/>
    <p:sldId id="264" r:id="rId6"/>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6" d="100"/>
          <a:sy n="56" d="100"/>
        </p:scale>
        <p:origin x="582" y="84"/>
      </p:cViewPr>
      <p:guideLst>
        <p:guide orient="horz" pos="3368"/>
        <p:guide pos="476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62040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893788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48180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275347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295257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646626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27/03/1444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208536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27/03/1444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885866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27/03/1444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212201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615963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217727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27/03/1444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6479851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721927" y="3332517"/>
            <a:ext cx="11339513" cy="2960873"/>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rmAutofit/>
          </a:bodyPr>
          <a:lstStyle/>
          <a:p>
            <a:pPr rtl="1">
              <a:lnSpc>
                <a:spcPct val="115000"/>
              </a:lnSpc>
              <a:spcAft>
                <a:spcPts val="1240"/>
              </a:spcAft>
            </a:pPr>
            <a:r>
              <a:rPr lang="ar-SA" sz="3968" b="1" dirty="0">
                <a:solidFill>
                  <a:srgbClr val="00B050"/>
                </a:solidFill>
                <a:latin typeface="Arial" panose="020B0604020202020204" pitchFamily="34" charset="0"/>
                <a:ea typeface="Calibri" panose="020F0502020204030204" pitchFamily="34" charset="0"/>
                <a:cs typeface="Sultan Medium" pitchFamily="2" charset="-78"/>
              </a:rPr>
              <a:t>تطوير منظومة إدارة وتدوير المخلفات الزراعية  وتحويلها الى طاقة من خلال وحدات </a:t>
            </a:r>
            <a:r>
              <a:rPr lang="ar-SA" sz="3968" b="1" dirty="0" err="1">
                <a:solidFill>
                  <a:srgbClr val="00B050"/>
                </a:solidFill>
                <a:latin typeface="Arial" panose="020B0604020202020204" pitchFamily="34" charset="0"/>
                <a:ea typeface="Calibri" panose="020F0502020204030204" pitchFamily="34" charset="0"/>
                <a:cs typeface="Sultan Medium" pitchFamily="2" charset="-78"/>
              </a:rPr>
              <a:t>البيوجاز</a:t>
            </a:r>
            <a:r>
              <a:rPr lang="ar-SA" sz="3968" b="1" dirty="0">
                <a:solidFill>
                  <a:srgbClr val="00B050"/>
                </a:solidFill>
                <a:latin typeface="Arial" panose="020B0604020202020204" pitchFamily="34" charset="0"/>
                <a:ea typeface="Calibri" panose="020F0502020204030204" pitchFamily="34" charset="0"/>
                <a:cs typeface="Sultan Medium" pitchFamily="2" charset="-78"/>
              </a:rPr>
              <a:t> </a:t>
            </a:r>
            <a:r>
              <a:rPr lang="ar-SA" sz="3968" b="1" dirty="0" err="1">
                <a:solidFill>
                  <a:srgbClr val="00B050"/>
                </a:solidFill>
                <a:latin typeface="Arial" panose="020B0604020202020204" pitchFamily="34" charset="0"/>
                <a:ea typeface="Calibri" panose="020F0502020204030204" pitchFamily="34" charset="0"/>
                <a:cs typeface="Sultan Medium" pitchFamily="2" charset="-78"/>
              </a:rPr>
              <a:t>والبيرومكس</a:t>
            </a:r>
            <a:br>
              <a:rPr lang="en-US" sz="3968" b="1" dirty="0">
                <a:solidFill>
                  <a:srgbClr val="00B050"/>
                </a:solidFill>
                <a:latin typeface="Calibri" panose="020F0502020204030204" pitchFamily="34" charset="0"/>
                <a:ea typeface="Calibri" panose="020F0502020204030204" pitchFamily="34" charset="0"/>
                <a:cs typeface="Sultan Medium" pitchFamily="2" charset="-78"/>
              </a:rPr>
            </a:br>
            <a:r>
              <a:rPr lang="ar-SA" sz="3968" b="1" dirty="0">
                <a:solidFill>
                  <a:srgbClr val="00B050"/>
                </a:solidFill>
                <a:latin typeface="Arial" panose="020B0604020202020204" pitchFamily="34" charset="0"/>
                <a:ea typeface="Calibri" panose="020F0502020204030204" pitchFamily="34" charset="0"/>
                <a:cs typeface="Sultan Medium" pitchFamily="2" charset="-78"/>
              </a:rPr>
              <a:t>مشروع حياة كريمة</a:t>
            </a:r>
            <a:endParaRPr lang="en-US" sz="3968" b="1" dirty="0">
              <a:solidFill>
                <a:srgbClr val="00B050"/>
              </a:solidFill>
              <a:effectLst>
                <a:outerShdw blurRad="38100" dist="38100" dir="2700000" algn="tl">
                  <a:srgbClr val="000000">
                    <a:alpha val="43137"/>
                  </a:srgbClr>
                </a:outerShdw>
              </a:effectLst>
              <a:cs typeface="Sultan Medium" pitchFamily="2" charset="-78"/>
            </a:endParaRPr>
          </a:p>
        </p:txBody>
      </p:sp>
      <p:sp>
        <p:nvSpPr>
          <p:cNvPr id="4" name="Subtitle 2"/>
          <p:cNvSpPr>
            <a:spLocks noGrp="1"/>
          </p:cNvSpPr>
          <p:nvPr>
            <p:ph type="subTitle" idx="1"/>
          </p:nvPr>
        </p:nvSpPr>
        <p:spPr>
          <a:xfrm>
            <a:off x="1532933" y="6685480"/>
            <a:ext cx="11339513" cy="2053317"/>
          </a:xfrm>
          <a:effectLst>
            <a:outerShdw blurRad="50800" dist="38100" dir="5400000" algn="t" rotWithShape="0">
              <a:prstClr val="black">
                <a:alpha val="40000"/>
              </a:prstClr>
            </a:outerShdw>
          </a:effectLst>
        </p:spPr>
        <p:txBody>
          <a:bodyPr/>
          <a:lstStyle/>
          <a:p>
            <a:r>
              <a:rPr lang="ar-EG" dirty="0">
                <a:solidFill>
                  <a:srgbClr val="00B0F0"/>
                </a:solidFill>
              </a:rPr>
              <a:t>المبادرة الوطنية للمشروعات الخضراء الذكية</a:t>
            </a:r>
            <a:endParaRPr lang="en-US" dirty="0">
              <a:solidFill>
                <a:srgbClr val="00B0F0"/>
              </a:solidFill>
            </a:endParaRPr>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4" y="1016806"/>
            <a:ext cx="13040439" cy="797609"/>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defRPr/>
            </a:pPr>
            <a:r>
              <a:rPr lang="ar-EG" sz="2976" u="sng" dirty="0">
                <a:solidFill>
                  <a:srgbClr val="FF0000"/>
                </a:solidFill>
                <a:latin typeface="Calibri Light" panose="020F0302020204030204"/>
                <a:cs typeface="Times New Roman" panose="02020603050405020304" pitchFamily="18" charset="0"/>
              </a:rPr>
              <a:t>عن المشروع وفكرته</a:t>
            </a:r>
            <a:endParaRPr lang="en-US" sz="2976" u="sng" dirty="0">
              <a:solidFill>
                <a:srgbClr val="FF0000"/>
              </a:solidFill>
              <a:latin typeface="Calibri Light" panose="020F0302020204030204"/>
            </a:endParaRPr>
          </a:p>
        </p:txBody>
      </p:sp>
      <p:sp>
        <p:nvSpPr>
          <p:cNvPr id="9" name="Content Placeholder 2"/>
          <p:cNvSpPr txBox="1">
            <a:spLocks/>
          </p:cNvSpPr>
          <p:nvPr/>
        </p:nvSpPr>
        <p:spPr>
          <a:xfrm>
            <a:off x="590522" y="1962797"/>
            <a:ext cx="13938302" cy="7457247"/>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defRPr/>
            </a:pPr>
            <a:r>
              <a:rPr lang="ar-EG" sz="1600" b="1" dirty="0">
                <a:solidFill>
                  <a:srgbClr val="FF0000"/>
                </a:solidFill>
                <a:latin typeface="Calibri" panose="020F0502020204030204"/>
                <a:cs typeface="Arial" panose="020B0604020202020204" pitchFamily="34" charset="0"/>
              </a:rPr>
              <a:t>الاسم</a:t>
            </a:r>
            <a:r>
              <a:rPr lang="ar-EG" sz="1600" b="1" dirty="0">
                <a:solidFill>
                  <a:schemeClr val="accent6">
                    <a:lumMod val="50000"/>
                  </a:schemeClr>
                </a:solidFill>
                <a:latin typeface="Calibri" panose="020F0502020204030204"/>
                <a:cs typeface="Arial" panose="020B0604020202020204" pitchFamily="34" charset="0"/>
              </a:rPr>
              <a:t> : طارق عبده محمد أبو سمرة </a:t>
            </a:r>
          </a:p>
          <a:p>
            <a:pPr algn="r" rtl="1">
              <a:defRPr/>
            </a:pPr>
            <a:r>
              <a:rPr lang="ar-EG" sz="1600" b="1" dirty="0">
                <a:solidFill>
                  <a:srgbClr val="FF0000"/>
                </a:solidFill>
                <a:latin typeface="Calibri" panose="020F0502020204030204"/>
                <a:cs typeface="Arial" panose="020B0604020202020204" pitchFamily="34" charset="0"/>
              </a:rPr>
              <a:t>الوظيفة</a:t>
            </a:r>
            <a:r>
              <a:rPr lang="ar-EG" sz="1600" b="1" dirty="0">
                <a:solidFill>
                  <a:schemeClr val="accent6">
                    <a:lumMod val="50000"/>
                  </a:schemeClr>
                </a:solidFill>
                <a:latin typeface="Calibri" panose="020F0502020204030204"/>
                <a:cs typeface="Arial" panose="020B0604020202020204" pitchFamily="34" charset="0"/>
              </a:rPr>
              <a:t> : المكتب الفني – مكتب محافظ دمياط </a:t>
            </a:r>
          </a:p>
          <a:p>
            <a:pPr algn="r" rtl="1">
              <a:defRPr/>
            </a:pPr>
            <a:r>
              <a:rPr lang="ar-EG" sz="1600" b="1" dirty="0">
                <a:solidFill>
                  <a:srgbClr val="FF0000"/>
                </a:solidFill>
                <a:latin typeface="Calibri" panose="020F0502020204030204"/>
                <a:cs typeface="Arial" panose="020B0604020202020204" pitchFamily="34" charset="0"/>
              </a:rPr>
              <a:t>الخلفية العلمية </a:t>
            </a:r>
            <a:r>
              <a:rPr lang="ar-EG" sz="1600" b="1" dirty="0">
                <a:solidFill>
                  <a:schemeClr val="accent6">
                    <a:lumMod val="50000"/>
                  </a:schemeClr>
                </a:solidFill>
                <a:latin typeface="Calibri" panose="020F0502020204030204"/>
                <a:cs typeface="Arial" panose="020B0604020202020204" pitchFamily="34" charset="0"/>
              </a:rPr>
              <a:t>: ليسانس </a:t>
            </a:r>
            <a:r>
              <a:rPr lang="ar-EG" sz="1600" b="1" dirty="0" err="1">
                <a:solidFill>
                  <a:schemeClr val="accent6">
                    <a:lumMod val="50000"/>
                  </a:schemeClr>
                </a:solidFill>
                <a:latin typeface="Calibri" panose="020F0502020204030204"/>
                <a:cs typeface="Arial" panose="020B0604020202020204" pitchFamily="34" charset="0"/>
              </a:rPr>
              <a:t>اداب</a:t>
            </a:r>
            <a:r>
              <a:rPr lang="ar-EG" sz="1600" b="1" dirty="0">
                <a:solidFill>
                  <a:schemeClr val="accent6">
                    <a:lumMod val="50000"/>
                  </a:schemeClr>
                </a:solidFill>
                <a:latin typeface="Calibri" panose="020F0502020204030204"/>
                <a:cs typeface="Arial" panose="020B0604020202020204" pitchFamily="34" charset="0"/>
              </a:rPr>
              <a:t> وتربية انجليزي جامعة المنصورة 2000 – دراسات تكميلية من كلية </a:t>
            </a:r>
            <a:r>
              <a:rPr lang="ar-EG" sz="1600" b="1" dirty="0" err="1">
                <a:solidFill>
                  <a:schemeClr val="accent6">
                    <a:lumMod val="50000"/>
                  </a:schemeClr>
                </a:solidFill>
                <a:latin typeface="Calibri" panose="020F0502020204030204"/>
                <a:cs typeface="Arial" panose="020B0604020202020204" pitchFamily="34" charset="0"/>
              </a:rPr>
              <a:t>الاداب</a:t>
            </a:r>
            <a:r>
              <a:rPr lang="ar-EG" sz="1600" b="1" dirty="0">
                <a:solidFill>
                  <a:schemeClr val="accent6">
                    <a:lumMod val="50000"/>
                  </a:schemeClr>
                </a:solidFill>
                <a:latin typeface="Calibri" panose="020F0502020204030204"/>
                <a:cs typeface="Arial" panose="020B0604020202020204" pitchFamily="34" charset="0"/>
              </a:rPr>
              <a:t> جامعة طنطا 2003</a:t>
            </a:r>
          </a:p>
          <a:p>
            <a:pPr marL="0" indent="0" algn="r" rtl="1">
              <a:lnSpc>
                <a:spcPct val="70000"/>
              </a:lnSpc>
              <a:buNone/>
              <a:defRPr/>
            </a:pPr>
            <a:r>
              <a:rPr lang="ar-EG" sz="1600" b="1" u="sng" dirty="0">
                <a:solidFill>
                  <a:srgbClr val="FF0000"/>
                </a:solidFill>
                <a:latin typeface="Calibri" panose="020F0502020204030204" pitchFamily="34" charset="0"/>
                <a:cs typeface="Sultan Medium" pitchFamily="2" charset="-78"/>
              </a:rPr>
              <a:t>الخبرات:</a:t>
            </a:r>
          </a:p>
          <a:p>
            <a:pPr algn="justLow" rtl="1">
              <a:lnSpc>
                <a:spcPct val="120000"/>
              </a:lnSpc>
              <a:spcBef>
                <a:spcPts val="0"/>
              </a:spcBef>
            </a:pPr>
            <a:r>
              <a:rPr lang="ar-EG" sz="1600" b="1" dirty="0">
                <a:latin typeface="Calibri" panose="020F0502020204030204" pitchFamily="34" charset="0"/>
                <a:ea typeface="Calibri" panose="020F0502020204030204" pitchFamily="34" charset="0"/>
                <a:cs typeface="Sultan Medium" pitchFamily="2" charset="-78"/>
              </a:rPr>
              <a:t>المشاركة في فعاليات كلايمثون مصر 2022والتي نظمتها مؤسسة مناخ ارضنا للتنمية المستدامة المنظم الرئيس لكلايمثون مصر 2022 التابع للاتحاد الاوروبي تحت رعاية وزارة البيئة لايجاد حلول محلية وكيفية التعامل مع الوضع الراهن والمستقبلي في ظل تغير المناخ والمستقبل الذي نريدة كمواطنين </a:t>
            </a:r>
          </a:p>
          <a:p>
            <a:pPr algn="justLow" rtl="1">
              <a:lnSpc>
                <a:spcPct val="120000"/>
              </a:lnSpc>
              <a:spcBef>
                <a:spcPts val="0"/>
              </a:spcBef>
            </a:pPr>
            <a:r>
              <a:rPr lang="ar-EG" sz="1600" b="1" dirty="0">
                <a:latin typeface="Calibri" panose="020F0502020204030204" pitchFamily="34" charset="0"/>
                <a:ea typeface="Calibri" panose="020F0502020204030204" pitchFamily="34" charset="0"/>
                <a:cs typeface="Sultan Medium" pitchFamily="2" charset="-78"/>
              </a:rPr>
              <a:t>الحصول على الترتيب الثاني في  دورة تدريب اعداد قادة المستقبل المرحلة الأولى من وزارة التنمية المحلية مركز سقارة 2021 والحصول على شهادة افضل مشروع ( </a:t>
            </a:r>
            <a:r>
              <a:rPr lang="ar-SA" sz="1600" b="1" dirty="0">
                <a:latin typeface="Calibri" panose="020F0502020204030204" pitchFamily="34" charset="0"/>
                <a:ea typeface="Calibri" panose="020F0502020204030204" pitchFamily="34" charset="0"/>
                <a:cs typeface="Sultan Medium" pitchFamily="2" charset="-78"/>
              </a:rPr>
              <a:t> تعظيم استخدام المقومات المحلية</a:t>
            </a:r>
            <a:r>
              <a:rPr lang="ar-EG" sz="1600" b="1" dirty="0">
                <a:latin typeface="Calibri" panose="020F0502020204030204" pitchFamily="34" charset="0"/>
                <a:ea typeface="Calibri" panose="020F0502020204030204" pitchFamily="34" charset="0"/>
                <a:cs typeface="Sultan Medium" pitchFamily="2" charset="-78"/>
              </a:rPr>
              <a:t> - </a:t>
            </a:r>
            <a:r>
              <a:rPr lang="ar-SA" sz="1600" b="1" dirty="0">
                <a:latin typeface="Calibri" panose="020F0502020204030204" pitchFamily="34" charset="0"/>
                <a:ea typeface="Calibri" panose="020F0502020204030204" pitchFamily="34" charset="0"/>
                <a:cs typeface="Sultan Medium" pitchFamily="2" charset="-78"/>
              </a:rPr>
              <a:t>ميناء الصيد بمدينة عزبة البرج بمحافظة دمياط ) </a:t>
            </a:r>
            <a:endParaRPr lang="ar-EG" sz="1600" b="1" dirty="0">
              <a:latin typeface="Calibri" panose="020F0502020204030204" pitchFamily="34" charset="0"/>
              <a:ea typeface="Calibri" panose="020F0502020204030204" pitchFamily="34" charset="0"/>
              <a:cs typeface="Sultan Medium" pitchFamily="2" charset="-78"/>
            </a:endParaRPr>
          </a:p>
          <a:p>
            <a:pPr algn="justLow" rtl="1">
              <a:lnSpc>
                <a:spcPct val="120000"/>
              </a:lnSpc>
              <a:spcBef>
                <a:spcPts val="0"/>
              </a:spcBef>
            </a:pPr>
            <a:r>
              <a:rPr lang="ar-EG" sz="1600" b="1" dirty="0">
                <a:latin typeface="Calibri" panose="020F0502020204030204" pitchFamily="34" charset="0"/>
                <a:ea typeface="Calibri" panose="020F0502020204030204" pitchFamily="34" charset="0"/>
                <a:cs typeface="Sultan Medium" pitchFamily="2" charset="-78"/>
              </a:rPr>
              <a:t>اجتياز دورة تدريب اعداد قادة المستقبل </a:t>
            </a:r>
            <a:r>
              <a:rPr lang="ar-SA" sz="1600" b="1" dirty="0">
                <a:latin typeface="Calibri" panose="020F0502020204030204" pitchFamily="34" charset="0"/>
                <a:ea typeface="Calibri" panose="020F0502020204030204" pitchFamily="34" charset="0"/>
                <a:cs typeface="Sultan Medium" pitchFamily="2" charset="-78"/>
              </a:rPr>
              <a:t>المرحلة الثانية من وزارة التنمية المحلية مركز سقارة 2021</a:t>
            </a:r>
            <a:r>
              <a:rPr lang="ar-EG" sz="1600" b="1" dirty="0">
                <a:latin typeface="Calibri" panose="020F0502020204030204" pitchFamily="34" charset="0"/>
                <a:ea typeface="Calibri" panose="020F0502020204030204" pitchFamily="34" charset="0"/>
                <a:cs typeface="Sultan Medium" pitchFamily="2" charset="-78"/>
              </a:rPr>
              <a:t> و </a:t>
            </a:r>
            <a:r>
              <a:rPr lang="ar-SA" sz="1600" b="1" dirty="0">
                <a:latin typeface="Calibri" panose="020F0502020204030204" pitchFamily="34" charset="0"/>
                <a:ea typeface="Calibri" panose="020F0502020204030204" pitchFamily="34" charset="0"/>
                <a:cs typeface="Sultan Medium" pitchFamily="2" charset="-78"/>
              </a:rPr>
              <a:t> اعداد مشروع تعظيم موارد الطاقة واستخداماتها ( محطة تدوير القمامة العضوية وتحويلها الى طاقة كهربائية بمنطقة أبو جريدة مركز </a:t>
            </a:r>
            <a:r>
              <a:rPr lang="ar-SA" sz="1600" b="1" dirty="0" err="1">
                <a:latin typeface="Calibri" panose="020F0502020204030204" pitchFamily="34" charset="0"/>
                <a:ea typeface="Calibri" panose="020F0502020204030204" pitchFamily="34" charset="0"/>
                <a:cs typeface="Sultan Medium" pitchFamily="2" charset="-78"/>
              </a:rPr>
              <a:t>فارسكور</a:t>
            </a:r>
            <a:r>
              <a:rPr lang="ar-SA" sz="1600" b="1" dirty="0">
                <a:latin typeface="Calibri" panose="020F0502020204030204" pitchFamily="34" charset="0"/>
                <a:ea typeface="Calibri" panose="020F0502020204030204" pitchFamily="34" charset="0"/>
                <a:cs typeface="Sultan Medium" pitchFamily="2" charset="-78"/>
              </a:rPr>
              <a:t> </a:t>
            </a:r>
            <a:r>
              <a:rPr lang="ar-EG" sz="1600" b="1" dirty="0">
                <a:latin typeface="Calibri" panose="020F0502020204030204" pitchFamily="34" charset="0"/>
                <a:ea typeface="Calibri" panose="020F0502020204030204" pitchFamily="34" charset="0"/>
                <a:cs typeface="Sultan Medium" pitchFamily="2" charset="-78"/>
              </a:rPr>
              <a:t>.</a:t>
            </a:r>
          </a:p>
          <a:p>
            <a:pPr algn="justLow" rtl="1">
              <a:lnSpc>
                <a:spcPct val="120000"/>
              </a:lnSpc>
            </a:pPr>
            <a:r>
              <a:rPr lang="ar-SA" sz="1600" b="1" dirty="0">
                <a:latin typeface="Calibri" panose="020F0502020204030204" pitchFamily="34" charset="0"/>
                <a:ea typeface="Calibri" panose="020F0502020204030204" pitchFamily="34" charset="0"/>
                <a:cs typeface="Sultan Medium" pitchFamily="2" charset="-78"/>
              </a:rPr>
              <a:t>دورة تدريب متقدمة عن ادارة المشروعات </a:t>
            </a:r>
            <a:r>
              <a:rPr lang="en-US" sz="1600" b="1" dirty="0">
                <a:latin typeface="Calibri" panose="020F0502020204030204" pitchFamily="34" charset="0"/>
                <a:ea typeface="Calibri" panose="020F0502020204030204" pitchFamily="34" charset="0"/>
                <a:cs typeface="Sultan Medium" pitchFamily="2" charset="-78"/>
              </a:rPr>
              <a:t>PMP  </a:t>
            </a:r>
            <a:r>
              <a:rPr lang="ar-SA" sz="1600" b="1" dirty="0">
                <a:latin typeface="Calibri" panose="020F0502020204030204" pitchFamily="34" charset="0"/>
                <a:ea typeface="Calibri" panose="020F0502020204030204" pitchFamily="34" charset="0"/>
                <a:cs typeface="Sultan Medium" pitchFamily="2" charset="-78"/>
              </a:rPr>
              <a:t>في مجال ريادة وخطط الأعمال من وزارة التنمية المحلية مركز سقارة .</a:t>
            </a:r>
            <a:endParaRPr lang="en-US" sz="1600" b="1" dirty="0">
              <a:latin typeface="Calibri" panose="020F0502020204030204" pitchFamily="34" charset="0"/>
              <a:ea typeface="Calibri" panose="020F0502020204030204" pitchFamily="34" charset="0"/>
              <a:cs typeface="Sultan Medium" pitchFamily="2" charset="-78"/>
            </a:endParaRPr>
          </a:p>
          <a:p>
            <a:pPr algn="justLow" rtl="1">
              <a:lnSpc>
                <a:spcPct val="120000"/>
              </a:lnSpc>
              <a:spcAft>
                <a:spcPts val="992"/>
              </a:spcAft>
            </a:pPr>
            <a:r>
              <a:rPr lang="ar-SA" sz="1600" b="1" dirty="0">
                <a:latin typeface="Calibri" panose="020F0502020204030204" pitchFamily="34" charset="0"/>
                <a:ea typeface="Calibri" panose="020F0502020204030204" pitchFamily="34" charset="0"/>
                <a:cs typeface="Sultan Medium" pitchFamily="2" charset="-78"/>
              </a:rPr>
              <a:t>دورة تدريب البرنامج التدريبي </a:t>
            </a:r>
            <a:r>
              <a:rPr lang="ar-SA" sz="1600" b="1" u="sng" dirty="0">
                <a:latin typeface="Calibri" panose="020F0502020204030204" pitchFamily="34" charset="0"/>
                <a:ea typeface="Calibri" panose="020F0502020204030204" pitchFamily="34" charset="0"/>
                <a:cs typeface="Sultan Medium" pitchFamily="2" charset="-78"/>
              </a:rPr>
              <a:t>التمهيدي</a:t>
            </a:r>
            <a:r>
              <a:rPr lang="ar-SA" sz="1600" b="1" dirty="0">
                <a:latin typeface="Calibri" panose="020F0502020204030204" pitchFamily="34" charset="0"/>
                <a:ea typeface="Calibri" panose="020F0502020204030204" pitchFamily="34" charset="0"/>
                <a:cs typeface="Sultan Medium" pitchFamily="2" charset="-78"/>
              </a:rPr>
              <a:t> لإعداد دراسات جدوى المشروعات من وزارة التخطيط شركة </a:t>
            </a:r>
            <a:r>
              <a:rPr lang="ar-EG" sz="1600" b="1" dirty="0">
                <a:latin typeface="Calibri" panose="020F0502020204030204" pitchFamily="34" charset="0"/>
                <a:ea typeface="Calibri" panose="020F0502020204030204" pitchFamily="34" charset="0"/>
                <a:cs typeface="Sultan Medium" pitchFamily="2" charset="-78"/>
              </a:rPr>
              <a:t> ( ان </a:t>
            </a:r>
            <a:r>
              <a:rPr lang="ar-SA" sz="1600" b="1" dirty="0">
                <a:latin typeface="Calibri" panose="020F0502020204030204" pitchFamily="34" charset="0"/>
                <a:ea typeface="Calibri" panose="020F0502020204030204" pitchFamily="34" charset="0"/>
                <a:cs typeface="Sultan Medium" pitchFamily="2" charset="-78"/>
              </a:rPr>
              <a:t>أي ) للاستشارات وهيكلة</a:t>
            </a:r>
            <a:r>
              <a:rPr lang="ar-EG" sz="1600" b="1" dirty="0">
                <a:latin typeface="Calibri" panose="020F0502020204030204" pitchFamily="34" charset="0"/>
                <a:ea typeface="Calibri" panose="020F0502020204030204" pitchFamily="34" charset="0"/>
                <a:cs typeface="Sultan Medium" pitchFamily="2" charset="-78"/>
              </a:rPr>
              <a:t> المشروعات 2022.</a:t>
            </a:r>
          </a:p>
          <a:p>
            <a:pPr algn="justLow" rtl="1">
              <a:lnSpc>
                <a:spcPct val="120000"/>
              </a:lnSpc>
              <a:spcAft>
                <a:spcPts val="992"/>
              </a:spcAft>
            </a:pPr>
            <a:r>
              <a:rPr lang="ar-EG" sz="1600" b="1" dirty="0">
                <a:latin typeface="Calibri" panose="020F0502020204030204" pitchFamily="34" charset="0"/>
                <a:ea typeface="Calibri" panose="020F0502020204030204" pitchFamily="34" charset="0"/>
                <a:cs typeface="Sultan Medium" pitchFamily="2" charset="-78"/>
              </a:rPr>
              <a:t>د</a:t>
            </a:r>
            <a:r>
              <a:rPr lang="ar-SA" sz="1600" b="1" dirty="0">
                <a:latin typeface="Calibri" panose="020F0502020204030204" pitchFamily="34" charset="0"/>
                <a:ea typeface="Calibri" panose="020F0502020204030204" pitchFamily="34" charset="0"/>
                <a:cs typeface="Sultan Medium" pitchFamily="2" charset="-78"/>
              </a:rPr>
              <a:t>ورة تدريب البرنامج التدريبي </a:t>
            </a:r>
            <a:r>
              <a:rPr lang="ar-SA" sz="1600" b="1" u="sng" dirty="0">
                <a:latin typeface="Calibri" panose="020F0502020204030204" pitchFamily="34" charset="0"/>
                <a:ea typeface="Calibri" panose="020F0502020204030204" pitchFamily="34" charset="0"/>
                <a:cs typeface="Sultan Medium" pitchFamily="2" charset="-78"/>
              </a:rPr>
              <a:t>المتقدم</a:t>
            </a:r>
            <a:r>
              <a:rPr lang="ar-SA" sz="1600" b="1" dirty="0">
                <a:latin typeface="Calibri" panose="020F0502020204030204" pitchFamily="34" charset="0"/>
                <a:ea typeface="Calibri" panose="020F0502020204030204" pitchFamily="34" charset="0"/>
                <a:cs typeface="Sultan Medium" pitchFamily="2" charset="-78"/>
              </a:rPr>
              <a:t> لإعداد دراسات جدوى المشروعات من وزارة التخطيط شركة ( ان أي ) للاستشارات وهيكلة المشروعات.</a:t>
            </a:r>
          </a:p>
          <a:p>
            <a:pPr algn="justLow" rtl="1">
              <a:lnSpc>
                <a:spcPct val="120000"/>
              </a:lnSpc>
              <a:spcAft>
                <a:spcPts val="992"/>
              </a:spcAft>
            </a:pPr>
            <a:r>
              <a:rPr lang="ar-SA" sz="1600" b="1" dirty="0">
                <a:solidFill>
                  <a:prstClr val="black"/>
                </a:solidFill>
                <a:latin typeface="Calibri" panose="020F0502020204030204" pitchFamily="34" charset="0"/>
                <a:ea typeface="Calibri" panose="020F0502020204030204" pitchFamily="34" charset="0"/>
                <a:cs typeface="Sultan Medium" pitchFamily="2" charset="-78"/>
              </a:rPr>
              <a:t>شهادة :</a:t>
            </a:r>
            <a:r>
              <a:rPr lang="en-US" sz="1600" b="1" dirty="0">
                <a:solidFill>
                  <a:prstClr val="black"/>
                </a:solidFill>
                <a:latin typeface="Calibri" panose="020F0502020204030204" pitchFamily="34" charset="0"/>
                <a:ea typeface="Calibri" panose="020F0502020204030204" pitchFamily="34" charset="0"/>
                <a:cs typeface="Sultan Medium" pitchFamily="2" charset="-78"/>
              </a:rPr>
              <a:t>TOEFL </a:t>
            </a:r>
            <a:r>
              <a:rPr lang="ar-EG" sz="1600" b="1" dirty="0">
                <a:solidFill>
                  <a:prstClr val="black"/>
                </a:solidFill>
                <a:latin typeface="Calibri" panose="020F0502020204030204" pitchFamily="34" charset="0"/>
                <a:ea typeface="Calibri" panose="020F0502020204030204" pitchFamily="34" charset="0"/>
                <a:cs typeface="Sultan Medium" pitchFamily="2" charset="-78"/>
              </a:rPr>
              <a:t> من </a:t>
            </a:r>
            <a:r>
              <a:rPr lang="ar-SA" sz="1600" b="1" dirty="0">
                <a:solidFill>
                  <a:prstClr val="black"/>
                </a:solidFill>
                <a:latin typeface="Calibri" panose="020F0502020204030204" pitchFamily="34" charset="0"/>
                <a:ea typeface="Calibri" panose="020F0502020204030204" pitchFamily="34" charset="0"/>
                <a:cs typeface="Sultan Medium" pitchFamily="2" charset="-78"/>
              </a:rPr>
              <a:t>كلية الآداب جامعة</a:t>
            </a:r>
            <a:r>
              <a:rPr lang="ar-EG" sz="1600" b="1" dirty="0">
                <a:solidFill>
                  <a:prstClr val="black"/>
                </a:solidFill>
                <a:latin typeface="Calibri" panose="020F0502020204030204" pitchFamily="34" charset="0"/>
                <a:ea typeface="Calibri" panose="020F0502020204030204" pitchFamily="34" charset="0"/>
                <a:cs typeface="Sultan Medium" pitchFamily="2" charset="-78"/>
              </a:rPr>
              <a:t> دمياط بمجموع درجات 690 بتاريخ 2021/6/25.</a:t>
            </a:r>
          </a:p>
          <a:p>
            <a:pPr marL="0" indent="0" algn="justLow" rtl="1">
              <a:lnSpc>
                <a:spcPct val="120000"/>
              </a:lnSpc>
              <a:spcBef>
                <a:spcPts val="0"/>
              </a:spcBef>
              <a:spcAft>
                <a:spcPts val="1240"/>
              </a:spcAft>
              <a:buNone/>
            </a:pPr>
            <a:r>
              <a:rPr lang="ar-EG" sz="1600" b="1" u="sng" dirty="0">
                <a:solidFill>
                  <a:srgbClr val="FF0000"/>
                </a:solidFill>
                <a:cs typeface="Sultan Medium" pitchFamily="2" charset="-78"/>
              </a:rPr>
              <a:t>اسم المشروع </a:t>
            </a:r>
            <a:r>
              <a:rPr lang="ar-EG" sz="1600" b="1" dirty="0">
                <a:solidFill>
                  <a:srgbClr val="70AD47">
                    <a:lumMod val="50000"/>
                  </a:srgbClr>
                </a:solidFill>
                <a:cs typeface="Sultan Medium" pitchFamily="2" charset="-78"/>
              </a:rPr>
              <a:t>:</a:t>
            </a:r>
            <a:r>
              <a:rPr lang="ar-SA" sz="1600" b="1" dirty="0">
                <a:solidFill>
                  <a:srgbClr val="000000"/>
                </a:solidFill>
                <a:latin typeface="Arial" panose="020B0604020202020204" pitchFamily="34" charset="0"/>
                <a:ea typeface="Calibri" panose="020F0502020204030204" pitchFamily="34" charset="0"/>
                <a:cs typeface="Sultan Medium" pitchFamily="2" charset="-78"/>
              </a:rPr>
              <a:t>تطوير منظومة إدارة وتدوير المخلفات الزراعية  </a:t>
            </a:r>
            <a:r>
              <a:rPr lang="ar-EG" sz="1600" b="1" dirty="0">
                <a:solidFill>
                  <a:srgbClr val="000000"/>
                </a:solidFill>
                <a:latin typeface="Arial" panose="020B0604020202020204" pitchFamily="34" charset="0"/>
                <a:ea typeface="Calibri" panose="020F0502020204030204" pitchFamily="34" charset="0"/>
                <a:cs typeface="Sultan Medium" pitchFamily="2" charset="-78"/>
              </a:rPr>
              <a:t>لانتاج ال</a:t>
            </a:r>
            <a:r>
              <a:rPr lang="ar-SA" sz="1600" b="1" dirty="0">
                <a:solidFill>
                  <a:srgbClr val="000000"/>
                </a:solidFill>
                <a:latin typeface="Arial" panose="020B0604020202020204" pitchFamily="34" charset="0"/>
                <a:ea typeface="Calibri" panose="020F0502020204030204" pitchFamily="34" charset="0"/>
                <a:cs typeface="Sultan Medium" pitchFamily="2" charset="-78"/>
              </a:rPr>
              <a:t>طاقة</a:t>
            </a:r>
            <a:r>
              <a:rPr lang="ar-EG" sz="1600" b="1" dirty="0">
                <a:solidFill>
                  <a:srgbClr val="000000"/>
                </a:solidFill>
                <a:latin typeface="Arial" panose="020B0604020202020204" pitchFamily="34" charset="0"/>
                <a:ea typeface="Calibri" panose="020F0502020204030204" pitchFamily="34" charset="0"/>
                <a:cs typeface="Sultan Medium" pitchFamily="2" charset="-78"/>
              </a:rPr>
              <a:t> وإنتاج الأسمدة الزرعية وترشيد مياه الري </a:t>
            </a:r>
            <a:r>
              <a:rPr lang="ar-SA" sz="1600" b="1" dirty="0">
                <a:solidFill>
                  <a:srgbClr val="000000"/>
                </a:solidFill>
                <a:latin typeface="Arial" panose="020B0604020202020204" pitchFamily="34" charset="0"/>
                <a:ea typeface="Calibri" panose="020F0502020204030204" pitchFamily="34" charset="0"/>
                <a:cs typeface="Sultan Medium" pitchFamily="2" charset="-78"/>
              </a:rPr>
              <a:t>من خلال وحدات البيوجاز والبيرومكس</a:t>
            </a:r>
            <a:r>
              <a:rPr lang="ar-EG" sz="1600" b="1" dirty="0">
                <a:solidFill>
                  <a:srgbClr val="000000"/>
                </a:solidFill>
                <a:latin typeface="Arial" panose="020B0604020202020204" pitchFamily="34" charset="0"/>
                <a:ea typeface="Calibri" panose="020F0502020204030204" pitchFamily="34" charset="0"/>
                <a:cs typeface="Sultan Medium" pitchFamily="2" charset="-78"/>
              </a:rPr>
              <a:t> ( </a:t>
            </a:r>
            <a:r>
              <a:rPr lang="ar-SA" sz="1600" b="1" dirty="0">
                <a:solidFill>
                  <a:srgbClr val="000000"/>
                </a:solidFill>
                <a:latin typeface="Arial" panose="020B0604020202020204" pitchFamily="34" charset="0"/>
                <a:ea typeface="Calibri" panose="020F0502020204030204" pitchFamily="34" charset="0"/>
                <a:cs typeface="Sultan Medium" pitchFamily="2" charset="-78"/>
              </a:rPr>
              <a:t>مشروع حياة كريمة</a:t>
            </a:r>
            <a:r>
              <a:rPr lang="ar-EG" sz="1600" b="1" dirty="0">
                <a:solidFill>
                  <a:srgbClr val="000000"/>
                </a:solidFill>
                <a:latin typeface="Arial" panose="020B0604020202020204" pitchFamily="34" charset="0"/>
                <a:ea typeface="Calibri" panose="020F0502020204030204" pitchFamily="34" charset="0"/>
                <a:cs typeface="Sultan Medium" pitchFamily="2" charset="-78"/>
              </a:rPr>
              <a:t>) فئة المشروعات الصغيرة .</a:t>
            </a:r>
          </a:p>
          <a:p>
            <a:pPr marL="0" indent="0" algn="justLow" rtl="1">
              <a:lnSpc>
                <a:spcPct val="120000"/>
              </a:lnSpc>
              <a:spcBef>
                <a:spcPts val="0"/>
              </a:spcBef>
              <a:spcAft>
                <a:spcPts val="1240"/>
              </a:spcAft>
              <a:buNone/>
            </a:pPr>
            <a:r>
              <a:rPr lang="ar-EG" sz="1600" b="1" u="sng" dirty="0">
                <a:solidFill>
                  <a:srgbClr val="FF0000"/>
                </a:solidFill>
                <a:latin typeface="Calibri" panose="020F0502020204030204" pitchFamily="34" charset="0"/>
                <a:cs typeface="Sultan Medium" pitchFamily="2" charset="-78"/>
              </a:rPr>
              <a:t>فكرة المشروع </a:t>
            </a:r>
            <a:r>
              <a:rPr lang="ar-EG" sz="1600" b="1" u="sng" dirty="0">
                <a:solidFill>
                  <a:srgbClr val="70AD47">
                    <a:lumMod val="50000"/>
                  </a:srgbClr>
                </a:solidFill>
                <a:latin typeface="Calibri" panose="020F0502020204030204" pitchFamily="34" charset="0"/>
                <a:cs typeface="Sultan Medium" pitchFamily="2" charset="-78"/>
              </a:rPr>
              <a:t>: </a:t>
            </a:r>
            <a:r>
              <a:rPr lang="ar-EG" sz="1600" b="1" dirty="0">
                <a:solidFill>
                  <a:prstClr val="black"/>
                </a:solidFill>
                <a:cs typeface="Sultan Medium" pitchFamily="2" charset="-78"/>
              </a:rPr>
              <a:t>بناء صوامع مغلقة يتم فيها تعبئة المخلفات الزراعية والعضوية (روث الماشية ، سماد الدواجن والطيور المنزلية مخلفات نباتية مثل قش الأرز وحطب القطن الثمار التالفة .....الخ ويتم معالجتها فى تلك الصوامع( التخمر اللاهوائي )  تحت درجات حرارة معينة لإنتاج غاز الميثان أحد المكونات الرئيسية للغاز الطبيعى اللازم لتوليد الكهرباء وكذا انتاج الأسمدة العضوية للتربة التي تساهم في زيادة الإنتاج الزراعي وترشيد استهلاك مياه الري وذلك بتكنولوجيا البيوجاز التي تعتمد علي التخمر اللاهوائى لمخلفات الصرف الصحي والمخلفات النباتية والحيوانية والقمامة بطريقة اقتصادية وآمنة صحياً لحماية البيئة من التلوث ثم التوسع مستقبلا وتحويل مصنع أبو جريدة لتدوير القمامة بمركز فارسكور الى اكبر وحدة في منطقة الدلتا لتحويل المخلفات الى طاقة وذلك لتقديم حل نموذجي لمشكلة القمامة والتخلص الامن منها  من خلال تقديم احدث واكفا وسيلة اقتصادية ومطابقة للشروط والمواصفات والقيود البيئية العالمية للاستفادة من المخلفات لتوليد الكهرباء والطاقة .</a:t>
            </a:r>
            <a:endParaRPr lang="en-US" sz="1600" b="1" dirty="0">
              <a:solidFill>
                <a:prstClr val="black"/>
              </a:solidFill>
              <a:cs typeface="Sultan Medium" pitchFamily="2" charset="-78"/>
            </a:endParaRPr>
          </a:p>
          <a:p>
            <a:pPr algn="justLow" rtl="1">
              <a:lnSpc>
                <a:spcPct val="107000"/>
              </a:lnSpc>
              <a:spcAft>
                <a:spcPts val="992"/>
              </a:spcAft>
            </a:pPr>
            <a:endParaRPr lang="ar-EG" sz="1600" b="1" dirty="0">
              <a:solidFill>
                <a:prstClr val="black"/>
              </a:solidFill>
              <a:latin typeface="Calibri" panose="020F0502020204030204" pitchFamily="34" charset="0"/>
              <a:ea typeface="Calibri" panose="020F0502020204030204" pitchFamily="34" charset="0"/>
              <a:cs typeface="Sultan Medium" pitchFamily="2" charset="-78"/>
            </a:endParaRPr>
          </a:p>
          <a:p>
            <a:pPr algn="justLow" rtl="1">
              <a:lnSpc>
                <a:spcPct val="107000"/>
              </a:lnSpc>
              <a:spcAft>
                <a:spcPts val="992"/>
              </a:spcAft>
            </a:pPr>
            <a:endParaRPr lang="en-US" sz="1600" b="1" dirty="0">
              <a:latin typeface="Calibri" panose="020F0502020204030204" pitchFamily="34" charset="0"/>
              <a:ea typeface="Calibri" panose="020F0502020204030204" pitchFamily="34" charset="0"/>
              <a:cs typeface="Sultan Medium" pitchFamily="2" charset="-78"/>
            </a:endParaRPr>
          </a:p>
          <a:p>
            <a:pPr algn="justLow" rtl="1">
              <a:lnSpc>
                <a:spcPct val="107000"/>
              </a:lnSpc>
              <a:spcAft>
                <a:spcPts val="992"/>
              </a:spcAft>
            </a:pPr>
            <a:endParaRPr lang="en-US" sz="1600" dirty="0">
              <a:latin typeface="Calibri" panose="020F0502020204030204" pitchFamily="34" charset="0"/>
              <a:ea typeface="Calibri" panose="020F0502020204030204" pitchFamily="34" charset="0"/>
              <a:cs typeface="Arial" panose="020B0604020202020204" pitchFamily="34" charset="0"/>
            </a:endParaRPr>
          </a:p>
          <a:p>
            <a:pPr algn="r" rtl="1">
              <a:defRPr/>
            </a:pPr>
            <a:endParaRPr lang="ar-EG" sz="1600" b="1"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5" y="783633"/>
            <a:ext cx="13040439" cy="821917"/>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defRPr/>
            </a:pPr>
            <a:r>
              <a:rPr lang="ar-EG" sz="3200" u="sng" dirty="0">
                <a:solidFill>
                  <a:srgbClr val="FF0000"/>
                </a:solidFill>
                <a:latin typeface="Calibri Light" panose="020F0302020204030204"/>
                <a:cs typeface="Times New Roman" panose="02020603050405020304" pitchFamily="18" charset="0"/>
              </a:rPr>
              <a:t>عن المشروع وفكرته</a:t>
            </a:r>
            <a:endParaRPr lang="en-US" sz="3200" u="sng" dirty="0">
              <a:solidFill>
                <a:srgbClr val="FF0000"/>
              </a:solidFill>
              <a:latin typeface="Calibri Light" panose="020F0302020204030204"/>
            </a:endParaRPr>
          </a:p>
        </p:txBody>
      </p:sp>
      <p:sp>
        <p:nvSpPr>
          <p:cNvPr id="9" name="Content Placeholder 2"/>
          <p:cNvSpPr txBox="1">
            <a:spLocks/>
          </p:cNvSpPr>
          <p:nvPr/>
        </p:nvSpPr>
        <p:spPr>
          <a:xfrm>
            <a:off x="1211985" y="1605550"/>
            <a:ext cx="13040439" cy="6912406"/>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a:lnSpc>
                <a:spcPct val="100000"/>
              </a:lnSpc>
              <a:spcBef>
                <a:spcPts val="0"/>
              </a:spcBef>
              <a:buNone/>
              <a:defRPr/>
            </a:pPr>
            <a:r>
              <a:rPr lang="ar-EG" sz="1800" u="sng" dirty="0">
                <a:solidFill>
                  <a:srgbClr val="70AD47">
                    <a:lumMod val="50000"/>
                  </a:srgbClr>
                </a:solidFill>
                <a:latin typeface="Calibri" panose="020F0502020204030204" pitchFamily="34" charset="0"/>
                <a:cs typeface="Sultan Medium" pitchFamily="2" charset="-78"/>
              </a:rPr>
              <a:t>الفئة المستفيدة من المشروع:</a:t>
            </a:r>
          </a:p>
          <a:p>
            <a:pPr lvl="0" algn="r" rtl="1">
              <a:lnSpc>
                <a:spcPct val="100000"/>
              </a:lnSpc>
              <a:defRPr/>
            </a:pPr>
            <a:r>
              <a:rPr lang="ar-EG" sz="1800" b="1" dirty="0">
                <a:solidFill>
                  <a:srgbClr val="FF0000"/>
                </a:solidFill>
                <a:latin typeface="CairoRegular"/>
              </a:rPr>
              <a:t>القرى المدرجة ضمن المبادرة الرئاسية حياة كريمة </a:t>
            </a:r>
          </a:p>
          <a:p>
            <a:pPr lvl="0" algn="r" rtl="1">
              <a:lnSpc>
                <a:spcPct val="100000"/>
              </a:lnSpc>
              <a:defRPr/>
            </a:pPr>
            <a:r>
              <a:rPr lang="ar-EG" sz="1800" b="1" dirty="0">
                <a:cs typeface="Sultan Medium" pitchFamily="2" charset="-78"/>
              </a:rPr>
              <a:t>74 الف نسمة بقرى مركز دمياط .</a:t>
            </a:r>
          </a:p>
          <a:p>
            <a:pPr lvl="0" algn="r" rtl="1">
              <a:lnSpc>
                <a:spcPct val="100000"/>
              </a:lnSpc>
              <a:defRPr/>
            </a:pPr>
            <a:r>
              <a:rPr lang="ar-EG" sz="1800" b="1" dirty="0">
                <a:cs typeface="Sultan Medium" pitchFamily="2" charset="-78"/>
              </a:rPr>
              <a:t>61 الف نسمة بقرى مركز كفر سعد.</a:t>
            </a:r>
          </a:p>
          <a:p>
            <a:pPr lvl="0" algn="r" rtl="1">
              <a:lnSpc>
                <a:spcPct val="100000"/>
              </a:lnSpc>
              <a:defRPr/>
            </a:pPr>
            <a:r>
              <a:rPr lang="ar-EG" sz="1800" b="1" dirty="0">
                <a:cs typeface="Sultan Medium" pitchFamily="2" charset="-78"/>
              </a:rPr>
              <a:t>31 الف نسمة بقرى مركز الزرقا </a:t>
            </a:r>
            <a:r>
              <a:rPr lang="ar-EG" sz="1800" dirty="0">
                <a:cs typeface="Sultan Medium" pitchFamily="2" charset="-78"/>
              </a:rPr>
              <a:t>.</a:t>
            </a:r>
          </a:p>
          <a:p>
            <a:pPr marL="0" indent="0" algn="justLow" rtl="1">
              <a:lnSpc>
                <a:spcPct val="100000"/>
              </a:lnSpc>
              <a:spcBef>
                <a:spcPts val="0"/>
              </a:spcBef>
              <a:buNone/>
              <a:defRPr/>
            </a:pPr>
            <a:r>
              <a:rPr lang="ar-EG" sz="1800" b="1" dirty="0">
                <a:solidFill>
                  <a:srgbClr val="FF0000"/>
                </a:solidFill>
                <a:latin typeface="CairoRegular"/>
              </a:rPr>
              <a:t>الميزة التنافسية للمشروع:</a:t>
            </a:r>
          </a:p>
          <a:p>
            <a:pPr algn="justLow" rtl="1">
              <a:lnSpc>
                <a:spcPct val="100000"/>
              </a:lnSpc>
              <a:spcBef>
                <a:spcPts val="0"/>
              </a:spcBef>
            </a:pPr>
            <a:r>
              <a:rPr lang="ar-EG" sz="1800" b="1" dirty="0">
                <a:solidFill>
                  <a:srgbClr val="000000"/>
                </a:solidFill>
                <a:latin typeface="ge ss two light"/>
                <a:ea typeface="Calibri" panose="020F0502020204030204" pitchFamily="34" charset="0"/>
                <a:cs typeface="Sultan normal" pitchFamily="2" charset="-78"/>
              </a:rPr>
              <a:t>التخلص الامن من قش الأرز والمخلفات الزراعية وإيجاد طرق جديدة للاستفادة منها بدل احراقها </a:t>
            </a:r>
          </a:p>
          <a:p>
            <a:pPr algn="justLow" rtl="1">
              <a:lnSpc>
                <a:spcPct val="100000"/>
              </a:lnSpc>
              <a:spcBef>
                <a:spcPts val="0"/>
              </a:spcBef>
            </a:pPr>
            <a:r>
              <a:rPr lang="ar-SA" sz="1800" b="1" dirty="0">
                <a:solidFill>
                  <a:srgbClr val="000000"/>
                </a:solidFill>
                <a:latin typeface="ge ss two light"/>
                <a:ea typeface="Calibri" panose="020F0502020204030204" pitchFamily="34" charset="0"/>
                <a:cs typeface="Sultan normal" pitchFamily="2" charset="-78"/>
              </a:rPr>
              <a:t>كمية الغازات الناتجة عن وحدات البيوجاز أقل من كمية الغازات الناتجة عن حرق الفحم أو النفط</a:t>
            </a:r>
            <a:r>
              <a:rPr lang="ar-SA" sz="1800" b="1" dirty="0">
                <a:solidFill>
                  <a:srgbClr val="00B050"/>
                </a:solidFill>
                <a:latin typeface="ge ss two light"/>
                <a:ea typeface="Calibri" panose="020F0502020204030204" pitchFamily="34" charset="0"/>
                <a:cs typeface="Sultan normal" pitchFamily="2" charset="-78"/>
              </a:rPr>
              <a:t> لتوليد كمية الكهرباء نفسها</a:t>
            </a:r>
            <a:r>
              <a:rPr lang="en-US" sz="1800" b="1" dirty="0">
                <a:solidFill>
                  <a:srgbClr val="000000"/>
                </a:solidFill>
                <a:latin typeface="ge ss two light"/>
                <a:ea typeface="Calibri" panose="020F0502020204030204" pitchFamily="34" charset="0"/>
                <a:cs typeface="Sultan normal" pitchFamily="2" charset="-78"/>
              </a:rPr>
              <a:t>.</a:t>
            </a:r>
          </a:p>
          <a:p>
            <a:pPr algn="justLow" rtl="1">
              <a:lnSpc>
                <a:spcPct val="100000"/>
              </a:lnSpc>
              <a:spcBef>
                <a:spcPts val="0"/>
              </a:spcBef>
            </a:pPr>
            <a:r>
              <a:rPr lang="ar-EG" sz="1800" b="1" dirty="0">
                <a:solidFill>
                  <a:srgbClr val="000000"/>
                </a:solidFill>
                <a:latin typeface="ge ss two light"/>
                <a:ea typeface="Calibri" panose="020F0502020204030204" pitchFamily="34" charset="0"/>
                <a:cs typeface="Sultan normal" pitchFamily="2" charset="-78"/>
              </a:rPr>
              <a:t>يمكن انشاء المشروع </a:t>
            </a:r>
            <a:r>
              <a:rPr lang="ar-EG" sz="1800" b="1" dirty="0">
                <a:solidFill>
                  <a:schemeClr val="accent6"/>
                </a:solidFill>
                <a:latin typeface="ge ss two light"/>
                <a:ea typeface="Calibri" panose="020F0502020204030204" pitchFamily="34" charset="0"/>
                <a:cs typeface="Sultan normal" pitchFamily="2" charset="-78"/>
              </a:rPr>
              <a:t>بالقرب من الكتل السكنية فلا يوجد اثر بيئي سلبي </a:t>
            </a:r>
            <a:r>
              <a:rPr lang="ar-EG" sz="1800" b="1" dirty="0">
                <a:solidFill>
                  <a:srgbClr val="000000"/>
                </a:solidFill>
                <a:latin typeface="ge ss two light"/>
                <a:ea typeface="Calibri" panose="020F0502020204030204" pitchFamily="34" charset="0"/>
                <a:cs typeface="Sultan normal" pitchFamily="2" charset="-78"/>
              </a:rPr>
              <a:t>للمشروع ولا ينتج  اي انبعاثات او مواد سامة .</a:t>
            </a:r>
            <a:endParaRPr lang="en-US" sz="1800" b="1" dirty="0">
              <a:solidFill>
                <a:srgbClr val="000000"/>
              </a:solidFill>
              <a:latin typeface="ge ss two light"/>
              <a:ea typeface="Calibri" panose="020F0502020204030204" pitchFamily="34" charset="0"/>
              <a:cs typeface="Sultan normal" pitchFamily="2" charset="-78"/>
            </a:endParaRPr>
          </a:p>
          <a:p>
            <a:pPr algn="justLow" rtl="1">
              <a:lnSpc>
                <a:spcPct val="100000"/>
              </a:lnSpc>
              <a:spcBef>
                <a:spcPts val="0"/>
              </a:spcBef>
            </a:pPr>
            <a:r>
              <a:rPr lang="ar-EG" sz="1800" b="1" dirty="0">
                <a:solidFill>
                  <a:srgbClr val="000000"/>
                </a:solidFill>
                <a:latin typeface="ge ss two light"/>
                <a:ea typeface="Calibri" panose="020F0502020204030204" pitchFamily="34" charset="0"/>
                <a:cs typeface="Sultan normal" pitchFamily="2" charset="-78"/>
              </a:rPr>
              <a:t>يحتوي السماد </a:t>
            </a:r>
            <a:r>
              <a:rPr lang="ar-EG" sz="1800" b="1" dirty="0">
                <a:solidFill>
                  <a:schemeClr val="accent6"/>
                </a:solidFill>
                <a:latin typeface="ge ss two light"/>
                <a:ea typeface="Calibri" panose="020F0502020204030204" pitchFamily="34" charset="0"/>
                <a:cs typeface="Sultan normal" pitchFamily="2" charset="-78"/>
              </a:rPr>
              <a:t>الناتج عن  البيوجاز علي مادة عضوية تماثل  5 : 7 أضعاف مايحتويه السماد البلدي العادي والكيماوي  </a:t>
            </a:r>
            <a:r>
              <a:rPr lang="ar-EG" sz="1800" b="1" dirty="0">
                <a:solidFill>
                  <a:srgbClr val="000000"/>
                </a:solidFill>
                <a:latin typeface="ge ss two light"/>
                <a:ea typeface="Calibri" panose="020F0502020204030204" pitchFamily="34" charset="0"/>
                <a:cs typeface="Sultan normal" pitchFamily="2" charset="-78"/>
              </a:rPr>
              <a:t>وقد أوضحت التجارب الحقلية زيادة في إنتاجية المحاصيل المسمدة بسماد البيوجاز عن تلك المسمدة بالأسمدة البلدية والكيماوية مع تكلفة اقل.</a:t>
            </a:r>
          </a:p>
          <a:p>
            <a:pPr algn="justLow" rtl="1">
              <a:lnSpc>
                <a:spcPct val="100000"/>
              </a:lnSpc>
              <a:spcBef>
                <a:spcPts val="0"/>
              </a:spcBef>
            </a:pPr>
            <a:r>
              <a:rPr lang="ar-SA" sz="1800" b="1" dirty="0">
                <a:solidFill>
                  <a:srgbClr val="000000"/>
                </a:solidFill>
                <a:latin typeface="ge ss two light"/>
                <a:ea typeface="Calibri" panose="020F0502020204030204" pitchFamily="34" charset="0"/>
                <a:cs typeface="Sultan normal" pitchFamily="2" charset="-78"/>
              </a:rPr>
              <a:t>ان التحول للزراعات الآمنة باستخدام </a:t>
            </a:r>
            <a:r>
              <a:rPr lang="ar-EG" sz="1800" b="1" dirty="0">
                <a:solidFill>
                  <a:srgbClr val="000000"/>
                </a:solidFill>
                <a:latin typeface="ge ss two light"/>
                <a:ea typeface="Calibri" panose="020F0502020204030204" pitchFamily="34" charset="0"/>
                <a:cs typeface="Sultan normal" pitchFamily="2" charset="-78"/>
              </a:rPr>
              <a:t>سماد البيوجاز </a:t>
            </a:r>
            <a:r>
              <a:rPr lang="ar-EG" sz="1800" b="1" dirty="0">
                <a:solidFill>
                  <a:schemeClr val="accent6"/>
                </a:solidFill>
                <a:latin typeface="ge ss two light"/>
                <a:ea typeface="Calibri" panose="020F0502020204030204" pitchFamily="34" charset="0"/>
                <a:cs typeface="Sultan normal" pitchFamily="2" charset="-78"/>
              </a:rPr>
              <a:t>ي</a:t>
            </a:r>
            <a:r>
              <a:rPr lang="ar-SA" sz="1800" b="1" dirty="0">
                <a:solidFill>
                  <a:schemeClr val="accent6"/>
                </a:solidFill>
                <a:latin typeface="ge ss two light"/>
                <a:ea typeface="Calibri" panose="020F0502020204030204" pitchFamily="34" charset="0"/>
                <a:cs typeface="Sultan normal" pitchFamily="2" charset="-78"/>
              </a:rPr>
              <a:t>وفرمياه</a:t>
            </a:r>
            <a:r>
              <a:rPr lang="ar-EG" sz="1800" b="1" dirty="0">
                <a:solidFill>
                  <a:schemeClr val="accent6"/>
                </a:solidFill>
                <a:latin typeface="ge ss two light"/>
                <a:ea typeface="Calibri" panose="020F0502020204030204" pitchFamily="34" charset="0"/>
                <a:cs typeface="Sultan normal" pitchFamily="2" charset="-78"/>
              </a:rPr>
              <a:t> الري </a:t>
            </a:r>
            <a:r>
              <a:rPr lang="ar-SA" sz="1800" b="1" dirty="0">
                <a:solidFill>
                  <a:schemeClr val="accent6"/>
                </a:solidFill>
                <a:latin typeface="ge ss two light"/>
                <a:ea typeface="Calibri" panose="020F0502020204030204" pitchFamily="34" charset="0"/>
                <a:cs typeface="Sultan normal" pitchFamily="2" charset="-78"/>
              </a:rPr>
              <a:t> للمحاصيل الزراعية بنسبة 40 %، بعكس الأسمدة الكيماوية</a:t>
            </a:r>
            <a:r>
              <a:rPr lang="ar-SA" sz="1800" b="1" dirty="0">
                <a:solidFill>
                  <a:srgbClr val="000000"/>
                </a:solidFill>
                <a:latin typeface="ge ss two light"/>
                <a:ea typeface="Calibri" panose="020F0502020204030204" pitchFamily="34" charset="0"/>
                <a:cs typeface="Sultan normal" pitchFamily="2" charset="-78"/>
              </a:rPr>
              <a:t>، التى تسرف فى استخدام المياه </a:t>
            </a:r>
            <a:r>
              <a:rPr lang="ar-EG" sz="1800" b="1" dirty="0">
                <a:solidFill>
                  <a:srgbClr val="000000"/>
                </a:solidFill>
                <a:latin typeface="ge ss two light"/>
                <a:ea typeface="Calibri" panose="020F0502020204030204" pitchFamily="34" charset="0"/>
                <a:cs typeface="Sultan normal" pitchFamily="2" charset="-78"/>
              </a:rPr>
              <a:t>.</a:t>
            </a:r>
            <a:endParaRPr lang="en-US" sz="1800" b="1" dirty="0">
              <a:solidFill>
                <a:srgbClr val="000000"/>
              </a:solidFill>
              <a:latin typeface="ge ss two light"/>
              <a:ea typeface="Calibri" panose="020F0502020204030204" pitchFamily="34" charset="0"/>
              <a:cs typeface="Sultan normal" pitchFamily="2" charset="-78"/>
            </a:endParaRPr>
          </a:p>
          <a:p>
            <a:pPr algn="justLow" rtl="1">
              <a:lnSpc>
                <a:spcPct val="100000"/>
              </a:lnSpc>
              <a:spcBef>
                <a:spcPts val="0"/>
              </a:spcBef>
            </a:pPr>
            <a:r>
              <a:rPr lang="ar-SA" sz="1800" b="1" dirty="0">
                <a:solidFill>
                  <a:srgbClr val="000000"/>
                </a:solidFill>
                <a:latin typeface="ge ss two light"/>
                <a:ea typeface="Calibri" panose="020F0502020204030204" pitchFamily="34" charset="0"/>
                <a:cs typeface="Sultan normal" pitchFamily="2" charset="-78"/>
              </a:rPr>
              <a:t>استخدام </a:t>
            </a:r>
            <a:r>
              <a:rPr lang="ar-EG" sz="1800" b="1" dirty="0">
                <a:solidFill>
                  <a:srgbClr val="000000"/>
                </a:solidFill>
                <a:latin typeface="ge ss two light"/>
                <a:ea typeface="Calibri" panose="020F0502020204030204" pitchFamily="34" charset="0"/>
                <a:cs typeface="Sultan normal" pitchFamily="2" charset="-78"/>
              </a:rPr>
              <a:t>المخلفات </a:t>
            </a:r>
            <a:r>
              <a:rPr lang="ar-SA" sz="1800" b="1" dirty="0">
                <a:solidFill>
                  <a:srgbClr val="000000"/>
                </a:solidFill>
                <a:latin typeface="ge ss two light"/>
                <a:ea typeface="Calibri" panose="020F0502020204030204" pitchFamily="34" charset="0"/>
                <a:cs typeface="Sultan normal" pitchFamily="2" charset="-78"/>
              </a:rPr>
              <a:t>في توليد الكهرباء يعني </a:t>
            </a:r>
            <a:r>
              <a:rPr lang="ar-SA" sz="1800" b="1" dirty="0">
                <a:solidFill>
                  <a:schemeClr val="accent6"/>
                </a:solidFill>
                <a:latin typeface="ge ss two light"/>
                <a:ea typeface="Calibri" panose="020F0502020204030204" pitchFamily="34" charset="0"/>
                <a:cs typeface="Sultan normal" pitchFamily="2" charset="-78"/>
              </a:rPr>
              <a:t>توفير كميات من النفط والغاز للتصدير بدون أي تكاليف إضافية </a:t>
            </a:r>
            <a:r>
              <a:rPr lang="ar-SA" sz="1800" b="1" dirty="0">
                <a:solidFill>
                  <a:srgbClr val="000000"/>
                </a:solidFill>
                <a:latin typeface="ge ss two light"/>
                <a:ea typeface="Calibri" panose="020F0502020204030204" pitchFamily="34" charset="0"/>
                <a:cs typeface="Sultan normal" pitchFamily="2" charset="-78"/>
              </a:rPr>
              <a:t>، أو استخدامها في مجالات تدر قيمة مضافة أكبر مما لو تم حرق النفط والغاز لتوليد الكهرباء</a:t>
            </a:r>
            <a:r>
              <a:rPr lang="en-US" sz="1800" b="1" dirty="0">
                <a:solidFill>
                  <a:srgbClr val="000000"/>
                </a:solidFill>
                <a:latin typeface="ge ss two light"/>
                <a:ea typeface="Calibri" panose="020F0502020204030204" pitchFamily="34" charset="0"/>
                <a:cs typeface="Sultan normal" pitchFamily="2" charset="-78"/>
              </a:rPr>
              <a:t>.</a:t>
            </a:r>
            <a:endParaRPr lang="ar-EG" sz="1800" b="1" dirty="0">
              <a:solidFill>
                <a:srgbClr val="000000"/>
              </a:solidFill>
              <a:latin typeface="ge ss two light"/>
              <a:ea typeface="Calibri" panose="020F0502020204030204" pitchFamily="34" charset="0"/>
              <a:cs typeface="Sultan normal" pitchFamily="2" charset="-78"/>
            </a:endParaRPr>
          </a:p>
          <a:p>
            <a:pPr algn="justLow" rtl="1">
              <a:lnSpc>
                <a:spcPct val="100000"/>
              </a:lnSpc>
              <a:spcBef>
                <a:spcPts val="0"/>
              </a:spcBef>
            </a:pPr>
            <a:r>
              <a:rPr lang="ar-EG" sz="1800" b="1" dirty="0">
                <a:solidFill>
                  <a:srgbClr val="000000"/>
                </a:solidFill>
                <a:latin typeface="ge ss two light"/>
                <a:ea typeface="Calibri" panose="020F0502020204030204" pitchFamily="34" charset="0"/>
                <a:cs typeface="Sultan normal" pitchFamily="2" charset="-78"/>
              </a:rPr>
              <a:t>وحدة البيوجاز </a:t>
            </a:r>
            <a:r>
              <a:rPr lang="ar-EG" sz="1800" b="1" dirty="0">
                <a:solidFill>
                  <a:schemeClr val="accent6"/>
                </a:solidFill>
                <a:latin typeface="ge ss two light"/>
                <a:ea typeface="Calibri" panose="020F0502020204030204" pitchFamily="34" charset="0"/>
                <a:cs typeface="Sultan normal" pitchFamily="2" charset="-78"/>
              </a:rPr>
              <a:t>تحتاج الى حوالي 1% من مساحة الارض المطلوبة لانتاج نفس كمية الطاقة المولدة من الشمس والرياح</a:t>
            </a:r>
            <a:r>
              <a:rPr lang="ar-EG" sz="1800" b="1" dirty="0">
                <a:solidFill>
                  <a:prstClr val="black"/>
                </a:solidFill>
                <a:latin typeface="Calibri" panose="020F0502020204030204" pitchFamily="34" charset="0"/>
                <a:ea typeface="Calibri" panose="020F0502020204030204" pitchFamily="34" charset="0"/>
              </a:rPr>
              <a:t>.</a:t>
            </a:r>
            <a:r>
              <a:rPr lang="ar-EG" sz="1800" b="1" dirty="0">
                <a:solidFill>
                  <a:srgbClr val="70AD47">
                    <a:lumMod val="50000"/>
                  </a:srgbClr>
                </a:solidFill>
                <a:latin typeface="CairoRegular"/>
              </a:rPr>
              <a:t> </a:t>
            </a:r>
          </a:p>
          <a:p>
            <a:pPr marL="0" indent="0" algn="justLow" rtl="1">
              <a:lnSpc>
                <a:spcPct val="100000"/>
              </a:lnSpc>
              <a:spcBef>
                <a:spcPts val="0"/>
              </a:spcBef>
              <a:buNone/>
            </a:pPr>
            <a:r>
              <a:rPr lang="ar-EG" sz="1800" b="1" dirty="0">
                <a:solidFill>
                  <a:srgbClr val="FF0000"/>
                </a:solidFill>
                <a:latin typeface="CairoRegular"/>
              </a:rPr>
              <a:t>الأهمية المجتمعية للمشروع:-</a:t>
            </a:r>
          </a:p>
          <a:p>
            <a:pPr algn="justLow" rtl="1">
              <a:lnSpc>
                <a:spcPct val="100000"/>
              </a:lnSpc>
              <a:spcBef>
                <a:spcPts val="0"/>
              </a:spcBef>
            </a:pPr>
            <a:r>
              <a:rPr lang="ar-SA" sz="1800" b="1" dirty="0">
                <a:solidFill>
                  <a:prstClr val="black"/>
                </a:solidFill>
                <a:latin typeface="Tahoma" panose="020B0604030504040204" pitchFamily="34" charset="0"/>
                <a:ea typeface="Times New Roman" panose="02020603050405020304" pitchFamily="18" charset="0"/>
                <a:cs typeface="Sultan normal" pitchFamily="2" charset="-78"/>
              </a:rPr>
              <a:t>لا يتطلب المشروع راس مال كبير  فهي تتيح فرصة كبيرة للشباب ذوي</a:t>
            </a:r>
            <a:r>
              <a:rPr lang="ar-SA" sz="1800" b="1" dirty="0">
                <a:solidFill>
                  <a:prstClr val="black"/>
                </a:solidFill>
                <a:latin typeface="Sultan normal" pitchFamily="2" charset="-78"/>
                <a:ea typeface="Times New Roman" panose="02020603050405020304" pitchFamily="18" charset="0"/>
                <a:cs typeface="Tahoma" panose="020B0604030504040204" pitchFamily="34" charset="0"/>
              </a:rPr>
              <a:t> </a:t>
            </a:r>
            <a:r>
              <a:rPr lang="ar-SA" sz="1800" b="1" dirty="0">
                <a:solidFill>
                  <a:prstClr val="black"/>
                </a:solidFill>
                <a:latin typeface="Tahoma" panose="020B0604030504040204" pitchFamily="34" charset="0"/>
                <a:ea typeface="Times New Roman" panose="02020603050405020304" pitchFamily="18" charset="0"/>
                <a:cs typeface="Sultan normal" pitchFamily="2" charset="-78"/>
              </a:rPr>
              <a:t>المدخرات الصغيرة للاستثمار فيها</a:t>
            </a:r>
            <a:r>
              <a:rPr lang="ar-EG" sz="1800" b="1" dirty="0">
                <a:solidFill>
                  <a:prstClr val="black"/>
                </a:solidFill>
                <a:latin typeface="Tahoma" panose="020B0604030504040204" pitchFamily="34" charset="0"/>
                <a:ea typeface="Times New Roman" panose="02020603050405020304" pitchFamily="18" charset="0"/>
                <a:cs typeface="Sultan normal" pitchFamily="2" charset="-78"/>
              </a:rPr>
              <a:t> كما</a:t>
            </a:r>
            <a:r>
              <a:rPr lang="en-US" sz="1800" b="1" dirty="0">
                <a:solidFill>
                  <a:prstClr val="black"/>
                </a:solidFill>
                <a:latin typeface="Tahoma" panose="020B0604030504040204" pitchFamily="34" charset="0"/>
                <a:ea typeface="Times New Roman" panose="02020603050405020304" pitchFamily="18" charset="0"/>
                <a:cs typeface="Sultan normal" pitchFamily="2" charset="-78"/>
              </a:rPr>
              <a:t> </a:t>
            </a:r>
            <a:r>
              <a:rPr lang="ar-SA" sz="1800" b="1" dirty="0">
                <a:solidFill>
                  <a:prstClr val="black"/>
                </a:solidFill>
                <a:latin typeface="Tahoma" panose="020B0604030504040204" pitchFamily="34" charset="0"/>
                <a:ea typeface="Times New Roman" panose="02020603050405020304" pitchFamily="18" charset="0"/>
                <a:cs typeface="Sultan normal" pitchFamily="2" charset="-78"/>
              </a:rPr>
              <a:t>يمكن استخدام</a:t>
            </a:r>
            <a:r>
              <a:rPr lang="en-US" sz="1800" b="1" dirty="0">
                <a:solidFill>
                  <a:prstClr val="black"/>
                </a:solidFill>
                <a:latin typeface="Tahoma" panose="020B0604030504040204" pitchFamily="34" charset="0"/>
                <a:ea typeface="Times New Roman" panose="02020603050405020304" pitchFamily="18" charset="0"/>
                <a:cs typeface="Sultan normal" pitchFamily="2" charset="-78"/>
              </a:rPr>
              <a:t> </a:t>
            </a:r>
            <a:r>
              <a:rPr lang="ar-SA" sz="1800" b="1" dirty="0">
                <a:solidFill>
                  <a:prstClr val="black"/>
                </a:solidFill>
                <a:latin typeface="Tahoma" panose="020B0604030504040204" pitchFamily="34" charset="0"/>
                <a:ea typeface="Times New Roman" panose="02020603050405020304" pitchFamily="18" charset="0"/>
                <a:cs typeface="Sultan normal" pitchFamily="2" charset="-78"/>
              </a:rPr>
              <a:t>آلات محد</a:t>
            </a:r>
            <a:r>
              <a:rPr lang="ar-EG" sz="1800" b="1" dirty="0">
                <a:solidFill>
                  <a:prstClr val="black"/>
                </a:solidFill>
                <a:latin typeface="Tahoma" panose="020B0604030504040204" pitchFamily="34" charset="0"/>
                <a:ea typeface="Times New Roman" panose="02020603050405020304" pitchFamily="18" charset="0"/>
                <a:cs typeface="Sultan normal" pitchFamily="2" charset="-78"/>
              </a:rPr>
              <a:t>و</a:t>
            </a:r>
            <a:r>
              <a:rPr lang="ar-SA" sz="1800" b="1" dirty="0">
                <a:solidFill>
                  <a:prstClr val="black"/>
                </a:solidFill>
                <a:latin typeface="Tahoma" panose="020B0604030504040204" pitchFamily="34" charset="0"/>
                <a:ea typeface="Times New Roman" panose="02020603050405020304" pitchFamily="18" charset="0"/>
                <a:cs typeface="Sultan normal" pitchFamily="2" charset="-78"/>
              </a:rPr>
              <a:t>دة ورخيصة الثمن في تقنية إعادة التدوير، ما يساعد الشباب</a:t>
            </a:r>
            <a:r>
              <a:rPr lang="en-US" sz="1800" b="1" dirty="0">
                <a:solidFill>
                  <a:prstClr val="black"/>
                </a:solidFill>
                <a:latin typeface="Tahoma" panose="020B0604030504040204" pitchFamily="34" charset="0"/>
                <a:ea typeface="Times New Roman" panose="02020603050405020304" pitchFamily="18" charset="0"/>
                <a:cs typeface="Sultan normal" pitchFamily="2" charset="-78"/>
              </a:rPr>
              <a:t> </a:t>
            </a:r>
            <a:r>
              <a:rPr lang="ar-SA" sz="1800" b="1" dirty="0">
                <a:solidFill>
                  <a:prstClr val="black"/>
                </a:solidFill>
                <a:latin typeface="Tahoma" panose="020B0604030504040204" pitchFamily="34" charset="0"/>
                <a:ea typeface="Times New Roman" panose="02020603050405020304" pitchFamily="18" charset="0"/>
                <a:cs typeface="Sultan normal" pitchFamily="2" charset="-78"/>
              </a:rPr>
              <a:t>على الحصول عليها دون تحمل تكاليف كبيرة وتوفــير فـــرص عمل بالمناطق الريفية وبالتالى تحسين الوضع الاقتصادى والبيئى ورفع المستوى الصحى والإجــتماعى بقرى الريف المصرى </a:t>
            </a:r>
            <a:endParaRPr lang="en-US" sz="1800" b="1" dirty="0">
              <a:solidFill>
                <a:prstClr val="black"/>
              </a:solidFill>
              <a:latin typeface="Tahoma" panose="020B0604030504040204" pitchFamily="34" charset="0"/>
              <a:ea typeface="Times New Roman" panose="02020603050405020304" pitchFamily="18" charset="0"/>
              <a:cs typeface="Sultan normal" pitchFamily="2" charset="-78"/>
            </a:endParaRPr>
          </a:p>
          <a:p>
            <a:pPr algn="justLow" rtl="1">
              <a:lnSpc>
                <a:spcPct val="100000"/>
              </a:lnSpc>
              <a:spcBef>
                <a:spcPts val="0"/>
              </a:spcBef>
            </a:pPr>
            <a:r>
              <a:rPr lang="ar-SA" sz="1800" b="1" dirty="0">
                <a:solidFill>
                  <a:prstClr val="black"/>
                </a:solidFill>
                <a:latin typeface="Tahoma" panose="020B0604030504040204" pitchFamily="34" charset="0"/>
                <a:ea typeface="Times New Roman" panose="02020603050405020304" pitchFamily="18" charset="0"/>
                <a:cs typeface="Sultan normal" pitchFamily="2" charset="-78"/>
              </a:rPr>
              <a:t>إن المورد الأساسي لمشروعات إعادة التدوير هو (</a:t>
            </a:r>
            <a:r>
              <a:rPr lang="ar-EG" sz="1800" b="1" dirty="0">
                <a:solidFill>
                  <a:prstClr val="black"/>
                </a:solidFill>
                <a:latin typeface="Tahoma" panose="020B0604030504040204" pitchFamily="34" charset="0"/>
                <a:ea typeface="Times New Roman" panose="02020603050405020304" pitchFamily="18" charset="0"/>
                <a:cs typeface="Sultan normal" pitchFamily="2" charset="-78"/>
              </a:rPr>
              <a:t>المخلفات</a:t>
            </a:r>
            <a:r>
              <a:rPr lang="ar-SA" sz="1800" b="1" dirty="0">
                <a:solidFill>
                  <a:prstClr val="black"/>
                </a:solidFill>
                <a:latin typeface="Tahoma" panose="020B0604030504040204" pitchFamily="34" charset="0"/>
                <a:ea typeface="Times New Roman" panose="02020603050405020304" pitchFamily="18" charset="0"/>
                <a:cs typeface="Sultan normal" pitchFamily="2" charset="-78"/>
              </a:rPr>
              <a:t>)، ومعروف أن كل الناس</a:t>
            </a:r>
            <a:r>
              <a:rPr lang="ar-EG" sz="1800" b="1" dirty="0">
                <a:solidFill>
                  <a:prstClr val="black"/>
                </a:solidFill>
                <a:latin typeface="Tahoma" panose="020B0604030504040204" pitchFamily="34" charset="0"/>
                <a:ea typeface="Times New Roman" panose="02020603050405020304" pitchFamily="18" charset="0"/>
                <a:cs typeface="Sultan normal" pitchFamily="2" charset="-78"/>
              </a:rPr>
              <a:t> </a:t>
            </a:r>
            <a:r>
              <a:rPr lang="ar-SA" sz="1800" b="1" dirty="0">
                <a:solidFill>
                  <a:prstClr val="black"/>
                </a:solidFill>
                <a:latin typeface="Tahoma" panose="020B0604030504040204" pitchFamily="34" charset="0"/>
                <a:ea typeface="Times New Roman" panose="02020603050405020304" pitchFamily="18" charset="0"/>
                <a:cs typeface="Sultan normal" pitchFamily="2" charset="-78"/>
              </a:rPr>
              <a:t>يتخلص منها ويرميها، ومن هنا يمكن للشباب الحصول على هذا المورد مجاناً  دون</a:t>
            </a:r>
            <a:r>
              <a:rPr lang="en-US" sz="1800" b="1" dirty="0">
                <a:solidFill>
                  <a:prstClr val="black"/>
                </a:solidFill>
                <a:latin typeface="Tahoma" panose="020B0604030504040204" pitchFamily="34" charset="0"/>
                <a:ea typeface="Times New Roman" panose="02020603050405020304" pitchFamily="18" charset="0"/>
                <a:cs typeface="Sultan normal" pitchFamily="2" charset="-78"/>
              </a:rPr>
              <a:t> </a:t>
            </a:r>
            <a:r>
              <a:rPr lang="ar-SA" sz="1800" b="1" dirty="0">
                <a:solidFill>
                  <a:prstClr val="black"/>
                </a:solidFill>
                <a:latin typeface="Tahoma" panose="020B0604030504040204" pitchFamily="34" charset="0"/>
                <a:ea typeface="Times New Roman" panose="02020603050405020304" pitchFamily="18" charset="0"/>
                <a:cs typeface="Sultan normal" pitchFamily="2" charset="-78"/>
              </a:rPr>
              <a:t>الحاجة إلى إجراءات لتملكها أو شرائها </a:t>
            </a:r>
            <a:r>
              <a:rPr lang="ar-EG" sz="1800" b="1" dirty="0">
                <a:solidFill>
                  <a:prstClr val="black"/>
                </a:solidFill>
                <a:latin typeface="Tahoma" panose="020B0604030504040204" pitchFamily="34" charset="0"/>
                <a:ea typeface="Times New Roman" panose="02020603050405020304" pitchFamily="18" charset="0"/>
                <a:cs typeface="Sultan normal" pitchFamily="2" charset="-78"/>
              </a:rPr>
              <a:t> كما </a:t>
            </a:r>
            <a:r>
              <a:rPr lang="ar-SA" sz="1800" b="1" dirty="0">
                <a:solidFill>
                  <a:prstClr val="black"/>
                </a:solidFill>
                <a:latin typeface="Tahoma" panose="020B0604030504040204" pitchFamily="34" charset="0"/>
                <a:ea typeface="Times New Roman" panose="02020603050405020304" pitchFamily="18" charset="0"/>
                <a:cs typeface="Sultan normal" pitchFamily="2" charset="-78"/>
              </a:rPr>
              <a:t>تمتاز تقنية إعادة التدوير بسهولة التدريب على استخدامها، ويمكن تعلمها أثناء العمل، كما</a:t>
            </a:r>
            <a:r>
              <a:rPr lang="ar-SA" sz="1800" b="1" dirty="0">
                <a:solidFill>
                  <a:prstClr val="black"/>
                </a:solidFill>
                <a:latin typeface="Sultan normal" pitchFamily="2" charset="-78"/>
                <a:ea typeface="Times New Roman" panose="02020603050405020304" pitchFamily="18" charset="0"/>
                <a:cs typeface="Tahoma" panose="020B0604030504040204" pitchFamily="34" charset="0"/>
              </a:rPr>
              <a:t> </a:t>
            </a:r>
            <a:r>
              <a:rPr lang="ar-SA" sz="1800" b="1" dirty="0">
                <a:solidFill>
                  <a:prstClr val="black"/>
                </a:solidFill>
                <a:latin typeface="Tahoma" panose="020B0604030504040204" pitchFamily="34" charset="0"/>
                <a:ea typeface="Times New Roman" panose="02020603050405020304" pitchFamily="18" charset="0"/>
                <a:cs typeface="Sultan normal" pitchFamily="2" charset="-78"/>
              </a:rPr>
              <a:t>يمكن أن يمتهنها الشباب الذين حرموا من التعليم</a:t>
            </a:r>
            <a:r>
              <a:rPr lang="en-US" sz="1800" b="1" dirty="0">
                <a:solidFill>
                  <a:prstClr val="black"/>
                </a:solidFill>
                <a:latin typeface="Tahoma" panose="020B0604030504040204" pitchFamily="34" charset="0"/>
                <a:ea typeface="Times New Roman" panose="02020603050405020304" pitchFamily="18" charset="0"/>
                <a:cs typeface="Sultan normal" pitchFamily="2" charset="-78"/>
              </a:rPr>
              <a:t>.</a:t>
            </a:r>
            <a:endParaRPr lang="ar-EG" sz="1800" b="1" dirty="0">
              <a:solidFill>
                <a:prstClr val="black"/>
              </a:solidFill>
              <a:latin typeface="Tahoma" panose="020B0604030504040204" pitchFamily="34" charset="0"/>
              <a:ea typeface="Times New Roman" panose="02020603050405020304" pitchFamily="18" charset="0"/>
              <a:cs typeface="Sultan normal" pitchFamily="2" charset="-78"/>
            </a:endParaRPr>
          </a:p>
          <a:p>
            <a:pPr algn="justLow" rtl="1">
              <a:lnSpc>
                <a:spcPct val="100000"/>
              </a:lnSpc>
              <a:spcBef>
                <a:spcPts val="744"/>
              </a:spcBef>
              <a:spcAft>
                <a:spcPts val="1240"/>
              </a:spcAft>
              <a:tabLst>
                <a:tab pos="566974" algn="l"/>
              </a:tabLst>
            </a:pPr>
            <a:r>
              <a:rPr lang="ar-SA" sz="1800" b="1" dirty="0">
                <a:solidFill>
                  <a:prstClr val="black"/>
                </a:solidFill>
                <a:latin typeface="Tahoma" panose="020B0604030504040204" pitchFamily="34" charset="0"/>
                <a:ea typeface="Times New Roman" panose="02020603050405020304" pitchFamily="18" charset="0"/>
                <a:cs typeface="Sultan normal" pitchFamily="2" charset="-78"/>
              </a:rPr>
              <a:t>الروث الحيواني الناتج من رأس ماشية واحدة، تكفى لاستهلاك أسرة</a:t>
            </a:r>
            <a:r>
              <a:rPr lang="ar-EG" sz="1800" b="1" dirty="0">
                <a:solidFill>
                  <a:prstClr val="black"/>
                </a:solidFill>
                <a:latin typeface="Tahoma" panose="020B0604030504040204" pitchFamily="34" charset="0"/>
                <a:ea typeface="Times New Roman" panose="02020603050405020304" pitchFamily="18" charset="0"/>
                <a:cs typeface="Sultan normal" pitchFamily="2" charset="-78"/>
              </a:rPr>
              <a:t> ريفية </a:t>
            </a:r>
            <a:r>
              <a:rPr lang="ar-SA" sz="1800" b="1" dirty="0">
                <a:solidFill>
                  <a:prstClr val="black"/>
                </a:solidFill>
                <a:latin typeface="Tahoma" panose="020B0604030504040204" pitchFamily="34" charset="0"/>
                <a:ea typeface="Times New Roman" panose="02020603050405020304" pitchFamily="18" charset="0"/>
                <a:cs typeface="Sultan normal" pitchFamily="2" charset="-78"/>
              </a:rPr>
              <a:t> يوميا من الغاز وتنتج الوحده سماد عضوى يصل سعر الطن منه 3000جنية   والعمر الافتراضي لوحدة البيوجاز يتراوح من 10الى 15 سنه</a:t>
            </a:r>
            <a:r>
              <a:rPr lang="ar-SA" sz="1800" dirty="0">
                <a:solidFill>
                  <a:prstClr val="black"/>
                </a:solidFill>
                <a:ea typeface="SimSun" panose="02010600030101010101" pitchFamily="2" charset="-122"/>
              </a:rPr>
              <a:t> </a:t>
            </a:r>
            <a:r>
              <a:rPr lang="ar-EG" sz="1800" dirty="0">
                <a:solidFill>
                  <a:prstClr val="black"/>
                </a:solidFill>
                <a:ea typeface="SimSun" panose="02010600030101010101" pitchFamily="2" charset="-122"/>
              </a:rPr>
              <a:t>.</a:t>
            </a:r>
          </a:p>
          <a:p>
            <a:pPr algn="justLow" rtl="1">
              <a:lnSpc>
                <a:spcPct val="100000"/>
              </a:lnSpc>
              <a:spcBef>
                <a:spcPts val="744"/>
              </a:spcBef>
              <a:spcAft>
                <a:spcPts val="1240"/>
              </a:spcAft>
              <a:tabLst>
                <a:tab pos="566974" algn="l"/>
              </a:tabLst>
            </a:pPr>
            <a:r>
              <a:rPr lang="ar-EG" sz="1800" b="1" dirty="0">
                <a:solidFill>
                  <a:prstClr val="black"/>
                </a:solidFill>
                <a:latin typeface="Tahoma" panose="020B0604030504040204" pitchFamily="34" charset="0"/>
                <a:ea typeface="Times New Roman" panose="02020603050405020304" pitchFamily="18" charset="0"/>
                <a:cs typeface="Sultan normal" pitchFamily="2" charset="-78"/>
              </a:rPr>
              <a:t>تحويل قرى الريف المصري الى وحدة متكاملة قائمة بذاتها  منتجة للطاقة - زيادة إنتاجية المحاصيل الزراعية الخالية من الامراض - ترشيد استهلاك مياه نهر النيل </a:t>
            </a:r>
          </a:p>
          <a:p>
            <a:pPr marL="0" indent="0" algn="justLow" rtl="1">
              <a:lnSpc>
                <a:spcPct val="100000"/>
              </a:lnSpc>
              <a:spcBef>
                <a:spcPts val="0"/>
              </a:spcBef>
              <a:buNone/>
            </a:pPr>
            <a:endParaRPr lang="ar-EG" sz="1800" b="1" dirty="0">
              <a:solidFill>
                <a:prstClr val="black"/>
              </a:solidFill>
              <a:latin typeface="Calibri" panose="020F0502020204030204" pitchFamily="34" charset="0"/>
              <a:ea typeface="Calibri" panose="020F0502020204030204" pitchFamily="34" charset="0"/>
            </a:endParaRPr>
          </a:p>
          <a:p>
            <a:pPr lvl="0" algn="r" rtl="1">
              <a:defRPr/>
            </a:pPr>
            <a:endParaRPr lang="en-US" sz="1800" dirty="0">
              <a:cs typeface="Sultan Medium" pitchFamily="2" charset="-78"/>
            </a:endParaRPr>
          </a:p>
          <a:p>
            <a:pPr algn="justLow" rtl="1">
              <a:defRPr/>
            </a:pPr>
            <a:endParaRPr lang="en-US" sz="1800" dirty="0">
              <a:solidFill>
                <a:sysClr val="windowText" lastClr="000000"/>
              </a:solidFill>
              <a:latin typeface="Calibri" panose="020F0502020204030204"/>
            </a:endParaRPr>
          </a:p>
        </p:txBody>
      </p:sp>
    </p:spTree>
    <p:extLst>
      <p:ext uri="{BB962C8B-B14F-4D97-AF65-F5344CB8AC3E}">
        <p14:creationId xmlns:p14="http://schemas.microsoft.com/office/powerpoint/2010/main" val="2391008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5" y="922708"/>
            <a:ext cx="13040439" cy="873957"/>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defRPr/>
            </a:pPr>
            <a:r>
              <a:rPr lang="ar-EG" sz="2800" b="1" u="sng" dirty="0">
                <a:solidFill>
                  <a:srgbClr val="FF0000"/>
                </a:solidFill>
                <a:latin typeface="Calibri Light" panose="020F0302020204030204"/>
                <a:cs typeface="Times New Roman" panose="02020603050405020304" pitchFamily="18" charset="0"/>
              </a:rPr>
              <a:t>اثر المشروع وت</a:t>
            </a:r>
            <a:r>
              <a:rPr lang="ar-EG" sz="2800" b="1" u="sng" dirty="0">
                <a:solidFill>
                  <a:srgbClr val="FF0000"/>
                </a:solidFill>
                <a:latin typeface="Calibri Light" panose="020F0302020204030204"/>
              </a:rPr>
              <a:t>طبيقاته</a:t>
            </a:r>
            <a:endParaRPr lang="ar-EG" sz="2800" b="1" u="sng" dirty="0">
              <a:solidFill>
                <a:srgbClr val="FF0000"/>
              </a:solidFill>
              <a:latin typeface="Calibri Light" panose="020F0302020204030204"/>
              <a:cs typeface="Times New Roman" panose="02020603050405020304" pitchFamily="18" charset="0"/>
            </a:endParaRPr>
          </a:p>
        </p:txBody>
      </p:sp>
      <p:sp>
        <p:nvSpPr>
          <p:cNvPr id="9" name="Content Placeholder 2"/>
          <p:cNvSpPr txBox="1">
            <a:spLocks/>
          </p:cNvSpPr>
          <p:nvPr/>
        </p:nvSpPr>
        <p:spPr>
          <a:xfrm>
            <a:off x="1039454" y="1796665"/>
            <a:ext cx="13040439" cy="5947613"/>
          </a:xfrm>
          <a:prstGeom prst="rect">
            <a:avLst/>
          </a:prstGeom>
        </p:spPr>
        <p:txBody>
          <a:bodyPr vert="horz" lIns="113395" tIns="56698" rIns="113395" bIns="56698"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spcBef>
                <a:spcPts val="0"/>
              </a:spcBef>
              <a:buNone/>
            </a:pPr>
            <a:r>
              <a:rPr lang="ar-EG" sz="1800" b="1" dirty="0">
                <a:solidFill>
                  <a:srgbClr val="FF0000"/>
                </a:solidFill>
                <a:latin typeface="CairoRegular"/>
              </a:rPr>
              <a:t>تحقيق أهداف الأمم المتحدة للتنمية المستدامة من خلال </a:t>
            </a:r>
            <a:r>
              <a:rPr lang="ar-EG" sz="1800" b="1" dirty="0">
                <a:solidFill>
                  <a:srgbClr val="70AD47">
                    <a:lumMod val="50000"/>
                  </a:srgbClr>
                </a:solidFill>
                <a:latin typeface="CairoRegular"/>
              </a:rPr>
              <a:t>:</a:t>
            </a:r>
          </a:p>
          <a:p>
            <a:pPr marL="425230" indent="-425230" algn="r" rtl="1">
              <a:lnSpc>
                <a:spcPct val="120000"/>
              </a:lnSpc>
              <a:spcBef>
                <a:spcPts val="0"/>
              </a:spcBef>
              <a:buFont typeface="Symbol" panose="05050102010706020507" pitchFamily="18" charset="2"/>
              <a:buChar char=""/>
            </a:pPr>
            <a:r>
              <a:rPr lang="ar-EG" sz="1800" b="1" dirty="0">
                <a:solidFill>
                  <a:srgbClr val="000000"/>
                </a:solidFill>
                <a:latin typeface="ge ss two light"/>
                <a:ea typeface="Calibri" panose="020F0502020204030204" pitchFamily="34" charset="0"/>
              </a:rPr>
              <a:t>القضاء على الفقر من خلال توفير فرص عمل للشباب </a:t>
            </a:r>
          </a:p>
          <a:p>
            <a:pPr marL="425230" indent="-425230" algn="r" rtl="1">
              <a:lnSpc>
                <a:spcPct val="120000"/>
              </a:lnSpc>
              <a:spcBef>
                <a:spcPts val="0"/>
              </a:spcBef>
              <a:buFont typeface="Symbol" panose="05050102010706020507" pitchFamily="18" charset="2"/>
              <a:buChar char=""/>
            </a:pPr>
            <a:r>
              <a:rPr lang="ar-EG" sz="1800" b="1" dirty="0">
                <a:solidFill>
                  <a:srgbClr val="000000"/>
                </a:solidFill>
                <a:latin typeface="ge ss two light"/>
                <a:ea typeface="Calibri" panose="020F0502020204030204" pitchFamily="34" charset="0"/>
              </a:rPr>
              <a:t>القضاء على التلوث من خلال التخلص الامن من المخلفات </a:t>
            </a:r>
          </a:p>
          <a:p>
            <a:pPr marL="425230" indent="-425230" algn="r" rtl="1">
              <a:lnSpc>
                <a:spcPct val="120000"/>
              </a:lnSpc>
              <a:spcBef>
                <a:spcPts val="0"/>
              </a:spcBef>
              <a:buFont typeface="Symbol" panose="05050102010706020507" pitchFamily="18" charset="2"/>
              <a:buChar char=""/>
            </a:pPr>
            <a:r>
              <a:rPr lang="ar-EG" sz="1800" b="1" dirty="0">
                <a:solidFill>
                  <a:srgbClr val="000000"/>
                </a:solidFill>
                <a:latin typeface="ge ss two light"/>
                <a:ea typeface="Calibri" panose="020F0502020204030204" pitchFamily="34" charset="0"/>
              </a:rPr>
              <a:t>القضاء على الجوع من خلال استخدام السماد الناتج عن البيوجاز لزيادة انتاج المحاصيل الزراعية </a:t>
            </a:r>
          </a:p>
          <a:p>
            <a:pPr marL="425230" indent="-425230" algn="r" rtl="1">
              <a:lnSpc>
                <a:spcPct val="120000"/>
              </a:lnSpc>
              <a:spcBef>
                <a:spcPts val="0"/>
              </a:spcBef>
              <a:buFont typeface="Symbol" panose="05050102010706020507" pitchFamily="18" charset="2"/>
              <a:buChar char=""/>
            </a:pPr>
            <a:r>
              <a:rPr lang="ar-EG" sz="1800" b="1" dirty="0">
                <a:solidFill>
                  <a:srgbClr val="000000"/>
                </a:solidFill>
                <a:latin typeface="ge ss two light"/>
                <a:ea typeface="Calibri" panose="020F0502020204030204" pitchFamily="34" charset="0"/>
              </a:rPr>
              <a:t>توفير الصحة الجيدة للمواطنين </a:t>
            </a:r>
            <a:r>
              <a:rPr lang="ar-SA" sz="1800" b="1" dirty="0">
                <a:solidFill>
                  <a:srgbClr val="000000"/>
                </a:solidFill>
                <a:latin typeface="ge ss two light"/>
                <a:ea typeface="Calibri" panose="020F0502020204030204" pitchFamily="34" charset="0"/>
              </a:rPr>
              <a:t> حيث الأسمدة</a:t>
            </a:r>
            <a:r>
              <a:rPr lang="ar-EG" sz="1800" b="1" dirty="0">
                <a:solidFill>
                  <a:srgbClr val="000000"/>
                </a:solidFill>
                <a:latin typeface="ge ss two light"/>
                <a:ea typeface="Calibri" panose="020F0502020204030204" pitchFamily="34" charset="0"/>
              </a:rPr>
              <a:t> الناتجة عن البيوجاز تنتج</a:t>
            </a:r>
            <a:r>
              <a:rPr lang="ar-SA" sz="1800" b="1" dirty="0">
                <a:solidFill>
                  <a:srgbClr val="000000"/>
                </a:solidFill>
                <a:latin typeface="ge ss two light"/>
                <a:ea typeface="Calibri" panose="020F0502020204030204" pitchFamily="34" charset="0"/>
              </a:rPr>
              <a:t>  نباتات صحية 100% وخالية من الملوثات ومسببات أمراض السرطانات بعكس الأسمدة الأزوتية والفوسفاتية ومنتجات المصانع الكيماوية</a:t>
            </a:r>
            <a:r>
              <a:rPr lang="ar-EG" sz="1800" b="1" dirty="0">
                <a:solidFill>
                  <a:srgbClr val="000000"/>
                </a:solidFill>
                <a:latin typeface="ge ss two light"/>
                <a:ea typeface="Calibri" panose="020F0502020204030204" pitchFamily="34" charset="0"/>
              </a:rPr>
              <a:t>.</a:t>
            </a:r>
          </a:p>
          <a:p>
            <a:pPr marL="425230" indent="-425230" algn="r" rtl="1">
              <a:lnSpc>
                <a:spcPct val="120000"/>
              </a:lnSpc>
              <a:spcBef>
                <a:spcPts val="0"/>
              </a:spcBef>
              <a:buFont typeface="Symbol" panose="05050102010706020507" pitchFamily="18" charset="2"/>
              <a:buChar char=""/>
            </a:pPr>
            <a:r>
              <a:rPr lang="ar-EG" sz="1800" b="1" dirty="0">
                <a:solidFill>
                  <a:srgbClr val="000000"/>
                </a:solidFill>
                <a:latin typeface="ge ss two light"/>
              </a:rPr>
              <a:t>توفير المياه العذبة من نهر النيل والمستخدمة في الري عن طريق استخدام السماد الناتج عن البيوجاز والذي يتميز باحتفاظه بكمية مناسبة من الرطوبة مما يوفر المياه العذبة للمواطنين .</a:t>
            </a:r>
          </a:p>
          <a:p>
            <a:pPr marL="0" indent="0" algn="ctr" rtl="1">
              <a:lnSpc>
                <a:spcPct val="70000"/>
              </a:lnSpc>
              <a:spcBef>
                <a:spcPts val="0"/>
              </a:spcBef>
              <a:buNone/>
              <a:defRPr/>
            </a:pPr>
            <a:r>
              <a:rPr lang="ar-EG" sz="1800" u="sng" dirty="0">
                <a:solidFill>
                  <a:srgbClr val="70AD47">
                    <a:lumMod val="50000"/>
                  </a:srgbClr>
                </a:solidFill>
                <a:latin typeface="Calibri" panose="020F0502020204030204" pitchFamily="34" charset="0"/>
              </a:rPr>
              <a:t>ا</a:t>
            </a:r>
            <a:r>
              <a:rPr lang="ar-EG" sz="1800" b="1" u="sng" dirty="0">
                <a:solidFill>
                  <a:srgbClr val="FF0000"/>
                </a:solidFill>
                <a:latin typeface="Calibri" panose="020F0502020204030204" pitchFamily="34" charset="0"/>
              </a:rPr>
              <a:t>ثر المشروع الاقتصادي والاجتماعي والبيئي</a:t>
            </a:r>
          </a:p>
          <a:p>
            <a:pPr marL="0" indent="0" algn="r" rtl="1">
              <a:lnSpc>
                <a:spcPct val="100000"/>
              </a:lnSpc>
              <a:spcBef>
                <a:spcPts val="0"/>
              </a:spcBef>
              <a:buNone/>
            </a:pPr>
            <a:r>
              <a:rPr lang="ar-EG" sz="1800" b="1" dirty="0">
                <a:solidFill>
                  <a:srgbClr val="FF0000"/>
                </a:solidFill>
                <a:latin typeface="CairoRegular"/>
              </a:rPr>
              <a:t>عند تطبيق المشروع على كامل الريف المصري سيؤدي ذلك الى :-</a:t>
            </a:r>
          </a:p>
          <a:p>
            <a:pPr marL="0" indent="0" algn="r" rtl="1">
              <a:lnSpc>
                <a:spcPct val="100000"/>
              </a:lnSpc>
              <a:spcBef>
                <a:spcPts val="0"/>
              </a:spcBef>
              <a:buNone/>
            </a:pPr>
            <a:r>
              <a:rPr lang="ar-EG" sz="1800" dirty="0">
                <a:latin typeface="CairoRegular"/>
              </a:rPr>
              <a:t>جمهورية مصر العربية </a:t>
            </a:r>
            <a:r>
              <a:rPr lang="ar-EG" sz="1800" b="1" u="sng" dirty="0">
                <a:latin typeface="CairoRegular"/>
              </a:rPr>
              <a:t>تمتلك 8 مليون راس ماشية والتي تنتج 93مليون كجم من المخلفات العضوية سنويا وفي حالة الاستفادة من تلك الكمية سيتم انتاج 4 مليون م3 من الغاز في اليوم الواحد بما يعادل 43 مليون أسطوانة بوتاجاز سنويا أي ما يعادل 12,5 % من استهلاك مصر من انابيب الغاز سنويا </a:t>
            </a:r>
            <a:endParaRPr lang="ar-SA" sz="1800" b="1" u="sng" dirty="0">
              <a:latin typeface="CairoRegular"/>
            </a:endParaRPr>
          </a:p>
          <a:p>
            <a:pPr marL="0" indent="0" algn="r" rtl="1">
              <a:lnSpc>
                <a:spcPct val="100000"/>
              </a:lnSpc>
              <a:spcBef>
                <a:spcPts val="0"/>
              </a:spcBef>
              <a:buNone/>
            </a:pPr>
            <a:r>
              <a:rPr lang="ar-SA" sz="1800" b="1" u="sng" dirty="0">
                <a:latin typeface="CairoRegular"/>
              </a:rPr>
              <a:t>الزراعة باستخدام الأسمدة البلدية الناتجة عن البيوجاز  توفر المياه للمحاصيل الزراعية بنسبة 40 %، بعكس الأسمدة الكيماوية</a:t>
            </a:r>
            <a:r>
              <a:rPr lang="ar-SA" sz="1800" dirty="0">
                <a:latin typeface="CairoRegular"/>
              </a:rPr>
              <a:t>، التى تسرف فى استخدام المياه</a:t>
            </a:r>
          </a:p>
          <a:p>
            <a:pPr marL="0" indent="0" algn="r" rtl="1">
              <a:lnSpc>
                <a:spcPct val="100000"/>
              </a:lnSpc>
              <a:spcBef>
                <a:spcPts val="0"/>
              </a:spcBef>
              <a:buNone/>
            </a:pPr>
            <a:r>
              <a:rPr lang="ar-SA" sz="1800" dirty="0">
                <a:latin typeface="CairoRegular"/>
              </a:rPr>
              <a:t>عند تطبيق مشروع البيوجاز على كامل الاراضي الزراعية في مصر فان </a:t>
            </a:r>
            <a:r>
              <a:rPr lang="ar-SA" sz="1800" b="1" u="sng" dirty="0">
                <a:latin typeface="CairoRegular"/>
              </a:rPr>
              <a:t>اجمالي المساحة المنزرعة فى مصر تقدر بحوالي 9 مليون فدان حيث يمكن زيادة إنتاجية الـ 9 ملايين فدان لتعطي انتاجية كأنها 30 مليون فدان فى حال إستخدام الأسمدة الحيوية بجانب توفير آلاف الأمتار من المياه المحددة للزراعة وهى 80 مليار متر مكعب</a:t>
            </a:r>
            <a:r>
              <a:rPr lang="ar-SA" sz="1800" dirty="0">
                <a:latin typeface="CairoRegular"/>
              </a:rPr>
              <a:t>، لتحقيق الاكتفاء الذاتى لمصر من القمح خلال 3 سنوات وكذلك توفير الأعلاف اللازمة للثروات الداجنة والحيوانية والسمكية والذى ينعكس على سعر اللحوم الحمراء البلدية والدواجن والأسماك بجانب توفير 11 مليار متر مكعب من المياه</a:t>
            </a:r>
            <a:r>
              <a:rPr lang="en-US" sz="1800" dirty="0">
                <a:latin typeface="CairoRegular"/>
              </a:rPr>
              <a:t>.</a:t>
            </a:r>
            <a:r>
              <a:rPr lang="en-US" sz="1800" dirty="0">
                <a:solidFill>
                  <a:srgbClr val="70AD47">
                    <a:lumMod val="50000"/>
                  </a:srgbClr>
                </a:solidFill>
                <a:latin typeface="CairoRegular"/>
              </a:rPr>
              <a:t> </a:t>
            </a:r>
            <a:endParaRPr lang="ar-SA" sz="1800" dirty="0">
              <a:solidFill>
                <a:srgbClr val="70AD47">
                  <a:lumMod val="50000"/>
                </a:srgbClr>
              </a:solidFill>
              <a:latin typeface="CairoRegular"/>
            </a:endParaRPr>
          </a:p>
          <a:p>
            <a:pPr marL="0" indent="0" algn="justLow" rtl="1">
              <a:lnSpc>
                <a:spcPct val="120000"/>
              </a:lnSpc>
              <a:spcBef>
                <a:spcPts val="0"/>
              </a:spcBef>
              <a:buNone/>
              <a:defRPr/>
            </a:pPr>
            <a:r>
              <a:rPr lang="ar-EG" sz="1800" b="1" u="sng" dirty="0">
                <a:solidFill>
                  <a:srgbClr val="FF0000"/>
                </a:solidFill>
                <a:latin typeface="Calibri" panose="020F0502020204030204" pitchFamily="34" charset="0"/>
              </a:rPr>
              <a:t>ما تم تنفيذه والخطط المستقبلية للمشروع </a:t>
            </a:r>
          </a:p>
          <a:p>
            <a:pPr marL="0" indent="0" algn="justLow" rtl="1">
              <a:lnSpc>
                <a:spcPct val="120000"/>
              </a:lnSpc>
              <a:spcBef>
                <a:spcPts val="0"/>
              </a:spcBef>
              <a:buNone/>
              <a:defRPr/>
            </a:pPr>
            <a:r>
              <a:rPr lang="ar-EG" sz="1800" b="1" u="sng" dirty="0">
                <a:solidFill>
                  <a:srgbClr val="FF0000"/>
                </a:solidFill>
                <a:latin typeface="CairoRegular"/>
              </a:rPr>
              <a:t>ما تم تنفيذه :</a:t>
            </a:r>
          </a:p>
          <a:p>
            <a:pPr marL="0" indent="0" algn="justLow" rtl="1">
              <a:lnSpc>
                <a:spcPct val="120000"/>
              </a:lnSpc>
              <a:spcBef>
                <a:spcPts val="0"/>
              </a:spcBef>
              <a:buNone/>
            </a:pPr>
            <a:r>
              <a:rPr lang="ar-EG" sz="1800" dirty="0">
                <a:solidFill>
                  <a:prstClr val="black"/>
                </a:solidFill>
                <a:latin typeface="Calibri" panose="020F0502020204030204" pitchFamily="34" charset="0"/>
                <a:ea typeface="Calibri" panose="020F0502020204030204" pitchFamily="34" charset="0"/>
              </a:rPr>
              <a:t> </a:t>
            </a:r>
            <a:r>
              <a:rPr lang="ar-EG" sz="1800" b="1" dirty="0">
                <a:solidFill>
                  <a:srgbClr val="222222"/>
                </a:solidFill>
                <a:latin typeface="arabic transparent"/>
              </a:rPr>
              <a:t>في ظل ارتفاع اسعار انابيب البوتاجاز التجارية والرقابة الشديدة على استخدام انابيب البوتاجاز المنزلية </a:t>
            </a:r>
            <a:r>
              <a:rPr lang="ar-EG" sz="1800" b="1" u="sng" dirty="0">
                <a:solidFill>
                  <a:srgbClr val="222222"/>
                </a:solidFill>
                <a:latin typeface="arabic transparent"/>
              </a:rPr>
              <a:t>قام بعض اصحاب مزارع الدواجن بدمياط  باستخدام مولدات تعمل بالبيوجاز </a:t>
            </a:r>
            <a:r>
              <a:rPr lang="ar-EG" sz="1800" b="1" dirty="0">
                <a:solidFill>
                  <a:srgbClr val="222222"/>
                </a:solidFill>
                <a:latin typeface="arabic transparent"/>
              </a:rPr>
              <a:t>لتوليد الغاز الحيوي  من فضلات الدجاج وخليط من الذرة والاعشاب وتحويلها إلى تيار كهربي وحرارة للتدفئة في فصل الشتاء.</a:t>
            </a:r>
          </a:p>
          <a:p>
            <a:pPr marL="0" indent="0" algn="justLow" rtl="1">
              <a:lnSpc>
                <a:spcPct val="120000"/>
              </a:lnSpc>
              <a:spcBef>
                <a:spcPts val="0"/>
              </a:spcBef>
              <a:buNone/>
            </a:pPr>
            <a:endParaRPr lang="ar-EG" sz="1800" b="1" dirty="0">
              <a:solidFill>
                <a:srgbClr val="222222"/>
              </a:solidFill>
              <a:latin typeface="arabic transparent"/>
            </a:endParaRPr>
          </a:p>
          <a:p>
            <a:pPr marL="0" indent="0" algn="justLow" rtl="1">
              <a:lnSpc>
                <a:spcPct val="120000"/>
              </a:lnSpc>
              <a:spcBef>
                <a:spcPts val="0"/>
              </a:spcBef>
              <a:buNone/>
            </a:pPr>
            <a:endParaRPr lang="ar-EG" sz="1800" dirty="0">
              <a:solidFill>
                <a:srgbClr val="222222"/>
              </a:solidFill>
              <a:latin typeface="arabic transparent"/>
            </a:endParaRPr>
          </a:p>
          <a:p>
            <a:pPr marL="0" indent="0" algn="r">
              <a:buNone/>
            </a:pPr>
            <a:endParaRPr lang="en-US" sz="5400" dirty="0">
              <a:solidFill>
                <a:schemeClr val="accent6">
                  <a:lumMod val="50000"/>
                </a:schemeClr>
              </a:solidFill>
              <a:latin typeface="Calibri" panose="020F0502020204030204"/>
            </a:endParaRPr>
          </a:p>
        </p:txBody>
      </p:sp>
      <p:sp>
        <p:nvSpPr>
          <p:cNvPr id="3" name="Rectangle 2"/>
          <p:cNvSpPr/>
          <p:nvPr/>
        </p:nvSpPr>
        <p:spPr>
          <a:xfrm>
            <a:off x="1146762" y="7799207"/>
            <a:ext cx="12933131" cy="1095941"/>
          </a:xfrm>
          <a:prstGeom prst="rect">
            <a:avLst/>
          </a:prstGeom>
        </p:spPr>
        <p:txBody>
          <a:bodyPr wrap="square">
            <a:spAutoFit/>
          </a:bodyPr>
          <a:lstStyle/>
          <a:p>
            <a:pPr lvl="0" algn="justLow" rtl="1">
              <a:lnSpc>
                <a:spcPct val="120000"/>
              </a:lnSpc>
              <a:defRPr/>
            </a:pPr>
            <a:r>
              <a:rPr lang="ar-EG" sz="2000" b="1" u="sng" dirty="0">
                <a:solidFill>
                  <a:srgbClr val="FF0000"/>
                </a:solidFill>
                <a:latin typeface="CairoRegular"/>
              </a:rPr>
              <a:t>الخطط المستقبلية للمشروع </a:t>
            </a:r>
            <a:r>
              <a:rPr lang="ar-EG" sz="2000" b="1" u="sng" dirty="0">
                <a:solidFill>
                  <a:srgbClr val="70AD47">
                    <a:lumMod val="50000"/>
                  </a:srgbClr>
                </a:solidFill>
                <a:latin typeface="CairoRegular"/>
              </a:rPr>
              <a:t>:</a:t>
            </a:r>
          </a:p>
          <a:p>
            <a:pPr lvl="0" algn="justLow" rtl="1">
              <a:lnSpc>
                <a:spcPct val="120000"/>
              </a:lnSpc>
              <a:defRPr/>
            </a:pPr>
            <a:r>
              <a:rPr lang="ar-EG" b="1" dirty="0">
                <a:solidFill>
                  <a:srgbClr val="222222"/>
                </a:solidFill>
                <a:latin typeface="arabic transparent"/>
              </a:rPr>
              <a:t>تنفيذ المشروع بالقرى المدرجة ضمن المبادرة الرئاسية حياة كريمة ( قرى مركز دمياط – مركز الزرقا – مركز كفر سعد) نظرا لانها قرى ريفية ويتوفر بها الماشية والمخلفات الزراعية وقش الارز .. الخ المولدة لغاز الميثان .</a:t>
            </a:r>
          </a:p>
        </p:txBody>
      </p:sp>
    </p:spTree>
    <p:extLst>
      <p:ext uri="{BB962C8B-B14F-4D97-AF65-F5344CB8AC3E}">
        <p14:creationId xmlns:p14="http://schemas.microsoft.com/office/powerpoint/2010/main" val="2605976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5" y="1244082"/>
            <a:ext cx="13040439" cy="663162"/>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defRPr/>
            </a:pPr>
            <a:r>
              <a:rPr lang="ar-EG" sz="2480" dirty="0">
                <a:solidFill>
                  <a:sysClr val="windowText" lastClr="000000"/>
                </a:solidFill>
                <a:latin typeface="Calibri Light" panose="020F0302020204030204"/>
                <a:cs typeface="Times New Roman" panose="02020603050405020304" pitchFamily="18" charset="0"/>
              </a:rPr>
              <a:t>أثر المشروع وتطبيقاته</a:t>
            </a:r>
            <a:endParaRPr lang="en-US" sz="2480" dirty="0">
              <a:solidFill>
                <a:sysClr val="windowText" lastClr="000000"/>
              </a:solidFill>
              <a:latin typeface="Calibri Light" panose="020F0302020204030204"/>
            </a:endParaRPr>
          </a:p>
        </p:txBody>
      </p:sp>
      <p:sp>
        <p:nvSpPr>
          <p:cNvPr id="7" name="Content Placeholder 2"/>
          <p:cNvSpPr txBox="1">
            <a:spLocks/>
          </p:cNvSpPr>
          <p:nvPr/>
        </p:nvSpPr>
        <p:spPr>
          <a:xfrm>
            <a:off x="721531" y="2103932"/>
            <a:ext cx="13676285" cy="7343799"/>
          </a:xfrm>
          <a:prstGeom prst="rect">
            <a:avLst/>
          </a:prstGeom>
        </p:spPr>
        <p:txBody>
          <a:bodyPr vert="horz" lIns="113395" tIns="56698" rIns="113395" bIns="56698"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Low" rtl="1">
              <a:lnSpc>
                <a:spcPct val="120000"/>
              </a:lnSpc>
              <a:spcBef>
                <a:spcPts val="0"/>
              </a:spcBef>
              <a:spcAft>
                <a:spcPts val="1240"/>
              </a:spcAft>
              <a:buNone/>
            </a:pPr>
            <a:r>
              <a:rPr lang="ar-EG" sz="1600" b="1" u="sng" dirty="0">
                <a:solidFill>
                  <a:srgbClr val="FF0000"/>
                </a:solidFill>
                <a:latin typeface="CairoRegular"/>
              </a:rPr>
              <a:t>القابلية للتوسع </a:t>
            </a:r>
            <a:r>
              <a:rPr lang="ar-EG" sz="1600" b="1" dirty="0">
                <a:solidFill>
                  <a:srgbClr val="70AD47">
                    <a:lumMod val="50000"/>
                  </a:srgbClr>
                </a:solidFill>
                <a:latin typeface="CairoRegular"/>
              </a:rPr>
              <a:t>: </a:t>
            </a:r>
            <a:r>
              <a:rPr lang="ar-EG" sz="1600" b="1" dirty="0">
                <a:solidFill>
                  <a:srgbClr val="222222"/>
                </a:solidFill>
                <a:latin typeface="arabic transparent"/>
              </a:rPr>
              <a:t>يمكن التوسع في إنتاج البيوجاز عن طريق إنتاج وحدات صناعية ضخمة تستغل الثروة الهائلة والضخمة التي تتوفر لدينا من المخلفات العضوية للقمامة </a:t>
            </a:r>
            <a:r>
              <a:rPr lang="ar-EG" sz="1800" b="1" u="sng" dirty="0">
                <a:solidFill>
                  <a:srgbClr val="222222"/>
                </a:solidFill>
                <a:latin typeface="arabic transparent"/>
              </a:rPr>
              <a:t>وتحويل مصنع أبو جريدة بفارسكور واستغلال 98 فدان لانشاء  وحدة ضخمة لانتاج الكهرباء </a:t>
            </a:r>
            <a:r>
              <a:rPr lang="ar-EG" sz="1600" b="1" dirty="0">
                <a:solidFill>
                  <a:srgbClr val="222222"/>
                </a:solidFill>
                <a:latin typeface="arabic transparent"/>
              </a:rPr>
              <a:t>( الاستفادة من مساحة الموقع الغير مستغلة – القرب من شبكة الكهرباء – البعد عن الكتلة السكنية – الموافقة البيئية لمصنع تدوير القمامة بمنطقة ابو جريدة ).</a:t>
            </a:r>
          </a:p>
          <a:p>
            <a:pPr marL="0" indent="0" algn="justLow" rtl="1">
              <a:lnSpc>
                <a:spcPct val="120000"/>
              </a:lnSpc>
              <a:spcBef>
                <a:spcPts val="0"/>
              </a:spcBef>
              <a:spcAft>
                <a:spcPts val="1240"/>
              </a:spcAft>
              <a:buNone/>
            </a:pPr>
            <a:r>
              <a:rPr lang="ar-EG" sz="1600" b="1" dirty="0">
                <a:solidFill>
                  <a:srgbClr val="222222"/>
                </a:solidFill>
                <a:latin typeface="arabic transparent"/>
              </a:rPr>
              <a:t>حصر كافة المطاعم ومحلات بيع الأسماك والدواجن وكافة المحلات التي تبيع المواد الغذائية والتعاقد معها على توريد كل ما ينتج عن تلك المحلات من مخلفات وتوريدها الى مكبات تدوير القمامة لانتاج الطاقة .  </a:t>
            </a:r>
            <a:endParaRPr lang="en-US" sz="1600" b="1" dirty="0">
              <a:solidFill>
                <a:srgbClr val="222222"/>
              </a:solidFill>
              <a:latin typeface="arabic transparent"/>
            </a:endParaRPr>
          </a:p>
          <a:p>
            <a:pPr marL="0" indent="0" algn="justLow" rtl="1">
              <a:lnSpc>
                <a:spcPct val="115000"/>
              </a:lnSpc>
              <a:spcBef>
                <a:spcPts val="744"/>
              </a:spcBef>
              <a:spcAft>
                <a:spcPts val="1240"/>
              </a:spcAft>
              <a:buNone/>
              <a:tabLst>
                <a:tab pos="566974" algn="l"/>
              </a:tabLst>
            </a:pPr>
            <a:r>
              <a:rPr lang="ar-EG" sz="1600" b="1" u="sng" dirty="0">
                <a:solidFill>
                  <a:srgbClr val="FF0000"/>
                </a:solidFill>
                <a:latin typeface="CairoRegular"/>
              </a:rPr>
              <a:t>استدامة الأثر </a:t>
            </a:r>
            <a:r>
              <a:rPr lang="ar-EG" sz="1600" b="1" dirty="0">
                <a:solidFill>
                  <a:srgbClr val="222222"/>
                </a:solidFill>
                <a:latin typeface="arabic transparent"/>
              </a:rPr>
              <a:t>تخفيض نسبة الثلوث الناتج عن المخلفات الزراعية وحرق قش الأرز بنسبة 100% وتحويل المخلفات الى طاقة واسمدة عضوية </a:t>
            </a:r>
            <a:endParaRPr lang="en-US" sz="1600" b="1" dirty="0">
              <a:solidFill>
                <a:srgbClr val="222222"/>
              </a:solidFill>
              <a:latin typeface="arabic transparent"/>
            </a:endParaRPr>
          </a:p>
          <a:p>
            <a:pPr marL="0" indent="0" algn="r" rtl="1">
              <a:lnSpc>
                <a:spcPct val="100000"/>
              </a:lnSpc>
              <a:spcBef>
                <a:spcPts val="0"/>
              </a:spcBef>
              <a:buNone/>
            </a:pPr>
            <a:r>
              <a:rPr lang="ar-EG" sz="1600" b="1" u="sng" dirty="0">
                <a:solidFill>
                  <a:srgbClr val="FF0000"/>
                </a:solidFill>
                <a:latin typeface="CairoRegular"/>
              </a:rPr>
              <a:t>الاستدامة المالية والفنية للمشروع</a:t>
            </a:r>
            <a:r>
              <a:rPr lang="ar-EG" sz="1600" b="1" u="sng" dirty="0">
                <a:solidFill>
                  <a:srgbClr val="70AD47">
                    <a:lumMod val="50000"/>
                  </a:srgbClr>
                </a:solidFill>
                <a:latin typeface="CairoRegular"/>
              </a:rPr>
              <a:t>:-</a:t>
            </a:r>
          </a:p>
          <a:p>
            <a:pPr marL="0" indent="0" algn="justLow" rtl="1">
              <a:lnSpc>
                <a:spcPct val="120000"/>
              </a:lnSpc>
              <a:spcBef>
                <a:spcPts val="0"/>
              </a:spcBef>
              <a:buNone/>
            </a:pPr>
            <a:r>
              <a:rPr lang="ar-SA" sz="1600" b="1" dirty="0">
                <a:solidFill>
                  <a:prstClr val="black"/>
                </a:solidFill>
                <a:ea typeface="Calibri"/>
              </a:rPr>
              <a:t>الروث الحيواني الناتج من رأس ماشية واحدة يكفى لاستهلاك أسرة يوميا من الغاز وتنتج الوحده سماد عضوى يصل سعر الطن منه 3000جنية </a:t>
            </a:r>
            <a:r>
              <a:rPr lang="ar-EG" sz="1600" b="1" dirty="0">
                <a:solidFill>
                  <a:prstClr val="black"/>
                </a:solidFill>
                <a:ea typeface="Calibri"/>
              </a:rPr>
              <a:t>وبناء عليه يمكن الاستفادة من كمية المخلفات العضوية والتي </a:t>
            </a:r>
            <a:r>
              <a:rPr lang="ar-EG" sz="1600" b="1" u="sng" dirty="0">
                <a:solidFill>
                  <a:srgbClr val="FF0000"/>
                </a:solidFill>
                <a:ea typeface="Calibri"/>
              </a:rPr>
              <a:t>تقدر بالكميات التالية بمحافظة دمياط</a:t>
            </a:r>
            <a:r>
              <a:rPr lang="ar-EG" sz="1600" b="1" dirty="0">
                <a:solidFill>
                  <a:prstClr val="black"/>
                </a:solidFill>
                <a:ea typeface="Calibri"/>
              </a:rPr>
              <a:t>:-</a:t>
            </a:r>
          </a:p>
          <a:p>
            <a:pPr algn="justLow" rtl="1">
              <a:lnSpc>
                <a:spcPct val="120000"/>
              </a:lnSpc>
              <a:spcBef>
                <a:spcPts val="0"/>
              </a:spcBef>
            </a:pPr>
            <a:r>
              <a:rPr lang="ar-EG" sz="1600" b="1" dirty="0">
                <a:solidFill>
                  <a:prstClr val="black"/>
                </a:solidFill>
                <a:ea typeface="Calibri"/>
              </a:rPr>
              <a:t>كمية القمامة الزراعية ( قش الأرز  )تقدر بحوالي 92,000 طن تقريبا سنويا .</a:t>
            </a:r>
            <a:endParaRPr lang="en-US" sz="1600" b="1" dirty="0">
              <a:solidFill>
                <a:prstClr val="black"/>
              </a:solidFill>
              <a:ea typeface="Calibri"/>
            </a:endParaRPr>
          </a:p>
          <a:p>
            <a:pPr algn="justLow" rtl="1">
              <a:lnSpc>
                <a:spcPct val="120000"/>
              </a:lnSpc>
              <a:spcBef>
                <a:spcPts val="0"/>
              </a:spcBef>
            </a:pPr>
            <a:r>
              <a:rPr lang="ar-EG" sz="1600" b="1" dirty="0">
                <a:solidFill>
                  <a:prstClr val="black"/>
                </a:solidFill>
                <a:ea typeface="Calibri"/>
              </a:rPr>
              <a:t>كمية القمامة الزراعية ( حطب القطن ) تقدر بحوالي 19,850 طن تقريبا سنويا .</a:t>
            </a:r>
            <a:endParaRPr lang="en-US" sz="1400" b="1" dirty="0">
              <a:solidFill>
                <a:prstClr val="black"/>
              </a:solidFill>
              <a:ea typeface="Calibri"/>
            </a:endParaRPr>
          </a:p>
          <a:p>
            <a:pPr algn="justLow" rtl="1">
              <a:lnSpc>
                <a:spcPct val="120000"/>
              </a:lnSpc>
              <a:spcBef>
                <a:spcPts val="0"/>
              </a:spcBef>
            </a:pPr>
            <a:r>
              <a:rPr lang="ar-EG" sz="1600" b="1" dirty="0">
                <a:solidFill>
                  <a:prstClr val="black"/>
                </a:solidFill>
                <a:ea typeface="Calibri"/>
              </a:rPr>
              <a:t>بالإضافة الى كميات مخلفات الحيوانات ( روث الحيوانات ) تقدر بحوالي 50 طن يوميا </a:t>
            </a:r>
            <a:endParaRPr lang="en-US" sz="1400" b="1" dirty="0">
              <a:solidFill>
                <a:prstClr val="black"/>
              </a:solidFill>
              <a:ea typeface="Calibri"/>
            </a:endParaRPr>
          </a:p>
          <a:p>
            <a:pPr algn="justLow" rtl="1">
              <a:lnSpc>
                <a:spcPct val="120000"/>
              </a:lnSpc>
              <a:spcBef>
                <a:spcPts val="0"/>
              </a:spcBef>
            </a:pPr>
            <a:r>
              <a:rPr lang="ar-EG" sz="1600" b="1" dirty="0">
                <a:solidFill>
                  <a:prstClr val="black"/>
                </a:solidFill>
                <a:ea typeface="Calibri"/>
              </a:rPr>
              <a:t>استخدام الحمأة الناتجة من محطات الصرف الصحي  في توليد البيوجاز القادر على انتاج الكهرباء</a:t>
            </a:r>
            <a:r>
              <a:rPr lang="en-US" sz="1600" b="1" dirty="0">
                <a:solidFill>
                  <a:prstClr val="black"/>
                </a:solidFill>
                <a:ea typeface="Calibri"/>
              </a:rPr>
              <a:t>.</a:t>
            </a:r>
          </a:p>
          <a:p>
            <a:pPr algn="justLow" rtl="1">
              <a:lnSpc>
                <a:spcPct val="120000"/>
              </a:lnSpc>
              <a:spcBef>
                <a:spcPts val="0"/>
              </a:spcBef>
            </a:pPr>
            <a:r>
              <a:rPr lang="ar-EG" sz="1600" b="1" dirty="0">
                <a:solidFill>
                  <a:prstClr val="black"/>
                </a:solidFill>
                <a:ea typeface="Calibri"/>
              </a:rPr>
              <a:t>بالإضافة إلى  تحويل المادة الخام للصرف الصحي؛ لمواد سائلة من خلال إضافة الكلور لها لتنتج مياها صالحة لرى الزراعات.</a:t>
            </a:r>
            <a:endParaRPr lang="en-US" sz="1600" b="1" dirty="0">
              <a:solidFill>
                <a:prstClr val="black"/>
              </a:solidFill>
              <a:ea typeface="Calibri"/>
            </a:endParaRPr>
          </a:p>
          <a:p>
            <a:pPr algn="justLow" rtl="1">
              <a:lnSpc>
                <a:spcPct val="120000"/>
              </a:lnSpc>
              <a:spcBef>
                <a:spcPts val="0"/>
              </a:spcBef>
            </a:pPr>
            <a:r>
              <a:rPr lang="ar-EG" sz="1600" b="1" dirty="0">
                <a:solidFill>
                  <a:prstClr val="black"/>
                </a:solidFill>
                <a:ea typeface="Calibri"/>
              </a:rPr>
              <a:t>يتم  تجفيف الحماة  ذات الرطوبة 40% لتستخدم كسماد عضوى و تسميد الزراعات</a:t>
            </a:r>
            <a:r>
              <a:rPr lang="en-US" sz="1600" b="1" dirty="0">
                <a:solidFill>
                  <a:prstClr val="black"/>
                </a:solidFill>
                <a:ea typeface="Calibri"/>
              </a:rPr>
              <a:t>.</a:t>
            </a:r>
          </a:p>
          <a:p>
            <a:pPr marL="0" indent="0" algn="r" rtl="1">
              <a:lnSpc>
                <a:spcPct val="100000"/>
              </a:lnSpc>
              <a:spcBef>
                <a:spcPts val="0"/>
              </a:spcBef>
              <a:buNone/>
            </a:pPr>
            <a:r>
              <a:rPr lang="ar-EG" sz="2000" b="1" u="sng" dirty="0">
                <a:solidFill>
                  <a:srgbClr val="70AD47">
                    <a:lumMod val="50000"/>
                  </a:srgbClr>
                </a:solidFill>
                <a:latin typeface="CairoRegular"/>
              </a:rPr>
              <a:t>الاستدامة المالية والفنية للمشروع:-</a:t>
            </a:r>
          </a:p>
          <a:p>
            <a:pPr marL="566974" indent="0" algn="justLow" rtl="1">
              <a:lnSpc>
                <a:spcPct val="107000"/>
              </a:lnSpc>
              <a:spcBef>
                <a:spcPts val="0"/>
              </a:spcBef>
              <a:buNone/>
            </a:pPr>
            <a:r>
              <a:rPr lang="ar-EG" sz="2000" b="1" dirty="0">
                <a:solidFill>
                  <a:prstClr val="black"/>
                </a:solidFill>
                <a:latin typeface="Tahoma"/>
                <a:ea typeface="Times New Roman"/>
              </a:rPr>
              <a:t>تدوير كمية واحد طن من المخلفات العضوية يودي الى :- (  </a:t>
            </a:r>
            <a:r>
              <a:rPr lang="ar-EG" sz="1800" b="1" dirty="0">
                <a:solidFill>
                  <a:prstClr val="black"/>
                </a:solidFill>
                <a:ea typeface="Calibri"/>
              </a:rPr>
              <a:t>انتاج 4100 كليو وات من الطاقة - </a:t>
            </a:r>
            <a:r>
              <a:rPr lang="en-US" sz="1800" b="1" dirty="0">
                <a:solidFill>
                  <a:prstClr val="black"/>
                </a:solidFill>
                <a:ea typeface="Calibri"/>
              </a:rPr>
              <a:t> </a:t>
            </a:r>
            <a:r>
              <a:rPr lang="ar-EG" sz="1800" b="1" dirty="0">
                <a:solidFill>
                  <a:prstClr val="black"/>
                </a:solidFill>
                <a:ea typeface="Calibri"/>
              </a:rPr>
              <a:t>توفير 28 متر مكعب من المياه  - تقليل الملوثات الهوائية بمقدار 24 كم</a:t>
            </a:r>
            <a:r>
              <a:rPr lang="ar-EG" sz="2000" dirty="0">
                <a:solidFill>
                  <a:prstClr val="black"/>
                </a:solidFill>
                <a:latin typeface="Tahoma"/>
                <a:ea typeface="Calibri"/>
              </a:rPr>
              <a:t>)</a:t>
            </a:r>
            <a:endParaRPr lang="en-US" sz="2000" dirty="0">
              <a:solidFill>
                <a:prstClr val="black"/>
              </a:solidFill>
              <a:latin typeface="Sultan normal"/>
              <a:ea typeface="Calibri"/>
            </a:endParaRPr>
          </a:p>
          <a:p>
            <a:pPr marL="425230" indent="-425230" algn="just" rtl="1">
              <a:lnSpc>
                <a:spcPct val="120000"/>
              </a:lnSpc>
              <a:spcBef>
                <a:spcPts val="0"/>
              </a:spcBef>
              <a:buNone/>
              <a:tabLst>
                <a:tab pos="566974" algn="l"/>
              </a:tabLst>
            </a:pPr>
            <a:r>
              <a:rPr lang="ar-SA" sz="1800" b="1" u="sng" dirty="0">
                <a:solidFill>
                  <a:srgbClr val="FF0000"/>
                </a:solidFill>
                <a:latin typeface="CairoRegular"/>
              </a:rPr>
              <a:t>فوائد السماد العضوى الناتج عن البيوجاز </a:t>
            </a:r>
          </a:p>
          <a:p>
            <a:pPr algn="just" rtl="1">
              <a:lnSpc>
                <a:spcPct val="120000"/>
              </a:lnSpc>
              <a:spcBef>
                <a:spcPts val="0"/>
              </a:spcBef>
              <a:tabLst>
                <a:tab pos="566974" algn="l"/>
              </a:tabLst>
            </a:pPr>
            <a:r>
              <a:rPr lang="ar-SA" sz="2000" b="1" dirty="0">
                <a:solidFill>
                  <a:prstClr val="black"/>
                </a:solidFill>
                <a:latin typeface="Tahoma"/>
                <a:ea typeface="Times New Roman"/>
              </a:rPr>
              <a:t>يعتبر مخزن رئيسي ومستمر للعناصر السمادية الضرورية لنمو المحاصيل مثل النيتروجين، الفسفور، البوتاسيوم، الكبريت، الكالسيوم، المولبدنيم، الزنك، النحاس، الماغنسيوم، الحديد، الكلوريد .</a:t>
            </a:r>
            <a:endParaRPr lang="en-US" sz="2000" b="1" dirty="0">
              <a:solidFill>
                <a:prstClr val="black"/>
              </a:solidFill>
              <a:latin typeface="Tahoma"/>
              <a:ea typeface="Times New Roman"/>
            </a:endParaRPr>
          </a:p>
          <a:p>
            <a:pPr algn="just" rtl="1">
              <a:lnSpc>
                <a:spcPct val="120000"/>
              </a:lnSpc>
              <a:spcBef>
                <a:spcPts val="0"/>
              </a:spcBef>
              <a:tabLst>
                <a:tab pos="566974" algn="l"/>
              </a:tabLst>
            </a:pPr>
            <a:r>
              <a:rPr lang="ar-SA" sz="2000" b="1" dirty="0">
                <a:solidFill>
                  <a:prstClr val="black"/>
                </a:solidFill>
                <a:latin typeface="Tahoma"/>
                <a:ea typeface="Times New Roman"/>
              </a:rPr>
              <a:t>تعمل المادة العضوية علي تحسين البناء الأرضي في الأراضي الرملية وتحسين التهوية والتبادل الغازي في الأراضي الجيرية.</a:t>
            </a:r>
            <a:endParaRPr lang="en-US" sz="2000" b="1" dirty="0">
              <a:solidFill>
                <a:prstClr val="black"/>
              </a:solidFill>
              <a:latin typeface="Tahoma"/>
              <a:ea typeface="Times New Roman"/>
            </a:endParaRPr>
          </a:p>
          <a:p>
            <a:pPr algn="just" rtl="1">
              <a:lnSpc>
                <a:spcPct val="120000"/>
              </a:lnSpc>
              <a:spcBef>
                <a:spcPts val="0"/>
              </a:spcBef>
              <a:tabLst>
                <a:tab pos="566974" algn="l"/>
              </a:tabLst>
            </a:pPr>
            <a:r>
              <a:rPr lang="ar-SA" sz="2000" b="1" dirty="0">
                <a:solidFill>
                  <a:prstClr val="black"/>
                </a:solidFill>
                <a:latin typeface="Tahoma"/>
                <a:ea typeface="Times New Roman"/>
              </a:rPr>
              <a:t>ترفع من قدرة التربة علي الاحتفاظ بالعناصر الغذائية وعدم فقدها مع مياه الصرف.</a:t>
            </a:r>
            <a:endParaRPr lang="en-US" sz="2000" b="1" dirty="0">
              <a:solidFill>
                <a:prstClr val="black"/>
              </a:solidFill>
              <a:latin typeface="Tahoma"/>
              <a:ea typeface="Times New Roman"/>
            </a:endParaRPr>
          </a:p>
          <a:p>
            <a:pPr algn="just" rtl="1">
              <a:lnSpc>
                <a:spcPct val="120000"/>
              </a:lnSpc>
              <a:spcBef>
                <a:spcPts val="0"/>
              </a:spcBef>
              <a:tabLst>
                <a:tab pos="566974" algn="l"/>
              </a:tabLst>
            </a:pPr>
            <a:r>
              <a:rPr lang="ar-SA" sz="2000" b="1" dirty="0">
                <a:solidFill>
                  <a:prstClr val="black"/>
                </a:solidFill>
                <a:latin typeface="Tahoma"/>
                <a:ea typeface="Times New Roman"/>
              </a:rPr>
              <a:t>تعمل كعامل منظم للتربة ضد التغيرات السريعة في الحموضة والقلوية والملوحة والعناصر السامة وبقايا المبيدات والتلوث الكيماوي.</a:t>
            </a:r>
            <a:endParaRPr lang="en-US" sz="2000" b="1" dirty="0">
              <a:solidFill>
                <a:prstClr val="black"/>
              </a:solidFill>
              <a:latin typeface="Tahoma"/>
              <a:ea typeface="Times New Roman"/>
            </a:endParaRPr>
          </a:p>
          <a:p>
            <a:pPr algn="just" rtl="1">
              <a:lnSpc>
                <a:spcPct val="120000"/>
              </a:lnSpc>
              <a:spcBef>
                <a:spcPts val="0"/>
              </a:spcBef>
              <a:tabLst>
                <a:tab pos="566974" algn="l"/>
              </a:tabLst>
            </a:pPr>
            <a:r>
              <a:rPr lang="ar-SA" sz="2000" b="1" dirty="0">
                <a:solidFill>
                  <a:prstClr val="black"/>
                </a:solidFill>
                <a:latin typeface="Tahoma"/>
                <a:ea typeface="Times New Roman"/>
              </a:rPr>
              <a:t>تحمي سطح التربة من التجريف بالمياه والرياح والاحتفاظ بتجميعات حبيبات التربة وزيادة السعة التشبعية للماء الميسر والكلى بالتربة وزيادة ترطيب سطح التربة.</a:t>
            </a:r>
            <a:endParaRPr lang="en-US" sz="2000" b="1" dirty="0">
              <a:solidFill>
                <a:prstClr val="black"/>
              </a:solidFill>
              <a:latin typeface="Tahoma"/>
              <a:ea typeface="Times New Roman"/>
            </a:endParaRPr>
          </a:p>
          <a:p>
            <a:pPr algn="just" rtl="1">
              <a:lnSpc>
                <a:spcPct val="120000"/>
              </a:lnSpc>
              <a:spcBef>
                <a:spcPts val="0"/>
              </a:spcBef>
              <a:tabLst>
                <a:tab pos="566974" algn="l"/>
              </a:tabLst>
            </a:pPr>
            <a:r>
              <a:rPr lang="ar-SA" sz="2000" b="1" dirty="0">
                <a:solidFill>
                  <a:prstClr val="black"/>
                </a:solidFill>
                <a:latin typeface="Tahoma"/>
                <a:ea typeface="Times New Roman"/>
              </a:rPr>
              <a:t>تحافظ علي درجة حرارة التربة ورطوبتها وتهويتها ونفازيتها مما يؤدي الي سهولة انتشار الجذور ونمو النباتات.</a:t>
            </a:r>
            <a:endParaRPr lang="en-US" sz="2000" b="1" dirty="0">
              <a:solidFill>
                <a:prstClr val="black"/>
              </a:solidFill>
              <a:latin typeface="Tahoma"/>
              <a:ea typeface="Times New Roman"/>
            </a:endParaRPr>
          </a:p>
          <a:p>
            <a:pPr algn="just" rtl="1">
              <a:lnSpc>
                <a:spcPct val="120000"/>
              </a:lnSpc>
              <a:spcBef>
                <a:spcPts val="0"/>
              </a:spcBef>
              <a:tabLst>
                <a:tab pos="566974" algn="l"/>
              </a:tabLst>
            </a:pPr>
            <a:r>
              <a:rPr lang="ar-SA" sz="2000" b="1" dirty="0">
                <a:solidFill>
                  <a:prstClr val="black"/>
                </a:solidFill>
                <a:latin typeface="Tahoma"/>
                <a:ea typeface="Times New Roman"/>
              </a:rPr>
              <a:t>تجعل الفوسفات والعناصر الصغرى الضرورية في صورة أكثر يسراً للامتصاص بواسطة النباتات.</a:t>
            </a:r>
            <a:endParaRPr lang="en-US" sz="2000" b="1" dirty="0">
              <a:solidFill>
                <a:prstClr val="black"/>
              </a:solidFill>
              <a:latin typeface="Tahoma"/>
              <a:ea typeface="Times New Roman"/>
            </a:endParaRPr>
          </a:p>
          <a:p>
            <a:pPr algn="just" rtl="1">
              <a:lnSpc>
                <a:spcPct val="120000"/>
              </a:lnSpc>
              <a:spcBef>
                <a:spcPts val="0"/>
              </a:spcBef>
              <a:tabLst>
                <a:tab pos="566974" algn="l"/>
              </a:tabLst>
            </a:pPr>
            <a:r>
              <a:rPr lang="ar-SA" sz="2000" b="1" dirty="0">
                <a:solidFill>
                  <a:prstClr val="black"/>
                </a:solidFill>
                <a:latin typeface="Tahoma"/>
                <a:ea typeface="Times New Roman"/>
              </a:rPr>
              <a:t>تمد النباتات بالمغذيات الضرورية وبصورة منتظمة طوال عمره وحسب احتياجاته لها، سواء كانت عناصر كبرى أو صغرى.</a:t>
            </a:r>
            <a:endParaRPr lang="en-US" sz="2000" b="1" dirty="0">
              <a:solidFill>
                <a:prstClr val="black"/>
              </a:solidFill>
              <a:latin typeface="Tahoma"/>
              <a:ea typeface="Times New Roman"/>
            </a:endParaRPr>
          </a:p>
          <a:p>
            <a:pPr algn="r" rtl="1">
              <a:defRPr/>
            </a:pPr>
            <a:endParaRPr lang="ar-EG" sz="4000" dirty="0">
              <a:solidFill>
                <a:schemeClr val="accent6">
                  <a:lumMod val="50000"/>
                </a:schemeClr>
              </a:solidFill>
              <a:latin typeface="Calibri" panose="020F0502020204030204"/>
              <a:cs typeface="Arial" panose="020B0604020202020204" pitchFamily="34" charset="0"/>
            </a:endParaRPr>
          </a:p>
          <a:p>
            <a:pPr algn="r" rtl="1">
              <a:defRPr/>
            </a:pPr>
            <a:endParaRPr lang="ar-EG" sz="4000" dirty="0">
              <a:solidFill>
                <a:sysClr val="windowText" lastClr="000000"/>
              </a:solidFill>
              <a:latin typeface="Calibri" panose="020F0502020204030204"/>
              <a:cs typeface="Arial" panose="020B0604020202020204" pitchFamily="34" charset="0"/>
            </a:endParaRPr>
          </a:p>
          <a:p>
            <a:pPr marL="0" indent="0" algn="r" rtl="1">
              <a:buNone/>
              <a:defRPr/>
            </a:pPr>
            <a:endParaRPr lang="ar-EG" sz="4000"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9597976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489</TotalTime>
  <Words>1654</Words>
  <Application>Microsoft Office PowerPoint</Application>
  <PresentationFormat>Custom</PresentationFormat>
  <Paragraphs>80</Paragraphs>
  <Slides>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vt:i4>
      </vt:variant>
    </vt:vector>
  </HeadingPairs>
  <TitlesOfParts>
    <vt:vector size="15" baseType="lpstr">
      <vt:lpstr>arabic transparent</vt:lpstr>
      <vt:lpstr>Arial</vt:lpstr>
      <vt:lpstr>CairoRegular</vt:lpstr>
      <vt:lpstr>Calibri</vt:lpstr>
      <vt:lpstr>Calibri Light</vt:lpstr>
      <vt:lpstr>ge ss two light</vt:lpstr>
      <vt:lpstr>Sultan normal</vt:lpstr>
      <vt:lpstr>Symbol</vt:lpstr>
      <vt:lpstr>Tahoma</vt:lpstr>
      <vt:lpstr>Office Theme</vt:lpstr>
      <vt:lpstr>تطوير منظومة إدارة وتدوير المخلفات الزراعية  وتحويلها الى طاقة من خلال وحدات البيوجاز والبيرومكس مشروع حياة كريمة</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44</cp:revision>
  <dcterms:created xsi:type="dcterms:W3CDTF">2022-09-29T13:35:57Z</dcterms:created>
  <dcterms:modified xsi:type="dcterms:W3CDTF">2022-10-22T02:21:01Z</dcterms:modified>
</cp:coreProperties>
</file>