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61" r:id="rId6"/>
  </p:sldIdLst>
  <p:sldSz cx="15119350"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84" y="-438"/>
      </p:cViewPr>
      <p:guideLst>
        <p:guide orient="horz" pos="3368"/>
        <p:guide pos="476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632499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582801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474723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090642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488687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847301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27/03/1444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088918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27/03/1444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724126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27/03/1444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512095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102921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726063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27/03/1444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1364923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8" y="2572269"/>
            <a:ext cx="11339513" cy="2960873"/>
          </a:xfrm>
        </p:spPr>
        <p:txBody>
          <a:bodyPr>
            <a:noAutofit/>
          </a:bodyPr>
          <a:lstStyle/>
          <a:p>
            <a:pPr rtl="1"/>
            <a:r>
              <a:rPr lang="ar-EG" sz="7200" b="1" dirty="0"/>
              <a:t>نموذج مقترح لاعادة تدوير واستخدام مخلفات عصر زيت الزيتون</a:t>
            </a:r>
            <a:endParaRPr lang="en-GB" sz="7200" dirty="0"/>
          </a:p>
        </p:txBody>
      </p:sp>
      <p:sp>
        <p:nvSpPr>
          <p:cNvPr id="4" name="Subtitle 2"/>
          <p:cNvSpPr>
            <a:spLocks noGrp="1"/>
          </p:cNvSpPr>
          <p:nvPr>
            <p:ph type="subTitle" idx="1"/>
          </p:nvPr>
        </p:nvSpPr>
        <p:spPr>
          <a:xfrm>
            <a:off x="1889919" y="6251174"/>
            <a:ext cx="11339513" cy="2053317"/>
          </a:xfrm>
        </p:spPr>
        <p:txBody>
          <a:bodyPr/>
          <a:lstStyle/>
          <a:p>
            <a:r>
              <a:rPr lang="ar-EG" dirty="0"/>
              <a:t>المبادرة الوطنية للمشروعات الخضراء الذكية</a:t>
            </a:r>
            <a:endParaRPr lang="en-US"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2237062"/>
            <a:ext cx="13040439" cy="1643836"/>
          </a:xfrm>
          <a:prstGeom prst="rect">
            <a:avLst/>
          </a:prstGeom>
        </p:spPr>
        <p:txBody>
          <a:bodyPr vert="horz" lIns="113395" tIns="56698" rIns="113395" bIns="56698"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2976" dirty="0">
                <a:solidFill>
                  <a:sysClr val="windowText" lastClr="000000"/>
                </a:solidFill>
                <a:latin typeface="Calibri Light" panose="020F0302020204030204"/>
                <a:cs typeface="Times New Roman" panose="02020603050405020304" pitchFamily="18" charset="0"/>
              </a:rPr>
              <a:t>مقدم من :</a:t>
            </a:r>
          </a:p>
          <a:p>
            <a:pPr algn="r" defTabSz="1133947" rtl="1">
              <a:defRPr/>
            </a:pPr>
            <a:r>
              <a:rPr lang="ar-EG" sz="2976" dirty="0">
                <a:solidFill>
                  <a:sysClr val="windowText" lastClr="000000"/>
                </a:solidFill>
                <a:latin typeface="Calibri Light" panose="020F0302020204030204"/>
                <a:cs typeface="Times New Roman" panose="02020603050405020304" pitchFamily="18" charset="0"/>
              </a:rPr>
              <a:t> رائد عبد الناصر سلامة – عضو هيئة تدريس بجامعة العريش</a:t>
            </a:r>
          </a:p>
          <a:p>
            <a:pPr algn="r" defTabSz="1133947" rtl="1">
              <a:defRPr/>
            </a:pPr>
            <a:r>
              <a:rPr lang="ar-EG" sz="2976" dirty="0">
                <a:solidFill>
                  <a:sysClr val="windowText" lastClr="000000"/>
                </a:solidFill>
                <a:latin typeface="Calibri Light" panose="020F0302020204030204"/>
                <a:cs typeface="Times New Roman" panose="02020603050405020304" pitchFamily="18" charset="0"/>
              </a:rPr>
              <a:t>عبد الله طلعت المسلماني – مهندس زراعي  </a:t>
            </a:r>
          </a:p>
          <a:p>
            <a:pPr algn="r" defTabSz="1133947" rtl="1">
              <a:defRPr/>
            </a:pPr>
            <a:r>
              <a:rPr lang="ar-EG" sz="2976" dirty="0">
                <a:solidFill>
                  <a:sysClr val="windowText" lastClr="000000"/>
                </a:solidFill>
                <a:latin typeface="Calibri Light" panose="020F0302020204030204"/>
                <a:cs typeface="Times New Roman" panose="02020603050405020304" pitchFamily="18" charset="0"/>
              </a:rPr>
              <a:t>محمد غازي عطوة – مهندس زراعي</a:t>
            </a:r>
            <a:endParaRPr lang="en-US" sz="2976" dirty="0">
              <a:solidFill>
                <a:sysClr val="windowText" lastClr="000000"/>
              </a:solidFill>
              <a:latin typeface="Calibri Light" panose="020F0302020204030204"/>
            </a:endParaRPr>
          </a:p>
        </p:txBody>
      </p:sp>
      <p:sp>
        <p:nvSpPr>
          <p:cNvPr id="9" name="Content Placeholder 2"/>
          <p:cNvSpPr txBox="1">
            <a:spLocks/>
          </p:cNvSpPr>
          <p:nvPr/>
        </p:nvSpPr>
        <p:spPr>
          <a:xfrm>
            <a:off x="1039456" y="4048234"/>
            <a:ext cx="13040439" cy="5396112"/>
          </a:xfrm>
          <a:prstGeom prst="rect">
            <a:avLst/>
          </a:prstGeom>
        </p:spPr>
        <p:txBody>
          <a:bodyPr vert="horz" lIns="113395" tIns="56698" rIns="113395" bIns="56698"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buNone/>
            </a:pPr>
            <a:r>
              <a:rPr lang="ar-EG" sz="2976"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يهدف المشروع الى اعادة استخدام مخلفات عصر زيت الزيتون ، حيث ينتج عن عمليات عصر زيت الزيتون كميات كبيرة من تفل الزيتون والتى تحتوي على العديد من العناصر الغذائية التى يمكن استخدامها من فى عمليات التسميد كسماد بديل ، بالاضافة الى ذلك فأن اعادة استخادم التفل وتعريضة لدرجات حرارة يؤدي الي استخلاص بقايا زيت الزيتون التى لم يتم استخرجها فى عملية العصر ، تلك الزيت المتبقية يمكن استخدامها فى عمليات صنع الزيوت التجميلية وليست فى الاكل مثل زيوت الشعر وزيوت البشرة بالاضافة الى استخدامها فى الانارة او تشحيم المعدات والادوات المنزلية ذات التروس ورمان البلي .</a:t>
            </a:r>
          </a:p>
          <a:p>
            <a:pPr algn="just" rtl="1"/>
            <a:r>
              <a:rPr lang="ar-EG" sz="2976" b="1" dirty="0"/>
              <a:t>مراحل المشروع :</a:t>
            </a:r>
            <a:endParaRPr lang="en-GB" sz="2976" dirty="0"/>
          </a:p>
          <a:p>
            <a:pPr algn="just" rtl="1"/>
            <a:r>
              <a:rPr lang="ar-EG" sz="2976" b="1" dirty="0"/>
              <a:t>المرحلة الاولي : وتتمثل فى :</a:t>
            </a:r>
            <a:endParaRPr lang="en-GB" sz="2976" dirty="0"/>
          </a:p>
          <a:p>
            <a:pPr lvl="0" algn="just" rtl="1"/>
            <a:r>
              <a:rPr lang="ar-EG" sz="2976" dirty="0"/>
              <a:t>تجهيز مكان لجمع مخلفات العصر ، مخازن او قطعة ارض على مساحة كبيرة مقسمة الى قطاعات بعيداً عن المناطق السكنية</a:t>
            </a:r>
            <a:endParaRPr lang="en-GB" sz="2976" dirty="0"/>
          </a:p>
          <a:p>
            <a:pPr lvl="0" algn="just" rtl="1"/>
            <a:r>
              <a:rPr lang="ar-EG" sz="2976" dirty="0"/>
              <a:t>تجهيز مصدر للمياة</a:t>
            </a:r>
            <a:endParaRPr lang="en-GB" sz="2976" dirty="0"/>
          </a:p>
          <a:p>
            <a:pPr lvl="0" algn="just" rtl="1"/>
            <a:r>
              <a:rPr lang="ar-EG" sz="2976" dirty="0"/>
              <a:t>تجهيز خزانات ارضية او بلاستكية لحفظ الماء الناتج عن عملية عصر الزيتون لاستخدامه كسماد عضوي</a:t>
            </a:r>
            <a:endParaRPr lang="en-GB" sz="2976" dirty="0"/>
          </a:p>
          <a:p>
            <a:pPr marL="0" indent="0" algn="just" rtl="1">
              <a:buNone/>
            </a:pPr>
            <a:endParaRPr lang="en-GB" sz="2976" dirty="0"/>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6" y="2237062"/>
            <a:ext cx="13040439" cy="1643836"/>
          </a:xfrm>
          <a:prstGeom prst="rect">
            <a:avLst/>
          </a:prstGeom>
        </p:spPr>
        <p:txBody>
          <a:bodyPr vert="horz" lIns="113395" tIns="56698" rIns="113395" bIns="56698"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r" rtl="1">
              <a:defRPr/>
            </a:pPr>
            <a:endParaRPr lang="en-US" sz="1736" b="1" dirty="0">
              <a:solidFill>
                <a:sysClr val="windowText" lastClr="000000"/>
              </a:solidFill>
              <a:latin typeface="Calibri Light" panose="020F0302020204030204"/>
            </a:endParaRPr>
          </a:p>
        </p:txBody>
      </p:sp>
      <p:sp>
        <p:nvSpPr>
          <p:cNvPr id="7" name="Content Placeholder 2"/>
          <p:cNvSpPr txBox="1">
            <a:spLocks/>
          </p:cNvSpPr>
          <p:nvPr/>
        </p:nvSpPr>
        <p:spPr>
          <a:xfrm>
            <a:off x="470602" y="1363545"/>
            <a:ext cx="14178146" cy="7659677"/>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r" rtl="1"/>
            <a:r>
              <a:rPr lang="ar-EG" b="1" dirty="0"/>
              <a:t>المرحلة الثانية:</a:t>
            </a:r>
            <a:br>
              <a:rPr lang="ar-EG" sz="2400" dirty="0"/>
            </a:br>
            <a:r>
              <a:rPr lang="ar-EG" sz="2400" dirty="0"/>
              <a:t>1- تحضير الطرق الفيزيائية او البيولوجية او الكيميائية او الحرارية لمعالجة تلك المخلفات والتخلص من المواد السامة بها</a:t>
            </a:r>
            <a:br>
              <a:rPr lang="en-GB" sz="2400" dirty="0"/>
            </a:br>
            <a:r>
              <a:rPr lang="ar-EG" sz="2400" dirty="0"/>
              <a:t>2- وضع ونشر المخلفات الصلبة فى احواض تهوية او قطاعات فى التربة.</a:t>
            </a:r>
            <a:br>
              <a:rPr lang="en-GB" sz="2400" dirty="0"/>
            </a:br>
            <a:r>
              <a:rPr lang="ar-EG" sz="2400" dirty="0"/>
              <a:t>3- وضع المياة الناتجة من عمليات العصر تجهيزاً لوضع بعض المكونات الكيميائية للتخلص من المواد الضارة بها والمحافظة على العناصر الغذائية.</a:t>
            </a:r>
            <a:br>
              <a:rPr lang="en-GB" sz="2400" dirty="0"/>
            </a:br>
            <a:r>
              <a:rPr lang="ar-EG" b="1" dirty="0" err="1">
                <a:solidFill>
                  <a:schemeClr val="accent6">
                    <a:lumMod val="50000"/>
                  </a:schemeClr>
                </a:solidFill>
              </a:rPr>
              <a:t>الجدوي</a:t>
            </a:r>
            <a:r>
              <a:rPr lang="ar-EG" b="1" dirty="0">
                <a:solidFill>
                  <a:schemeClr val="accent6">
                    <a:lumMod val="50000"/>
                  </a:schemeClr>
                </a:solidFill>
              </a:rPr>
              <a:t> الاقتصادية من استخدام تفل الزيتون:</a:t>
            </a:r>
            <a:endParaRPr lang="en-GB" dirty="0">
              <a:solidFill>
                <a:schemeClr val="accent6">
                  <a:lumMod val="50000"/>
                </a:schemeClr>
              </a:solidFill>
            </a:endParaRPr>
          </a:p>
          <a:p>
            <a:pPr algn="just" rtl="1"/>
            <a:r>
              <a:rPr lang="ar-SA" sz="2400" dirty="0">
                <a:solidFill>
                  <a:schemeClr val="accent6">
                    <a:lumMod val="50000"/>
                  </a:schemeClr>
                </a:solidFill>
              </a:rPr>
              <a:t>يعتبر التفل من المخلفات الرئيسية لعصر الزيتون سواء كان ذلك بطريقة الضغط الهيدروليكي (</a:t>
            </a:r>
            <a:r>
              <a:rPr lang="en-GB" sz="2400" dirty="0">
                <a:solidFill>
                  <a:schemeClr val="accent6">
                    <a:lumMod val="50000"/>
                  </a:schemeClr>
                </a:solidFill>
              </a:rPr>
              <a:t>Hydraulic Press</a:t>
            </a:r>
            <a:r>
              <a:rPr lang="ar-SA" sz="2400" dirty="0">
                <a:solidFill>
                  <a:schemeClr val="accent6">
                    <a:lumMod val="50000"/>
                  </a:schemeClr>
                </a:solidFill>
              </a:rPr>
              <a:t>) أو باستخدام المذيبات العضوية (</a:t>
            </a:r>
            <a:r>
              <a:rPr lang="en-GB" sz="2400" dirty="0">
                <a:solidFill>
                  <a:schemeClr val="accent6">
                    <a:lumMod val="50000"/>
                  </a:schemeClr>
                </a:solidFill>
              </a:rPr>
              <a:t>Organic Solvents</a:t>
            </a:r>
            <a:r>
              <a:rPr lang="ar-SA" sz="2400" dirty="0">
                <a:solidFill>
                  <a:schemeClr val="accent6">
                    <a:lumMod val="50000"/>
                  </a:schemeClr>
                </a:solidFill>
              </a:rPr>
              <a:t>). وتبلغ نسبة البروتين في التفل المحتوى علي النوى حوالي 5% ، بينما في التفل الذي ينزع منه النوى كلياً تزيد نسبة البروتين لتصل إلي حوالي 12%. وفي كلتا الحالتين فإن بروتين تفل الزيتون يحتوى علي كميات قليلة جداً من الأحماض الأمينية الأساسية ، ويعد ذلك من العوامل الهامة المحددة لقيمته الغذائية وبخاصة عند استعماله في العلائق دون معالجات كيميائية. وتختلف أيضاً نسبة الدهن في تفل الزيتون ، ويعتمد ذلك أساساً علي طريقة استخلاص الزيوت من الثمار أثناء عمليات التصنيع .. فإذا كان الاستخلاص بطريقة الضغط تتراوح نسبة الدهون في هذه الحالة ما بين 14.5-23% .</a:t>
            </a:r>
            <a:endParaRPr lang="en-GB" sz="2400" dirty="0">
              <a:solidFill>
                <a:schemeClr val="accent6">
                  <a:lumMod val="50000"/>
                </a:schemeClr>
              </a:solidFill>
            </a:endParaRPr>
          </a:p>
          <a:p>
            <a:pPr algn="just" rtl="1"/>
            <a:r>
              <a:rPr lang="ar-SA" sz="2400" dirty="0">
                <a:solidFill>
                  <a:schemeClr val="accent6">
                    <a:lumMod val="50000"/>
                  </a:schemeClr>
                </a:solidFill>
              </a:rPr>
              <a:t> أما إذا استعملت المذيبات العضوية لهذا الغرض فسوف تنخفض نسبة الدهن في المادة الناتجة إلي حوالي 5%% فقط أو تقل عن ذلك في أحيان كثيرة. ويحتوى التفل أيضاً على كمية كبيرة من الطاقة الأيضية (</a:t>
            </a:r>
            <a:r>
              <a:rPr lang="en-GB" sz="2400" dirty="0" err="1">
                <a:solidFill>
                  <a:schemeClr val="accent6">
                    <a:lumMod val="50000"/>
                  </a:schemeClr>
                </a:solidFill>
              </a:rPr>
              <a:t>Metabolizable</a:t>
            </a:r>
            <a:r>
              <a:rPr lang="en-GB" sz="2400" dirty="0">
                <a:solidFill>
                  <a:schemeClr val="accent6">
                    <a:lumMod val="50000"/>
                  </a:schemeClr>
                </a:solidFill>
              </a:rPr>
              <a:t> Energy</a:t>
            </a:r>
            <a:r>
              <a:rPr lang="ar-SA" sz="2400" dirty="0">
                <a:solidFill>
                  <a:schemeClr val="accent6">
                    <a:lumMod val="50000"/>
                  </a:schemeClr>
                </a:solidFill>
              </a:rPr>
              <a:t>) ، ولكن تقل عادة درجة الاستفادة من هذه الطاقة من جانب الحيوان نتيجة لارتفاع نسبة الألياف الخام في تلك المادة إلي نحو 57% أو أكثر. أما بالنسبة للعناصر المعدنية (</a:t>
            </a:r>
            <a:r>
              <a:rPr lang="en-GB" sz="2400" dirty="0">
                <a:solidFill>
                  <a:schemeClr val="accent6">
                    <a:lumMod val="50000"/>
                  </a:schemeClr>
                </a:solidFill>
              </a:rPr>
              <a:t>Minerals</a:t>
            </a:r>
            <a:r>
              <a:rPr lang="ar-SA" sz="2400" dirty="0">
                <a:solidFill>
                  <a:schemeClr val="accent6">
                    <a:lumMod val="50000"/>
                  </a:schemeClr>
                </a:solidFill>
              </a:rPr>
              <a:t>) فيعتبر تفل الزيتون من المصادر الهامة للكالسيوم، غير أنه يحتوى على نسبة قليلة من عناصر الفسفور والماغنسيوم والصوديوم.</a:t>
            </a:r>
            <a:endParaRPr lang="en-GB" sz="2400" dirty="0">
              <a:solidFill>
                <a:schemeClr val="accent6">
                  <a:lumMod val="50000"/>
                </a:schemeClr>
              </a:solidFill>
            </a:endParaRPr>
          </a:p>
          <a:p>
            <a:pPr algn="just" rtl="1"/>
            <a:r>
              <a:rPr lang="ar-SA" sz="2400" dirty="0">
                <a:solidFill>
                  <a:schemeClr val="accent6">
                    <a:lumMod val="50000"/>
                  </a:schemeClr>
                </a:solidFill>
              </a:rPr>
              <a:t>ويمكن استخدام تفل الزيتون كبديل عن مواد غذائية متعدد في علائق الحيوانات المجترة … ففي إحدى الدراسات أدخل التفل في علائق حملان السمين بنسبة 15% بدلاًً عن نسبة مماثلة من التبن (</a:t>
            </a:r>
            <a:r>
              <a:rPr lang="en-GB" sz="2400" dirty="0">
                <a:solidFill>
                  <a:schemeClr val="accent6">
                    <a:lumMod val="50000"/>
                  </a:schemeClr>
                </a:solidFill>
              </a:rPr>
              <a:t>Straw</a:t>
            </a:r>
            <a:r>
              <a:rPr lang="ar-SA" sz="2400" dirty="0">
                <a:solidFill>
                  <a:schemeClr val="accent6">
                    <a:lumMod val="50000"/>
                  </a:schemeClr>
                </a:solidFill>
              </a:rPr>
              <a:t>) دون ما أية تأثيرات سلبية علي سرعة نمو الحملان أو الكفاءة التحويلية للغذاء. وفي دراسة أخرى استعمل التفل بديلاً عن نحالة القمح (</a:t>
            </a:r>
            <a:r>
              <a:rPr lang="en-GB" sz="2400" dirty="0">
                <a:solidFill>
                  <a:schemeClr val="accent6">
                    <a:lumMod val="50000"/>
                  </a:schemeClr>
                </a:solidFill>
              </a:rPr>
              <a:t>Wheat Bran</a:t>
            </a:r>
            <a:r>
              <a:rPr lang="ar-SA" sz="2400" dirty="0">
                <a:solidFill>
                  <a:schemeClr val="accent6">
                    <a:lumMod val="50000"/>
                  </a:schemeClr>
                </a:solidFill>
              </a:rPr>
              <a:t>) بنسبة 15% في علائق الماشية ولم تظهر في هذه الحالة أية آثار سلبية علي معدلات النمو في العجول أو إنتاج اللبن في الأبقار البالغة. كما استعمل تفل الزيتون </a:t>
            </a:r>
            <a:r>
              <a:rPr lang="en-GB" sz="2400" dirty="0">
                <a:solidFill>
                  <a:schemeClr val="accent6">
                    <a:lumMod val="50000"/>
                  </a:schemeClr>
                </a:solidFill>
              </a:rPr>
              <a:t>olive pulp</a:t>
            </a:r>
            <a:r>
              <a:rPr lang="ar-SA" sz="2400" dirty="0">
                <a:solidFill>
                  <a:schemeClr val="accent6">
                    <a:lumMod val="50000"/>
                  </a:schemeClr>
                </a:solidFill>
              </a:rPr>
              <a:t> أيضاً بديلاً عن الشعير (</a:t>
            </a:r>
            <a:r>
              <a:rPr lang="en-GB" sz="2400" dirty="0" err="1">
                <a:solidFill>
                  <a:schemeClr val="accent6">
                    <a:lumMod val="50000"/>
                  </a:schemeClr>
                </a:solidFill>
              </a:rPr>
              <a:t>Barly</a:t>
            </a:r>
            <a:r>
              <a:rPr lang="ar-SA" sz="2400" dirty="0">
                <a:solidFill>
                  <a:schemeClr val="accent6">
                    <a:lumMod val="50000"/>
                  </a:schemeClr>
                </a:solidFill>
              </a:rPr>
              <a:t>) في علائق حملان التسمين تحتوى علي 75.1% شعير، 11.5% نخالة، 12% فول صويا، 0.5% يوريا، 0.9% ملح ومعادن وفيتامينات. وفي هذه الدراسة تم استبدال 10% ، 20% ، 30% ، 40% من الشعير بكميات مناظرة من تفل الزيتون، وغذيت الحملان علي تلك العلائق خلال فترة قدرها 70 يوماً. وقد أدت إضافة تفل الزيتون للعلائق بنسبة 10% إلي معدلات النمو والكفاءة التحويلية، بينما كان التأثير سلبياً في حالة إضافة التفل إلي العلائق بكميات متزايدة.</a:t>
            </a:r>
            <a:endParaRPr lang="en-GB" sz="2400" dirty="0">
              <a:solidFill>
                <a:schemeClr val="accent6">
                  <a:lumMod val="50000"/>
                </a:schemeClr>
              </a:solidFill>
            </a:endParaRPr>
          </a:p>
        </p:txBody>
      </p:sp>
    </p:spTree>
    <p:extLst>
      <p:ext uri="{BB962C8B-B14F-4D97-AF65-F5344CB8AC3E}">
        <p14:creationId xmlns:p14="http://schemas.microsoft.com/office/powerpoint/2010/main" val="3362197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626113" y="2346385"/>
            <a:ext cx="13867123" cy="6763109"/>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a:r>
              <a:rPr lang="ar-EG" sz="2400" b="1" dirty="0"/>
              <a:t>الجدوي الاقتصادية من استخدام ماء العصر :</a:t>
            </a:r>
            <a:endParaRPr lang="en-GB" sz="2400" dirty="0"/>
          </a:p>
          <a:p>
            <a:pPr algn="just" rtl="1"/>
            <a:r>
              <a:rPr lang="ar-EG" sz="2400" dirty="0"/>
              <a:t>تتوافر اطنان كثيره من المخلف السائل والصلب من عصر الزيتون خاصة فى مواسم جمع الزيتون وعصره بل وبعد ذلك من اوقات السنه، وذلك بدون مقابل تقريبا. ويتمنى الجميع التخلص منها ورفعها حتى يتم تجنب اضرار تركها لفترات طويلة. وبالتالى فإن المعالجة البيولوجية للمخلف تكون الاوفر اقتصاديا نظرا لعدم الحاجه الى تكاليف عالية او مواد خام او عماله، وهى ايضا الأء من على للبيئه</a:t>
            </a:r>
            <a:r>
              <a:rPr lang="en-GB" sz="2400" dirty="0"/>
              <a:t>.</a:t>
            </a:r>
          </a:p>
          <a:p>
            <a:pPr algn="just" rtl="1"/>
            <a:r>
              <a:rPr lang="ar-EG" sz="2400" dirty="0"/>
              <a:t>ومعالجة المخلفات السائلة من عصر الزيتون حيويا قبل استخدامها كمخصب حيوى لزيادة استفادة النبات من المكونات والفيتامينات والأملاح وكذلك المجموعات الميكروبية الموجودة بالمخلف السائل، مع مراعاة استخدام الظروف المثلى فى تنمية كل ميكروب للحصول على اقصى استفادة </a:t>
            </a:r>
          </a:p>
          <a:p>
            <a:pPr algn="just" rtl="1"/>
            <a:r>
              <a:rPr lang="ar-EG" sz="2400" b="1" dirty="0"/>
              <a:t>الهداف من انشاء المشروع :</a:t>
            </a:r>
            <a:endParaRPr lang="en-GB" sz="2400" dirty="0"/>
          </a:p>
          <a:p>
            <a:pPr algn="just" rtl="1"/>
            <a:r>
              <a:rPr lang="ar-SA" sz="2400" dirty="0"/>
              <a:t>ينتج عن عملية عصر الزيتون لاستخراج الزيت، مخلفات صلبة وسائلة محتوية على مركبات فينولية ذات سمية نباتية، ونظرا لأن  الكميات المنتجة من مخلفات عصر الزيتون كبيرة فكان لابد من التخلص منها بشكل آمن حتى لاتؤدى إلى أضرار بيئية أو صحية حيث ان عدم التخلص الصحيح من تلك المخلفات خاصة السائلة منها يؤدى الى تلوث الماء الجوفى والسطحى والتربة، كما أن الرائحة النفاذة لتلك المخلفات تجذب الحشرات وتضر بسكان المناطق المحيطة. ونتيجة لارتفاع محتوى المخلف من المادة العضوية وال</a:t>
            </a:r>
            <a:r>
              <a:rPr lang="en-GB" sz="2400" dirty="0"/>
              <a:t>  COD</a:t>
            </a:r>
            <a:r>
              <a:rPr lang="ar-SA" sz="2400" dirty="0"/>
              <a:t>و ال</a:t>
            </a:r>
            <a:r>
              <a:rPr lang="en-GB" sz="2400" dirty="0"/>
              <a:t> BOD5 </a:t>
            </a:r>
            <a:r>
              <a:rPr lang="ar-SA" sz="2400" dirty="0"/>
              <a:t>والفينولات الكلية فيصعب صرفه فى المجارى المائية. يحتوى المخلف المائى من عصر الزيتون وهو سائل ذا رائحه نفاذة ولون أسود، على عناصر ومركبات ذات فائدة مثل مضادات الاكسدة والبوتاسيوم وبعض الفيتامينات وغير ذلك. نسبة البوتاسيوم تصل الى 1.1%. الفينولات يتم تكسيرها بواسطة الميكروبات المعزولة وتحولها الى مركبات ذات طاقه عالية مثل مضادات الاكسدة والاحماض الامينية والدهنية والعضوية والهورمونات النباتية. يحتوى كذلك هذا المخلف على حمل ميكروبى عالى متنوع من الخمائر والاكتينومايسيتات والبكتيريا والفطريات، مما يزيد من ضرورة معالجته.</a:t>
            </a:r>
            <a:endParaRPr lang="ar-EG" sz="2400" dirty="0"/>
          </a:p>
        </p:txBody>
      </p:sp>
    </p:spTree>
    <p:extLst>
      <p:ext uri="{BB962C8B-B14F-4D97-AF65-F5344CB8AC3E}">
        <p14:creationId xmlns:p14="http://schemas.microsoft.com/office/powerpoint/2010/main" val="868384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626113" y="2082827"/>
            <a:ext cx="13867123" cy="5396112"/>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a:r>
              <a:rPr lang="ar-SA" sz="3200" b="1" dirty="0"/>
              <a:t>ا</a:t>
            </a:r>
            <a:r>
              <a:rPr lang="ar-EG" sz="3200" b="1" dirty="0"/>
              <a:t>لا</a:t>
            </a:r>
            <a:r>
              <a:rPr lang="ar-SA" sz="3200" b="1" dirty="0"/>
              <a:t>همية البيئية للمشروع :</a:t>
            </a:r>
            <a:endParaRPr lang="en-GB" sz="3200" dirty="0"/>
          </a:p>
          <a:p>
            <a:pPr lvl="0" algn="just" rtl="1"/>
            <a:r>
              <a:rPr lang="ar-SA" sz="3200" dirty="0"/>
              <a:t>المحافظة على البيئية من المواد السامة التى تنتج من عملية استخلاص زيت الزيتون.</a:t>
            </a:r>
            <a:endParaRPr lang="en-GB" sz="3200" dirty="0"/>
          </a:p>
          <a:p>
            <a:pPr lvl="0" algn="just" rtl="1"/>
            <a:r>
              <a:rPr lang="ar-SA" sz="3200" dirty="0"/>
              <a:t>المحافظة على المياة الجوفية من التلوث.</a:t>
            </a:r>
            <a:endParaRPr lang="en-GB" sz="3200" dirty="0"/>
          </a:p>
          <a:p>
            <a:pPr lvl="0" algn="just" rtl="1"/>
            <a:r>
              <a:rPr lang="ar-SA" sz="3200" dirty="0"/>
              <a:t>التخلص من الروائح السامة والكريهة الناتجة من المخلفات الصلبة لعصر الزيتون</a:t>
            </a:r>
            <a:endParaRPr lang="en-GB" sz="3200" dirty="0"/>
          </a:p>
          <a:p>
            <a:pPr lvl="0" algn="just" rtl="1"/>
            <a:r>
              <a:rPr lang="ar-SA" sz="3200" dirty="0"/>
              <a:t>المحافظة على خصوبة التربة</a:t>
            </a:r>
            <a:endParaRPr lang="en-GB" sz="3200" dirty="0"/>
          </a:p>
          <a:p>
            <a:pPr algn="just" rtl="1"/>
            <a:r>
              <a:rPr lang="ar-SA" sz="3200" b="1" dirty="0"/>
              <a:t>الاهمية المجتمعية والاقتصادية:</a:t>
            </a:r>
            <a:endParaRPr lang="en-GB" sz="3200" dirty="0"/>
          </a:p>
          <a:p>
            <a:pPr lvl="0" algn="just" rtl="1"/>
            <a:r>
              <a:rPr lang="ar-SA" sz="3200" dirty="0"/>
              <a:t>توفير مصدر بديل للسماد العضوي فى ظل الازمات الحالية وقلة اناتج السماد على مستوي العالم.</a:t>
            </a:r>
            <a:endParaRPr lang="en-GB" sz="3200" dirty="0"/>
          </a:p>
          <a:p>
            <a:pPr lvl="0" algn="just" rtl="1"/>
            <a:r>
              <a:rPr lang="ar-SA" sz="3200" dirty="0"/>
              <a:t>زيادة انتاجية المحاصيل الزراعية</a:t>
            </a:r>
            <a:endParaRPr lang="en-GB" sz="3200" dirty="0"/>
          </a:p>
          <a:p>
            <a:pPr lvl="0" algn="just" rtl="1"/>
            <a:r>
              <a:rPr lang="ar-SA" sz="3200" dirty="0"/>
              <a:t>توفير فرص عمل للشباب </a:t>
            </a:r>
            <a:endParaRPr lang="en-GB" sz="3200" dirty="0"/>
          </a:p>
          <a:p>
            <a:pPr algn="just" rtl="1"/>
            <a:endParaRPr lang="en-GB" sz="3200" dirty="0"/>
          </a:p>
          <a:p>
            <a:pPr marL="0" indent="0" algn="just" rtl="1">
              <a:buNone/>
            </a:pPr>
            <a:endParaRPr lang="en-GB" sz="3200" dirty="0"/>
          </a:p>
        </p:txBody>
      </p:sp>
    </p:spTree>
    <p:extLst>
      <p:ext uri="{BB962C8B-B14F-4D97-AF65-F5344CB8AC3E}">
        <p14:creationId xmlns:p14="http://schemas.microsoft.com/office/powerpoint/2010/main" val="18400873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TotalTime>
  <Words>1023</Words>
  <Application>Microsoft Office PowerPoint</Application>
  <PresentationFormat>Custom</PresentationFormat>
  <Paragraphs>30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نموذج مقترح لاعادة تدوير واستخدام مخلفات عصر زيت الزيتون</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7</cp:revision>
  <cp:lastPrinted>2022-10-13T08:28:03Z</cp:lastPrinted>
  <dcterms:created xsi:type="dcterms:W3CDTF">2022-09-29T13:35:57Z</dcterms:created>
  <dcterms:modified xsi:type="dcterms:W3CDTF">2022-10-22T02:47:10Z</dcterms:modified>
</cp:coreProperties>
</file>