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8" r:id="rId2"/>
    <p:sldId id="266" r:id="rId3"/>
    <p:sldId id="271" r:id="rId4"/>
    <p:sldId id="260" r:id="rId5"/>
    <p:sldId id="263" r:id="rId6"/>
    <p:sldId id="270" r:id="rId7"/>
  </p:sldIdLst>
  <p:sldSz cx="15119350"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A8DD9E7-33E9-4D1E-ABE4-B120BB56EF23}" v="5" dt="2022-10-14T15:44:00.0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119" autoAdjust="0"/>
    <p:restoredTop sz="94660"/>
  </p:normalViewPr>
  <p:slideViewPr>
    <p:cSldViewPr snapToGrid="0">
      <p:cViewPr varScale="1">
        <p:scale>
          <a:sx n="56" d="100"/>
          <a:sy n="56" d="100"/>
        </p:scale>
        <p:origin x="65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zzat Showaib" userId="a9fd4ec9c85ee9b1" providerId="LiveId" clId="{AA8DD9E7-33E9-4D1E-ABE4-B120BB56EF23}"/>
    <pc:docChg chg="undo redo custSel delSld modSld sldOrd">
      <pc:chgData name="Ezzat Showaib" userId="a9fd4ec9c85ee9b1" providerId="LiveId" clId="{AA8DD9E7-33E9-4D1E-ABE4-B120BB56EF23}" dt="2022-10-14T15:59:39.170" v="2730" actId="20577"/>
      <pc:docMkLst>
        <pc:docMk/>
      </pc:docMkLst>
      <pc:sldChg chg="del">
        <pc:chgData name="Ezzat Showaib" userId="a9fd4ec9c85ee9b1" providerId="LiveId" clId="{AA8DD9E7-33E9-4D1E-ABE4-B120BB56EF23}" dt="2022-10-13T00:56:34.149" v="0" actId="47"/>
        <pc:sldMkLst>
          <pc:docMk/>
          <pc:sldMk cId="3745083380" sldId="256"/>
        </pc:sldMkLst>
      </pc:sldChg>
      <pc:sldChg chg="modSp del mod">
        <pc:chgData name="Ezzat Showaib" userId="a9fd4ec9c85ee9b1" providerId="LiveId" clId="{AA8DD9E7-33E9-4D1E-ABE4-B120BB56EF23}" dt="2022-10-13T00:59:41.430" v="22" actId="47"/>
        <pc:sldMkLst>
          <pc:docMk/>
          <pc:sldMk cId="3643703372" sldId="257"/>
        </pc:sldMkLst>
        <pc:spChg chg="mod">
          <ac:chgData name="Ezzat Showaib" userId="a9fd4ec9c85ee9b1" providerId="LiveId" clId="{AA8DD9E7-33E9-4D1E-ABE4-B120BB56EF23}" dt="2022-10-13T00:58:08.625" v="15" actId="14100"/>
          <ac:spMkLst>
            <pc:docMk/>
            <pc:sldMk cId="3643703372" sldId="257"/>
            <ac:spMk id="8" creationId="{00000000-0000-0000-0000-000000000000}"/>
          </ac:spMkLst>
        </pc:spChg>
      </pc:sldChg>
      <pc:sldChg chg="del">
        <pc:chgData name="Ezzat Showaib" userId="a9fd4ec9c85ee9b1" providerId="LiveId" clId="{AA8DD9E7-33E9-4D1E-ABE4-B120BB56EF23}" dt="2022-10-13T01:01:05.642" v="26" actId="47"/>
        <pc:sldMkLst>
          <pc:docMk/>
          <pc:sldMk cId="868384620" sldId="258"/>
        </pc:sldMkLst>
      </pc:sldChg>
      <pc:sldChg chg="modSp mod">
        <pc:chgData name="Ezzat Showaib" userId="a9fd4ec9c85ee9b1" providerId="LiveId" clId="{AA8DD9E7-33E9-4D1E-ABE4-B120BB56EF23}" dt="2022-10-14T15:59:39.170" v="2730" actId="20577"/>
        <pc:sldMkLst>
          <pc:docMk/>
          <pc:sldMk cId="819398170" sldId="260"/>
        </pc:sldMkLst>
        <pc:spChg chg="mod">
          <ac:chgData name="Ezzat Showaib" userId="a9fd4ec9c85ee9b1" providerId="LiveId" clId="{AA8DD9E7-33E9-4D1E-ABE4-B120BB56EF23}" dt="2022-10-14T15:59:39.170" v="2730" actId="20577"/>
          <ac:spMkLst>
            <pc:docMk/>
            <pc:sldMk cId="819398170" sldId="260"/>
            <ac:spMk id="7" creationId="{00000000-0000-0000-0000-000000000000}"/>
          </ac:spMkLst>
        </pc:spChg>
      </pc:sldChg>
      <pc:sldChg chg="modSp mod">
        <pc:chgData name="Ezzat Showaib" userId="a9fd4ec9c85ee9b1" providerId="LiveId" clId="{AA8DD9E7-33E9-4D1E-ABE4-B120BB56EF23}" dt="2022-10-14T14:38:43.545" v="2303" actId="948"/>
        <pc:sldMkLst>
          <pc:docMk/>
          <pc:sldMk cId="3296982163" sldId="263"/>
        </pc:sldMkLst>
        <pc:spChg chg="mod">
          <ac:chgData name="Ezzat Showaib" userId="a9fd4ec9c85ee9b1" providerId="LiveId" clId="{AA8DD9E7-33E9-4D1E-ABE4-B120BB56EF23}" dt="2022-10-14T14:38:43.545" v="2303" actId="948"/>
          <ac:spMkLst>
            <pc:docMk/>
            <pc:sldMk cId="3296982163" sldId="263"/>
            <ac:spMk id="7" creationId="{00000000-0000-0000-0000-000000000000}"/>
          </ac:spMkLst>
        </pc:spChg>
      </pc:sldChg>
      <pc:sldChg chg="del">
        <pc:chgData name="Ezzat Showaib" userId="a9fd4ec9c85ee9b1" providerId="LiveId" clId="{AA8DD9E7-33E9-4D1E-ABE4-B120BB56EF23}" dt="2022-10-13T01:01:07.418" v="27" actId="47"/>
        <pc:sldMkLst>
          <pc:docMk/>
          <pc:sldMk cId="1542494237" sldId="265"/>
        </pc:sldMkLst>
      </pc:sldChg>
      <pc:sldChg chg="delSp modSp mod">
        <pc:chgData name="Ezzat Showaib" userId="a9fd4ec9c85ee9b1" providerId="LiveId" clId="{AA8DD9E7-33E9-4D1E-ABE4-B120BB56EF23}" dt="2022-10-14T12:30:33.502" v="1657" actId="207"/>
        <pc:sldMkLst>
          <pc:docMk/>
          <pc:sldMk cId="2792160301" sldId="266"/>
        </pc:sldMkLst>
        <pc:spChg chg="del mod">
          <ac:chgData name="Ezzat Showaib" userId="a9fd4ec9c85ee9b1" providerId="LiveId" clId="{AA8DD9E7-33E9-4D1E-ABE4-B120BB56EF23}" dt="2022-10-13T01:00:17.559" v="24" actId="478"/>
          <ac:spMkLst>
            <pc:docMk/>
            <pc:sldMk cId="2792160301" sldId="266"/>
            <ac:spMk id="8" creationId="{00000000-0000-0000-0000-000000000000}"/>
          </ac:spMkLst>
        </pc:spChg>
        <pc:spChg chg="mod">
          <ac:chgData name="Ezzat Showaib" userId="a9fd4ec9c85ee9b1" providerId="LiveId" clId="{AA8DD9E7-33E9-4D1E-ABE4-B120BB56EF23}" dt="2022-10-14T12:30:33.502" v="1657" actId="207"/>
          <ac:spMkLst>
            <pc:docMk/>
            <pc:sldMk cId="2792160301" sldId="266"/>
            <ac:spMk id="9" creationId="{00000000-0000-0000-0000-000000000000}"/>
          </ac:spMkLst>
        </pc:spChg>
        <pc:picChg chg="mod">
          <ac:chgData name="Ezzat Showaib" userId="a9fd4ec9c85ee9b1" providerId="LiveId" clId="{AA8DD9E7-33E9-4D1E-ABE4-B120BB56EF23}" dt="2022-10-14T11:45:13.673" v="1135" actId="1076"/>
          <ac:picMkLst>
            <pc:docMk/>
            <pc:sldMk cId="2792160301" sldId="266"/>
            <ac:picMk id="5" creationId="{0314018D-0CA3-D973-A471-B17A657F5DE3}"/>
          </ac:picMkLst>
        </pc:picChg>
      </pc:sldChg>
      <pc:sldChg chg="modSp del mod">
        <pc:chgData name="Ezzat Showaib" userId="a9fd4ec9c85ee9b1" providerId="LiveId" clId="{AA8DD9E7-33E9-4D1E-ABE4-B120BB56EF23}" dt="2022-10-13T01:34:58.929" v="123" actId="47"/>
        <pc:sldMkLst>
          <pc:docMk/>
          <pc:sldMk cId="1141303928" sldId="267"/>
        </pc:sldMkLst>
        <pc:spChg chg="mod">
          <ac:chgData name="Ezzat Showaib" userId="a9fd4ec9c85ee9b1" providerId="LiveId" clId="{AA8DD9E7-33E9-4D1E-ABE4-B120BB56EF23}" dt="2022-10-13T01:33:09.797" v="100" actId="21"/>
          <ac:spMkLst>
            <pc:docMk/>
            <pc:sldMk cId="1141303928" sldId="267"/>
            <ac:spMk id="9" creationId="{00000000-0000-0000-0000-000000000000}"/>
          </ac:spMkLst>
        </pc:spChg>
      </pc:sldChg>
      <pc:sldChg chg="addSp modSp mod">
        <pc:chgData name="Ezzat Showaib" userId="a9fd4ec9c85ee9b1" providerId="LiveId" clId="{AA8DD9E7-33E9-4D1E-ABE4-B120BB56EF23}" dt="2022-10-13T00:59:33.729" v="21" actId="14100"/>
        <pc:sldMkLst>
          <pc:docMk/>
          <pc:sldMk cId="795906369" sldId="268"/>
        </pc:sldMkLst>
        <pc:spChg chg="add mod">
          <ac:chgData name="Ezzat Showaib" userId="a9fd4ec9c85ee9b1" providerId="LiveId" clId="{AA8DD9E7-33E9-4D1E-ABE4-B120BB56EF23}" dt="2022-10-13T00:59:33.729" v="21" actId="14100"/>
          <ac:spMkLst>
            <pc:docMk/>
            <pc:sldMk cId="795906369" sldId="268"/>
            <ac:spMk id="2" creationId="{43BB0767-71BA-B662-3BF5-393CDE65F2AB}"/>
          </ac:spMkLst>
        </pc:spChg>
        <pc:spChg chg="mod">
          <ac:chgData name="Ezzat Showaib" userId="a9fd4ec9c85ee9b1" providerId="LiveId" clId="{AA8DD9E7-33E9-4D1E-ABE4-B120BB56EF23}" dt="2022-10-13T00:58:53.467" v="19" actId="121"/>
          <ac:spMkLst>
            <pc:docMk/>
            <pc:sldMk cId="795906369" sldId="268"/>
            <ac:spMk id="9" creationId="{00000000-0000-0000-0000-000000000000}"/>
          </ac:spMkLst>
        </pc:spChg>
      </pc:sldChg>
      <pc:sldChg chg="modSp del mod">
        <pc:chgData name="Ezzat Showaib" userId="a9fd4ec9c85ee9b1" providerId="LiveId" clId="{AA8DD9E7-33E9-4D1E-ABE4-B120BB56EF23}" dt="2022-10-13T01:36:08.241" v="131" actId="47"/>
        <pc:sldMkLst>
          <pc:docMk/>
          <pc:sldMk cId="3132725598" sldId="269"/>
        </pc:sldMkLst>
        <pc:spChg chg="mod">
          <ac:chgData name="Ezzat Showaib" userId="a9fd4ec9c85ee9b1" providerId="LiveId" clId="{AA8DD9E7-33E9-4D1E-ABE4-B120BB56EF23}" dt="2022-10-13T01:12:54.747" v="40" actId="948"/>
          <ac:spMkLst>
            <pc:docMk/>
            <pc:sldMk cId="3132725598" sldId="269"/>
            <ac:spMk id="3" creationId="{E601619E-35D7-1BAA-546E-065573DAD0C8}"/>
          </ac:spMkLst>
        </pc:spChg>
      </pc:sldChg>
      <pc:sldChg chg="addSp delSp modSp mod ord modShow">
        <pc:chgData name="Ezzat Showaib" userId="a9fd4ec9c85ee9b1" providerId="LiveId" clId="{AA8DD9E7-33E9-4D1E-ABE4-B120BB56EF23}" dt="2022-10-14T15:51:49.289" v="2713" actId="20577"/>
        <pc:sldMkLst>
          <pc:docMk/>
          <pc:sldMk cId="544620625" sldId="270"/>
        </pc:sldMkLst>
        <pc:spChg chg="add del mod">
          <ac:chgData name="Ezzat Showaib" userId="a9fd4ec9c85ee9b1" providerId="LiveId" clId="{AA8DD9E7-33E9-4D1E-ABE4-B120BB56EF23}" dt="2022-10-14T15:38:08.536" v="2467"/>
          <ac:spMkLst>
            <pc:docMk/>
            <pc:sldMk cId="544620625" sldId="270"/>
            <ac:spMk id="7" creationId="{7761EEA3-A6D9-C6CE-7758-CA11D38F7D77}"/>
          </ac:spMkLst>
        </pc:spChg>
        <pc:spChg chg="mod">
          <ac:chgData name="Ezzat Showaib" userId="a9fd4ec9c85ee9b1" providerId="LiveId" clId="{AA8DD9E7-33E9-4D1E-ABE4-B120BB56EF23}" dt="2022-10-14T15:51:49.289" v="2713" actId="20577"/>
          <ac:spMkLst>
            <pc:docMk/>
            <pc:sldMk cId="544620625" sldId="270"/>
            <ac:spMk id="9" creationId="{00000000-0000-0000-0000-000000000000}"/>
          </ac:spMkLst>
        </pc:spChg>
        <pc:picChg chg="add mod ord">
          <ac:chgData name="Ezzat Showaib" userId="a9fd4ec9c85ee9b1" providerId="LiveId" clId="{AA8DD9E7-33E9-4D1E-ABE4-B120BB56EF23}" dt="2022-10-14T14:43:02.500" v="2327" actId="170"/>
          <ac:picMkLst>
            <pc:docMk/>
            <pc:sldMk cId="544620625" sldId="270"/>
            <ac:picMk id="2" creationId="{B88684E3-E012-7928-73D3-8CB69018AA7A}"/>
          </ac:picMkLst>
        </pc:picChg>
        <pc:picChg chg="del mod">
          <ac:chgData name="Ezzat Showaib" userId="a9fd4ec9c85ee9b1" providerId="LiveId" clId="{AA8DD9E7-33E9-4D1E-ABE4-B120BB56EF23}" dt="2022-10-14T15:38:08.535" v="2465" actId="478"/>
          <ac:picMkLst>
            <pc:docMk/>
            <pc:sldMk cId="544620625" sldId="270"/>
            <ac:picMk id="3" creationId="{67594CF4-64B5-0FE0-49F6-A8192C8CBE89}"/>
          </ac:picMkLst>
        </pc:picChg>
        <pc:picChg chg="add mod">
          <ac:chgData name="Ezzat Showaib" userId="a9fd4ec9c85ee9b1" providerId="LiveId" clId="{AA8DD9E7-33E9-4D1E-ABE4-B120BB56EF23}" dt="2022-10-14T14:43:12.002" v="2328" actId="1076"/>
          <ac:picMkLst>
            <pc:docMk/>
            <pc:sldMk cId="544620625" sldId="270"/>
            <ac:picMk id="4" creationId="{A8CADD52-1775-634F-63CE-8321996FAE7D}"/>
          </ac:picMkLst>
        </pc:picChg>
        <pc:picChg chg="add mod">
          <ac:chgData name="Ezzat Showaib" userId="a9fd4ec9c85ee9b1" providerId="LiveId" clId="{AA8DD9E7-33E9-4D1E-ABE4-B120BB56EF23}" dt="2022-10-14T15:42:25.047" v="2561" actId="1076"/>
          <ac:picMkLst>
            <pc:docMk/>
            <pc:sldMk cId="544620625" sldId="270"/>
            <ac:picMk id="8" creationId="{62360238-C1A7-1362-43CA-41FA80789BD8}"/>
          </ac:picMkLst>
        </pc:picChg>
        <pc:picChg chg="add mod modCrop">
          <ac:chgData name="Ezzat Showaib" userId="a9fd4ec9c85ee9b1" providerId="LiveId" clId="{AA8DD9E7-33E9-4D1E-ABE4-B120BB56EF23}" dt="2022-10-14T15:45:14.679" v="2575" actId="1076"/>
          <ac:picMkLst>
            <pc:docMk/>
            <pc:sldMk cId="544620625" sldId="270"/>
            <ac:picMk id="11" creationId="{58921D65-2B27-0E01-791A-9DA88ECC29A7}"/>
          </ac:picMkLst>
        </pc:picChg>
      </pc:sldChg>
      <pc:sldChg chg="modSp mod">
        <pc:chgData name="Ezzat Showaib" userId="a9fd4ec9c85ee9b1" providerId="LiveId" clId="{AA8DD9E7-33E9-4D1E-ABE4-B120BB56EF23}" dt="2022-10-14T12:27:01.707" v="1648" actId="122"/>
        <pc:sldMkLst>
          <pc:docMk/>
          <pc:sldMk cId="1487724775" sldId="271"/>
        </pc:sldMkLst>
        <pc:spChg chg="mod">
          <ac:chgData name="Ezzat Showaib" userId="a9fd4ec9c85ee9b1" providerId="LiveId" clId="{AA8DD9E7-33E9-4D1E-ABE4-B120BB56EF23}" dt="2022-10-14T12:27:01.707" v="1648" actId="122"/>
          <ac:spMkLst>
            <pc:docMk/>
            <pc:sldMk cId="1487724775" sldId="271"/>
            <ac:spMk id="9" creationId="{00000000-0000-0000-0000-000000000000}"/>
          </ac:spMkLst>
        </pc:spChg>
      </pc:sldChg>
      <pc:sldChg chg="modSp del mod">
        <pc:chgData name="Ezzat Showaib" userId="a9fd4ec9c85ee9b1" providerId="LiveId" clId="{AA8DD9E7-33E9-4D1E-ABE4-B120BB56EF23}" dt="2022-10-13T01:44:15.226" v="191" actId="47"/>
        <pc:sldMkLst>
          <pc:docMk/>
          <pc:sldMk cId="2334646537" sldId="272"/>
        </pc:sldMkLst>
        <pc:spChg chg="mod">
          <ac:chgData name="Ezzat Showaib" userId="a9fd4ec9c85ee9b1" providerId="LiveId" clId="{AA8DD9E7-33E9-4D1E-ABE4-B120BB56EF23}" dt="2022-10-13T01:15:23.275" v="82" actId="948"/>
          <ac:spMkLst>
            <pc:docMk/>
            <pc:sldMk cId="2334646537" sldId="272"/>
            <ac:spMk id="9" creationId="{00000000-0000-0000-0000-000000000000}"/>
          </ac:spMkLst>
        </pc:spChg>
      </pc:sldChg>
      <pc:sldChg chg="delSp modSp del mod">
        <pc:chgData name="Ezzat Showaib" userId="a9fd4ec9c85ee9b1" providerId="LiveId" clId="{AA8DD9E7-33E9-4D1E-ABE4-B120BB56EF23}" dt="2022-10-14T14:45:14.804" v="2343" actId="47"/>
        <pc:sldMkLst>
          <pc:docMk/>
          <pc:sldMk cId="3087795251" sldId="273"/>
        </pc:sldMkLst>
        <pc:spChg chg="del mod">
          <ac:chgData name="Ezzat Showaib" userId="a9fd4ec9c85ee9b1" providerId="LiveId" clId="{AA8DD9E7-33E9-4D1E-ABE4-B120BB56EF23}" dt="2022-10-14T14:43:44.783" v="2332"/>
          <ac:spMkLst>
            <pc:docMk/>
            <pc:sldMk cId="3087795251" sldId="273"/>
            <ac:spMk id="4" creationId="{452B4B50-8091-89BA-296C-3790A8F7EA59}"/>
          </ac:spMkLst>
        </pc:spChg>
        <pc:spChg chg="del mod">
          <ac:chgData name="Ezzat Showaib" userId="a9fd4ec9c85ee9b1" providerId="LiveId" clId="{AA8DD9E7-33E9-4D1E-ABE4-B120BB56EF23}" dt="2022-10-14T14:44:48.438" v="2339"/>
          <ac:spMkLst>
            <pc:docMk/>
            <pc:sldMk cId="3087795251" sldId="273"/>
            <ac:spMk id="6" creationId="{4B4EDA82-6202-BD59-C9CF-CF41AF007BD5}"/>
          </ac:spMkLst>
        </pc:spChg>
        <pc:picChg chg="del">
          <ac:chgData name="Ezzat Showaib" userId="a9fd4ec9c85ee9b1" providerId="LiveId" clId="{AA8DD9E7-33E9-4D1E-ABE4-B120BB56EF23}" dt="2022-10-14T14:40:44.522" v="2309" actId="21"/>
          <ac:picMkLst>
            <pc:docMk/>
            <pc:sldMk cId="3087795251" sldId="273"/>
            <ac:picMk id="2" creationId="{C1CF6C26-B8DD-9C26-38DC-36CAA5A10FB2}"/>
          </ac:picMkLst>
        </pc:picChg>
        <pc:picChg chg="del">
          <ac:chgData name="Ezzat Showaib" userId="a9fd4ec9c85ee9b1" providerId="LiveId" clId="{AA8DD9E7-33E9-4D1E-ABE4-B120BB56EF23}" dt="2022-10-14T14:41:43.506" v="2317" actId="21"/>
          <ac:picMkLst>
            <pc:docMk/>
            <pc:sldMk cId="3087795251" sldId="273"/>
            <ac:picMk id="3" creationId="{07483810-286C-1E77-3E1D-9E9160135DCF}"/>
          </ac:picMkLst>
        </pc:picChg>
      </pc:sldChg>
      <pc:sldChg chg="modSp del mod">
        <pc:chgData name="Ezzat Showaib" userId="a9fd4ec9c85ee9b1" providerId="LiveId" clId="{AA8DD9E7-33E9-4D1E-ABE4-B120BB56EF23}" dt="2022-10-13T01:39:09.924" v="160" actId="47"/>
        <pc:sldMkLst>
          <pc:docMk/>
          <pc:sldMk cId="2576085951" sldId="275"/>
        </pc:sldMkLst>
        <pc:spChg chg="mod">
          <ac:chgData name="Ezzat Showaib" userId="a9fd4ec9c85ee9b1" providerId="LiveId" clId="{AA8DD9E7-33E9-4D1E-ABE4-B120BB56EF23}" dt="2022-10-13T01:38:29.189" v="148" actId="21"/>
          <ac:spMkLst>
            <pc:docMk/>
            <pc:sldMk cId="2576085951" sldId="275"/>
            <ac:spMk id="7" creationId="{00000000-0000-0000-0000-000000000000}"/>
          </ac:spMkLst>
        </pc:spChg>
      </pc:sldChg>
      <pc:sldChg chg="modSp del mod">
        <pc:chgData name="Ezzat Showaib" userId="a9fd4ec9c85ee9b1" providerId="LiveId" clId="{AA8DD9E7-33E9-4D1E-ABE4-B120BB56EF23}" dt="2022-10-13T01:43:36.071" v="190" actId="47"/>
        <pc:sldMkLst>
          <pc:docMk/>
          <pc:sldMk cId="327005852" sldId="276"/>
        </pc:sldMkLst>
        <pc:spChg chg="mod">
          <ac:chgData name="Ezzat Showaib" userId="a9fd4ec9c85ee9b1" providerId="LiveId" clId="{AA8DD9E7-33E9-4D1E-ABE4-B120BB56EF23}" dt="2022-10-13T01:17:37.217" v="89" actId="948"/>
          <ac:spMkLst>
            <pc:docMk/>
            <pc:sldMk cId="327005852" sldId="276"/>
            <ac:spMk id="7" creationId="{00000000-0000-0000-0000-000000000000}"/>
          </ac:spMkLst>
        </pc:spChg>
      </pc:sldChg>
      <pc:sldChg chg="modSp del mod">
        <pc:chgData name="Ezzat Showaib" userId="a9fd4ec9c85ee9b1" providerId="LiveId" clId="{AA8DD9E7-33E9-4D1E-ABE4-B120BB56EF23}" dt="2022-10-13T01:40:39.210" v="172" actId="47"/>
        <pc:sldMkLst>
          <pc:docMk/>
          <pc:sldMk cId="146489064" sldId="277"/>
        </pc:sldMkLst>
        <pc:spChg chg="mod">
          <ac:chgData name="Ezzat Showaib" userId="a9fd4ec9c85ee9b1" providerId="LiveId" clId="{AA8DD9E7-33E9-4D1E-ABE4-B120BB56EF23}" dt="2022-10-13T01:39:36.359" v="161" actId="21"/>
          <ac:spMkLst>
            <pc:docMk/>
            <pc:sldMk cId="146489064" sldId="277"/>
            <ac:spMk id="7"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49795"/>
            <a:ext cx="12851448" cy="3722335"/>
          </a:xfrm>
        </p:spPr>
        <p:txBody>
          <a:bodyPr anchor="b"/>
          <a:lstStyle>
            <a:lvl1pPr algn="ctr">
              <a:defRPr sz="9354"/>
            </a:lvl1pPr>
          </a:lstStyle>
          <a:p>
            <a:r>
              <a:rPr lang="en-US"/>
              <a:t>Click to edit Master title style</a:t>
            </a:r>
            <a:endParaRPr lang="en-US" dirty="0"/>
          </a:p>
        </p:txBody>
      </p:sp>
      <p:sp>
        <p:nvSpPr>
          <p:cNvPr id="3" name="Subtitle 2"/>
          <p:cNvSpPr>
            <a:spLocks noGrp="1"/>
          </p:cNvSpPr>
          <p:nvPr>
            <p:ph type="subTitle" idx="1"/>
          </p:nvPr>
        </p:nvSpPr>
        <p:spPr>
          <a:xfrm>
            <a:off x="1889919" y="5615678"/>
            <a:ext cx="11339513"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682D066-E1D5-435E-AAB1-000871C3FCD3}" type="datetimeFigureOut">
              <a:rPr lang="ar-EG" smtClean="0"/>
              <a:t>26/03/1444</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35865818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82D066-E1D5-435E-AAB1-000871C3FCD3}" type="datetimeFigureOut">
              <a:rPr lang="ar-EG" smtClean="0"/>
              <a:t>26/03/1444</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40477626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69240"/>
            <a:ext cx="3260110" cy="90608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39456" y="569240"/>
            <a:ext cx="9591338" cy="9060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82D066-E1D5-435E-AAB1-000871C3FCD3}" type="datetimeFigureOut">
              <a:rPr lang="ar-EG" smtClean="0"/>
              <a:t>26/03/1444</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17661440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82D066-E1D5-435E-AAB1-000871C3FCD3}" type="datetimeFigureOut">
              <a:rPr lang="ar-EG" smtClean="0"/>
              <a:t>26/03/1444</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1915614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1582" y="2665532"/>
            <a:ext cx="13040439" cy="4447496"/>
          </a:xfrm>
        </p:spPr>
        <p:txBody>
          <a:bodyPr anchor="b"/>
          <a:lstStyle>
            <a:lvl1pPr>
              <a:defRPr sz="9354"/>
            </a:lvl1pPr>
          </a:lstStyle>
          <a:p>
            <a:r>
              <a:rPr lang="en-US"/>
              <a:t>Click to edit Master title style</a:t>
            </a:r>
            <a:endParaRPr lang="en-US" dirty="0"/>
          </a:p>
        </p:txBody>
      </p:sp>
      <p:sp>
        <p:nvSpPr>
          <p:cNvPr id="3" name="Text Placeholder 2"/>
          <p:cNvSpPr>
            <a:spLocks noGrp="1"/>
          </p:cNvSpPr>
          <p:nvPr>
            <p:ph type="body" idx="1"/>
          </p:nvPr>
        </p:nvSpPr>
        <p:spPr>
          <a:xfrm>
            <a:off x="1031582" y="7155103"/>
            <a:ext cx="13040439"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682D066-E1D5-435E-AAB1-000871C3FCD3}" type="datetimeFigureOut">
              <a:rPr lang="ar-EG" smtClean="0"/>
              <a:t>26/03/1444</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719216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39455" y="2846200"/>
            <a:ext cx="6425724" cy="6783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654171" y="2846200"/>
            <a:ext cx="6425724" cy="6783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682D066-E1D5-435E-AAB1-000871C3FCD3}" type="datetimeFigureOut">
              <a:rPr lang="ar-EG" smtClean="0"/>
              <a:t>26/03/1444</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23587223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1425" y="569242"/>
            <a:ext cx="13040439" cy="2066590"/>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41426" y="2620980"/>
            <a:ext cx="63961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US"/>
              <a:t>Click to edit Master text styles</a:t>
            </a:r>
          </a:p>
        </p:txBody>
      </p:sp>
      <p:sp>
        <p:nvSpPr>
          <p:cNvPr id="4" name="Content Placeholder 3"/>
          <p:cNvSpPr>
            <a:spLocks noGrp="1"/>
          </p:cNvSpPr>
          <p:nvPr>
            <p:ph sz="half" idx="2"/>
          </p:nvPr>
        </p:nvSpPr>
        <p:spPr>
          <a:xfrm>
            <a:off x="1041426" y="3905482"/>
            <a:ext cx="6396193" cy="574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654172" y="2620980"/>
            <a:ext cx="64276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US"/>
              <a:t>Click to edit Master text styles</a:t>
            </a:r>
          </a:p>
        </p:txBody>
      </p:sp>
      <p:sp>
        <p:nvSpPr>
          <p:cNvPr id="6" name="Content Placeholder 5"/>
          <p:cNvSpPr>
            <a:spLocks noGrp="1"/>
          </p:cNvSpPr>
          <p:nvPr>
            <p:ph sz="quarter" idx="4"/>
          </p:nvPr>
        </p:nvSpPr>
        <p:spPr>
          <a:xfrm>
            <a:off x="7654172" y="3905482"/>
            <a:ext cx="6427693" cy="574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682D066-E1D5-435E-AAB1-000871C3FCD3}" type="datetimeFigureOut">
              <a:rPr lang="ar-EG" smtClean="0"/>
              <a:t>26/03/1444</a:t>
            </a:fld>
            <a:endParaRPr lang="ar-EG"/>
          </a:p>
        </p:txBody>
      </p:sp>
      <p:sp>
        <p:nvSpPr>
          <p:cNvPr id="8" name="Footer Placeholder 7"/>
          <p:cNvSpPr>
            <a:spLocks noGrp="1"/>
          </p:cNvSpPr>
          <p:nvPr>
            <p:ph type="ftr" sz="quarter" idx="11"/>
          </p:nvPr>
        </p:nvSpPr>
        <p:spPr/>
        <p:txBody>
          <a:bodyPr/>
          <a:lstStyle/>
          <a:p>
            <a:endParaRPr lang="ar-EG"/>
          </a:p>
        </p:txBody>
      </p:sp>
      <p:sp>
        <p:nvSpPr>
          <p:cNvPr id="9" name="Slide Number Placeholder 8"/>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3054438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682D066-E1D5-435E-AAB1-000871C3FCD3}" type="datetimeFigureOut">
              <a:rPr lang="ar-EG" smtClean="0"/>
              <a:t>26/03/1444</a:t>
            </a:fld>
            <a:endParaRPr lang="ar-EG"/>
          </a:p>
        </p:txBody>
      </p:sp>
      <p:sp>
        <p:nvSpPr>
          <p:cNvPr id="4" name="Footer Placeholder 3"/>
          <p:cNvSpPr>
            <a:spLocks noGrp="1"/>
          </p:cNvSpPr>
          <p:nvPr>
            <p:ph type="ftr" sz="quarter" idx="11"/>
          </p:nvPr>
        </p:nvSpPr>
        <p:spPr/>
        <p:txBody>
          <a:bodyPr/>
          <a:lstStyle/>
          <a:p>
            <a:endParaRPr lang="ar-EG"/>
          </a:p>
        </p:txBody>
      </p:sp>
      <p:sp>
        <p:nvSpPr>
          <p:cNvPr id="5" name="Slide Number Placeholder 4"/>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3419354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82D066-E1D5-435E-AAB1-000871C3FCD3}" type="datetimeFigureOut">
              <a:rPr lang="ar-EG" smtClean="0"/>
              <a:t>26/03/1444</a:t>
            </a:fld>
            <a:endParaRPr lang="ar-EG"/>
          </a:p>
        </p:txBody>
      </p:sp>
      <p:sp>
        <p:nvSpPr>
          <p:cNvPr id="3" name="Footer Placeholder 2"/>
          <p:cNvSpPr>
            <a:spLocks noGrp="1"/>
          </p:cNvSpPr>
          <p:nvPr>
            <p:ph type="ftr" sz="quarter" idx="11"/>
          </p:nvPr>
        </p:nvSpPr>
        <p:spPr/>
        <p:txBody>
          <a:bodyPr/>
          <a:lstStyle/>
          <a:p>
            <a:endParaRPr lang="ar-EG"/>
          </a:p>
        </p:txBody>
      </p:sp>
      <p:sp>
        <p:nvSpPr>
          <p:cNvPr id="4" name="Slide Number Placeholder 3"/>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3803752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US"/>
              <a:t>Click to edit Master title style</a:t>
            </a:r>
            <a:endParaRPr lang="en-US" dirty="0"/>
          </a:p>
        </p:txBody>
      </p:sp>
      <p:sp>
        <p:nvSpPr>
          <p:cNvPr id="3" name="Content Placeholder 2"/>
          <p:cNvSpPr>
            <a:spLocks noGrp="1"/>
          </p:cNvSpPr>
          <p:nvPr>
            <p:ph idx="1"/>
          </p:nvPr>
        </p:nvSpPr>
        <p:spPr>
          <a:xfrm>
            <a:off x="6427693" y="1539425"/>
            <a:ext cx="7654171"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US"/>
              <a:t>Click to edit Master text styles</a:t>
            </a:r>
          </a:p>
        </p:txBody>
      </p:sp>
      <p:sp>
        <p:nvSpPr>
          <p:cNvPr id="5" name="Date Placeholder 4"/>
          <p:cNvSpPr>
            <a:spLocks noGrp="1"/>
          </p:cNvSpPr>
          <p:nvPr>
            <p:ph type="dt" sz="half" idx="10"/>
          </p:nvPr>
        </p:nvSpPr>
        <p:spPr/>
        <p:txBody>
          <a:bodyPr/>
          <a:lstStyle/>
          <a:p>
            <a:fld id="{8682D066-E1D5-435E-AAB1-000871C3FCD3}" type="datetimeFigureOut">
              <a:rPr lang="ar-EG" smtClean="0"/>
              <a:t>26/03/1444</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2692559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US"/>
              <a:t>Click to edit Master title style</a:t>
            </a:r>
            <a:endParaRPr lang="en-US" dirty="0"/>
          </a:p>
        </p:txBody>
      </p:sp>
      <p:sp>
        <p:nvSpPr>
          <p:cNvPr id="3" name="Picture Placeholder 2"/>
          <p:cNvSpPr>
            <a:spLocks noGrp="1" noChangeAspect="1"/>
          </p:cNvSpPr>
          <p:nvPr>
            <p:ph type="pic" idx="1"/>
          </p:nvPr>
        </p:nvSpPr>
        <p:spPr>
          <a:xfrm>
            <a:off x="6427693" y="1539425"/>
            <a:ext cx="7654171"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en-US"/>
              <a:t>Click icon to add picture</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US"/>
              <a:t>Click to edit Master text styles</a:t>
            </a:r>
          </a:p>
        </p:txBody>
      </p:sp>
      <p:sp>
        <p:nvSpPr>
          <p:cNvPr id="5" name="Date Placeholder 4"/>
          <p:cNvSpPr>
            <a:spLocks noGrp="1"/>
          </p:cNvSpPr>
          <p:nvPr>
            <p:ph type="dt" sz="half" idx="10"/>
          </p:nvPr>
        </p:nvSpPr>
        <p:spPr/>
        <p:txBody>
          <a:bodyPr/>
          <a:lstStyle/>
          <a:p>
            <a:fld id="{8682D066-E1D5-435E-AAB1-000871C3FCD3}" type="datetimeFigureOut">
              <a:rPr lang="ar-EG" smtClean="0"/>
              <a:t>26/03/1444</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25745072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9242"/>
            <a:ext cx="13040439" cy="206659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9455" y="9909729"/>
            <a:ext cx="3401854"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8682D066-E1D5-435E-AAB1-000871C3FCD3}" type="datetimeFigureOut">
              <a:rPr lang="ar-EG" smtClean="0"/>
              <a:t>26/03/1444</a:t>
            </a:fld>
            <a:endParaRPr lang="ar-EG"/>
          </a:p>
        </p:txBody>
      </p:sp>
      <p:sp>
        <p:nvSpPr>
          <p:cNvPr id="5" name="Footer Placeholder 4"/>
          <p:cNvSpPr>
            <a:spLocks noGrp="1"/>
          </p:cNvSpPr>
          <p:nvPr>
            <p:ph type="ftr" sz="quarter" idx="3"/>
          </p:nvPr>
        </p:nvSpPr>
        <p:spPr>
          <a:xfrm>
            <a:off x="5008285" y="9909729"/>
            <a:ext cx="5102781"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lang="ar-EG"/>
          </a:p>
        </p:txBody>
      </p:sp>
      <p:sp>
        <p:nvSpPr>
          <p:cNvPr id="6" name="Slide Number Placeholder 5"/>
          <p:cNvSpPr>
            <a:spLocks noGrp="1"/>
          </p:cNvSpPr>
          <p:nvPr>
            <p:ph type="sldNum" sz="quarter" idx="4"/>
          </p:nvPr>
        </p:nvSpPr>
        <p:spPr>
          <a:xfrm>
            <a:off x="10678041" y="9909729"/>
            <a:ext cx="3401854"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FFE8E38B-3A5B-40C5-9933-6260CA32EC75}" type="slidenum">
              <a:rPr lang="ar-EG" smtClean="0"/>
              <a:t>‹#›</a:t>
            </a:fld>
            <a:endParaRPr lang="ar-EG"/>
          </a:p>
        </p:txBody>
      </p:sp>
    </p:spTree>
    <p:extLst>
      <p:ext uri="{BB962C8B-B14F-4D97-AF65-F5344CB8AC3E}">
        <p14:creationId xmlns:p14="http://schemas.microsoft.com/office/powerpoint/2010/main" val="28132375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425550" rtl="1"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r" defTabSz="1425550" rtl="1"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r" defTabSz="1425550" rtl="1"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r" defTabSz="1425550" rtl="1"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r" defTabSz="1425550" rtl="1"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r" defTabSz="1425550" rtl="1"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r" defTabSz="1425550" rtl="1"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r" defTabSz="1425550" rtl="1"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r" defTabSz="1425550" rtl="1"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r" defTabSz="1425550" rtl="1"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r" defTabSz="1425550" rtl="1" eaLnBrk="1" latinLnBrk="0" hangingPunct="1">
        <a:defRPr sz="2806" kern="1200">
          <a:solidFill>
            <a:schemeClr val="tx1"/>
          </a:solidFill>
          <a:latin typeface="+mn-lt"/>
          <a:ea typeface="+mn-ea"/>
          <a:cs typeface="+mn-cs"/>
        </a:defRPr>
      </a:lvl1pPr>
      <a:lvl2pPr marL="712775" algn="r" defTabSz="1425550" rtl="1" eaLnBrk="1" latinLnBrk="0" hangingPunct="1">
        <a:defRPr sz="2806" kern="1200">
          <a:solidFill>
            <a:schemeClr val="tx1"/>
          </a:solidFill>
          <a:latin typeface="+mn-lt"/>
          <a:ea typeface="+mn-ea"/>
          <a:cs typeface="+mn-cs"/>
        </a:defRPr>
      </a:lvl2pPr>
      <a:lvl3pPr marL="1425550" algn="r" defTabSz="1425550" rtl="1" eaLnBrk="1" latinLnBrk="0" hangingPunct="1">
        <a:defRPr sz="2806" kern="1200">
          <a:solidFill>
            <a:schemeClr val="tx1"/>
          </a:solidFill>
          <a:latin typeface="+mn-lt"/>
          <a:ea typeface="+mn-ea"/>
          <a:cs typeface="+mn-cs"/>
        </a:defRPr>
      </a:lvl3pPr>
      <a:lvl4pPr marL="2138324" algn="r" defTabSz="1425550" rtl="1" eaLnBrk="1" latinLnBrk="0" hangingPunct="1">
        <a:defRPr sz="2806" kern="1200">
          <a:solidFill>
            <a:schemeClr val="tx1"/>
          </a:solidFill>
          <a:latin typeface="+mn-lt"/>
          <a:ea typeface="+mn-ea"/>
          <a:cs typeface="+mn-cs"/>
        </a:defRPr>
      </a:lvl4pPr>
      <a:lvl5pPr marL="2851099" algn="r" defTabSz="1425550" rtl="1" eaLnBrk="1" latinLnBrk="0" hangingPunct="1">
        <a:defRPr sz="2806" kern="1200">
          <a:solidFill>
            <a:schemeClr val="tx1"/>
          </a:solidFill>
          <a:latin typeface="+mn-lt"/>
          <a:ea typeface="+mn-ea"/>
          <a:cs typeface="+mn-cs"/>
        </a:defRPr>
      </a:lvl5pPr>
      <a:lvl6pPr marL="3563874" algn="r" defTabSz="1425550" rtl="1" eaLnBrk="1" latinLnBrk="0" hangingPunct="1">
        <a:defRPr sz="2806" kern="1200">
          <a:solidFill>
            <a:schemeClr val="tx1"/>
          </a:solidFill>
          <a:latin typeface="+mn-lt"/>
          <a:ea typeface="+mn-ea"/>
          <a:cs typeface="+mn-cs"/>
        </a:defRPr>
      </a:lvl6pPr>
      <a:lvl7pPr marL="4276649" algn="r" defTabSz="1425550" rtl="1" eaLnBrk="1" latinLnBrk="0" hangingPunct="1">
        <a:defRPr sz="2806" kern="1200">
          <a:solidFill>
            <a:schemeClr val="tx1"/>
          </a:solidFill>
          <a:latin typeface="+mn-lt"/>
          <a:ea typeface="+mn-ea"/>
          <a:cs typeface="+mn-cs"/>
        </a:defRPr>
      </a:lvl7pPr>
      <a:lvl8pPr marL="4989424" algn="r" defTabSz="1425550" rtl="1" eaLnBrk="1" latinLnBrk="0" hangingPunct="1">
        <a:defRPr sz="2806" kern="1200">
          <a:solidFill>
            <a:schemeClr val="tx1"/>
          </a:solidFill>
          <a:latin typeface="+mn-lt"/>
          <a:ea typeface="+mn-ea"/>
          <a:cs typeface="+mn-cs"/>
        </a:defRPr>
      </a:lvl8pPr>
      <a:lvl9pPr marL="5702198" algn="r" defTabSz="1425550" rtl="1"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eshowaib@f-eng.tanta.edu.eg" TargetMode="External"/><Relationship Id="rId2" Type="http://schemas.openxmlformats.org/officeDocument/2006/relationships/hyperlink" Target="https://scholar.google.com/citations?hl=en&amp;user=MpsDBLMAAAAJ&amp;pagesize=80&amp;view_op=list_works"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a:xfrm>
            <a:off x="551227" y="5088668"/>
            <a:ext cx="13759658" cy="4355679"/>
          </a:xfrm>
          <a:prstGeom prst="rect">
            <a:avLst/>
          </a:prstGeom>
        </p:spPr>
        <p:txBody>
          <a:bodyPr vert="horz" lIns="113395" tIns="56698" rIns="113395" bIns="56698"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defTabSz="1133947" rtl="1">
              <a:lnSpc>
                <a:spcPct val="100000"/>
              </a:lnSpc>
              <a:spcBef>
                <a:spcPts val="0"/>
              </a:spcBef>
              <a:spcAft>
                <a:spcPts val="744"/>
              </a:spcAft>
              <a:buNone/>
              <a:defRPr/>
            </a:pPr>
            <a:r>
              <a:rPr lang="ar-EG" sz="3968" b="1" u="sng" dirty="0">
                <a:solidFill>
                  <a:sysClr val="windowText" lastClr="000000"/>
                </a:solidFill>
                <a:latin typeface="Calibri" panose="020F0502020204030204"/>
                <a:cs typeface="Arial" panose="020B0604020202020204" pitchFamily="34" charset="0"/>
              </a:rPr>
              <a:t>مقدم المشروع </a:t>
            </a:r>
            <a:endParaRPr lang="en-US" sz="3968" b="1" u="sng" dirty="0">
              <a:solidFill>
                <a:sysClr val="windowText" lastClr="000000"/>
              </a:solidFill>
              <a:latin typeface="Calibri" panose="020F0502020204030204"/>
              <a:cs typeface="Arial" panose="020B0604020202020204" pitchFamily="34" charset="0"/>
            </a:endParaRPr>
          </a:p>
          <a:p>
            <a:pPr marL="0" indent="0" algn="ctr" defTabSz="1133947" rtl="1">
              <a:lnSpc>
                <a:spcPct val="100000"/>
              </a:lnSpc>
              <a:spcBef>
                <a:spcPts val="0"/>
              </a:spcBef>
              <a:spcAft>
                <a:spcPts val="744"/>
              </a:spcAft>
              <a:buNone/>
              <a:defRPr/>
            </a:pPr>
            <a:r>
              <a:rPr lang="ar-EG" sz="3472" b="1" u="sng" dirty="0">
                <a:latin typeface="Calibri" panose="020F0502020204030204" pitchFamily="34" charset="0"/>
                <a:ea typeface="Times New Roman" panose="02020603050405020304" pitchFamily="18" charset="0"/>
                <a:cs typeface="Arial" panose="020B0604020202020204" pitchFamily="34" charset="0"/>
              </a:rPr>
              <a:t>أد./ </a:t>
            </a:r>
            <a:r>
              <a:rPr lang="ar-SA" sz="3472" b="1" u="sng" dirty="0">
                <a:latin typeface="Calibri" panose="020F0502020204030204" pitchFamily="34" charset="0"/>
                <a:ea typeface="Times New Roman" panose="02020603050405020304" pitchFamily="18" charset="0"/>
                <a:cs typeface="Arial" panose="020B0604020202020204" pitchFamily="34" charset="0"/>
              </a:rPr>
              <a:t>عزت السيد عبدالعال شعيب</a:t>
            </a:r>
            <a:r>
              <a:rPr lang="ar-EG" sz="3472" b="1" dirty="0">
                <a:latin typeface="Calibri" panose="020F0502020204030204" pitchFamily="34" charset="0"/>
                <a:ea typeface="Times New Roman" panose="02020603050405020304" pitchFamily="18" charset="0"/>
                <a:cs typeface="Arial" panose="020B0604020202020204" pitchFamily="34" charset="0"/>
              </a:rPr>
              <a:t>				</a:t>
            </a:r>
            <a:r>
              <a:rPr lang="ar-EG" sz="3472" b="1" u="sng" dirty="0">
                <a:latin typeface="Calibri" panose="020F0502020204030204" pitchFamily="34" charset="0"/>
                <a:ea typeface="Times New Roman" panose="02020603050405020304" pitchFamily="18" charset="0"/>
                <a:cs typeface="Arial" panose="020B0604020202020204" pitchFamily="34" charset="0"/>
              </a:rPr>
              <a:t>الباحث الرئيسي</a:t>
            </a:r>
            <a:endParaRPr lang="en-US" sz="3472" dirty="0">
              <a:latin typeface="Calibri" panose="020F0502020204030204" pitchFamily="34" charset="0"/>
              <a:ea typeface="Times New Roman" panose="02020603050405020304" pitchFamily="18" charset="0"/>
              <a:cs typeface="Arial" panose="020B0604020202020204" pitchFamily="34" charset="0"/>
            </a:endParaRPr>
          </a:p>
          <a:p>
            <a:pPr marL="141743" algn="ctr" rtl="1">
              <a:lnSpc>
                <a:spcPct val="100000"/>
              </a:lnSpc>
              <a:spcBef>
                <a:spcPts val="0"/>
              </a:spcBef>
              <a:spcAft>
                <a:spcPts val="744"/>
              </a:spcAft>
            </a:pPr>
            <a:r>
              <a:rPr lang="ar-SA" sz="3472" dirty="0">
                <a:latin typeface="Calibri" panose="020F0502020204030204" pitchFamily="34" charset="0"/>
                <a:ea typeface="Times New Roman" panose="02020603050405020304" pitchFamily="18" charset="0"/>
                <a:cs typeface="Arial" panose="020B0604020202020204" pitchFamily="34" charset="0"/>
              </a:rPr>
              <a:t> أستاذ بقسم هندسة الإنتاج والتصميم الميكانيكي كلية الهندسة جامعة طنطا</a:t>
            </a:r>
            <a:endParaRPr lang="ar-EG" sz="3472" dirty="0">
              <a:latin typeface="Calibri" panose="020F0502020204030204" pitchFamily="34" charset="0"/>
              <a:ea typeface="Times New Roman" panose="02020603050405020304" pitchFamily="18" charset="0"/>
              <a:cs typeface="Arial" panose="020B0604020202020204" pitchFamily="34" charset="0"/>
            </a:endParaRPr>
          </a:p>
          <a:p>
            <a:pPr marL="1275691" indent="425230" algn="r" rtl="1">
              <a:lnSpc>
                <a:spcPct val="100000"/>
              </a:lnSpc>
              <a:spcBef>
                <a:spcPts val="0"/>
              </a:spcBef>
              <a:spcAft>
                <a:spcPts val="744"/>
              </a:spcAft>
            </a:pPr>
            <a:r>
              <a:rPr lang="ar-EG" sz="3472" dirty="0">
                <a:latin typeface="Calibri" panose="020F0502020204030204" pitchFamily="34" charset="0"/>
                <a:ea typeface="Times New Roman" panose="02020603050405020304" pitchFamily="18" charset="0"/>
                <a:cs typeface="Arial" panose="020B0604020202020204" pitchFamily="34" charset="0"/>
              </a:rPr>
              <a:t>التخصص الدقيق : </a:t>
            </a:r>
            <a:r>
              <a:rPr lang="ar-SA" sz="3472" dirty="0">
                <a:latin typeface="Calibri" panose="020F0502020204030204" pitchFamily="34" charset="0"/>
                <a:ea typeface="Times New Roman" panose="02020603050405020304" pitchFamily="18" charset="0"/>
                <a:cs typeface="Arial" panose="020B0604020202020204" pitchFamily="34" charset="0"/>
              </a:rPr>
              <a:t>علوم وهندسة المواد</a:t>
            </a:r>
            <a:r>
              <a:rPr lang="en-US" sz="3472" dirty="0">
                <a:latin typeface="Calibri" panose="020F0502020204030204" pitchFamily="34" charset="0"/>
                <a:ea typeface="Times New Roman" panose="02020603050405020304" pitchFamily="18" charset="0"/>
                <a:cs typeface="Arial" panose="020B0604020202020204" pitchFamily="34" charset="0"/>
              </a:rPr>
              <a:t>		</a:t>
            </a:r>
            <a:r>
              <a:rPr lang="ar-EG" sz="3472" dirty="0">
                <a:latin typeface="Calibri" panose="020F0502020204030204" pitchFamily="34" charset="0"/>
                <a:ea typeface="Times New Roman" panose="02020603050405020304" pitchFamily="18" charset="0"/>
                <a:cs typeface="Arial" panose="020B0604020202020204" pitchFamily="34" charset="0"/>
              </a:rPr>
              <a:t> </a:t>
            </a:r>
            <a:r>
              <a:rPr lang="en-US" sz="3472" dirty="0">
                <a:latin typeface="Calibri" panose="020F0502020204030204" pitchFamily="34" charset="0"/>
                <a:ea typeface="Times New Roman" panose="02020603050405020304" pitchFamily="18" charset="0"/>
                <a:cs typeface="Arial" panose="020B0604020202020204" pitchFamily="34" charset="0"/>
              </a:rPr>
              <a:t>H index (12)	</a:t>
            </a:r>
          </a:p>
          <a:p>
            <a:pPr marL="141743" algn="r" rtl="1">
              <a:lnSpc>
                <a:spcPct val="100000"/>
              </a:lnSpc>
              <a:spcBef>
                <a:spcPts val="0"/>
              </a:spcBef>
              <a:spcAft>
                <a:spcPts val="744"/>
              </a:spcAft>
            </a:pPr>
            <a:r>
              <a:rPr lang="ar-EG" sz="1984" dirty="0">
                <a:latin typeface="Calibri" panose="020F0502020204030204" pitchFamily="34" charset="0"/>
                <a:ea typeface="Times New Roman" panose="02020603050405020304" pitchFamily="18" charset="0"/>
                <a:cs typeface="Arial" panose="020B0604020202020204" pitchFamily="34" charset="0"/>
              </a:rPr>
              <a:t>رابط الأبحاث على </a:t>
            </a:r>
            <a:r>
              <a:rPr lang="en-US" sz="1984" dirty="0">
                <a:latin typeface="Calibri" panose="020F0502020204030204" pitchFamily="34" charset="0"/>
                <a:ea typeface="Times New Roman" panose="02020603050405020304" pitchFamily="18" charset="0"/>
                <a:cs typeface="Arial" panose="020B0604020202020204" pitchFamily="34" charset="0"/>
              </a:rPr>
              <a:t>Google Scholar</a:t>
            </a:r>
          </a:p>
          <a:p>
            <a:pPr>
              <a:lnSpc>
                <a:spcPct val="100000"/>
              </a:lnSpc>
              <a:spcBef>
                <a:spcPts val="0"/>
              </a:spcBef>
              <a:spcAft>
                <a:spcPts val="744"/>
              </a:spcAft>
            </a:pPr>
            <a:r>
              <a:rPr lang="en-US" sz="1984" u="sng" dirty="0">
                <a:solidFill>
                  <a:srgbClr val="0563C1"/>
                </a:solidFill>
                <a:latin typeface="Calibri" panose="020F0502020204030204" pitchFamily="34" charset="0"/>
                <a:ea typeface="Times New Roman" panose="02020603050405020304" pitchFamily="18" charset="0"/>
                <a:cs typeface="Arial" panose="020B0604020202020204" pitchFamily="34" charset="0"/>
                <a:hlinkClick r:id="rId2"/>
              </a:rPr>
              <a:t>https://scholar.google.com/citations?hl=en&amp;user=MpsDBLMAAAAJ&amp;pagesize=80&amp;view_op=list_works</a:t>
            </a:r>
            <a:endParaRPr lang="en-US" sz="2976" dirty="0">
              <a:latin typeface="Calibri" panose="020F0502020204030204" pitchFamily="34" charset="0"/>
              <a:ea typeface="Times New Roman" panose="02020603050405020304" pitchFamily="18" charset="0"/>
              <a:cs typeface="Arial" panose="020B0604020202020204" pitchFamily="34" charset="0"/>
            </a:endParaRPr>
          </a:p>
          <a:p>
            <a:pPr marL="141743" algn="r" rtl="1">
              <a:lnSpc>
                <a:spcPct val="100000"/>
              </a:lnSpc>
              <a:spcBef>
                <a:spcPts val="0"/>
              </a:spcBef>
              <a:spcAft>
                <a:spcPts val="744"/>
              </a:spcAft>
            </a:pPr>
            <a:r>
              <a:rPr lang="ar-SA" sz="1984" dirty="0">
                <a:latin typeface="Calibri" panose="020F0502020204030204" pitchFamily="34" charset="0"/>
                <a:ea typeface="Times New Roman" panose="02020603050405020304" pitchFamily="18" charset="0"/>
                <a:cs typeface="Arial" panose="020B0604020202020204" pitchFamily="34" charset="0"/>
              </a:rPr>
              <a:t>البريد الإلكتروني</a:t>
            </a:r>
            <a:r>
              <a:rPr lang="en-US" sz="1984" dirty="0">
                <a:latin typeface="Calibri" panose="020F0502020204030204" pitchFamily="34" charset="0"/>
                <a:ea typeface="Times New Roman" panose="02020603050405020304" pitchFamily="18" charset="0"/>
                <a:cs typeface="Arial" panose="020B0604020202020204" pitchFamily="34" charset="0"/>
              </a:rPr>
              <a:t>  </a:t>
            </a:r>
            <a:r>
              <a:rPr lang="en-US" sz="1984" u="sng" dirty="0">
                <a:solidFill>
                  <a:srgbClr val="0563C1"/>
                </a:solidFill>
                <a:latin typeface="Calibri" panose="020F0502020204030204" pitchFamily="34" charset="0"/>
                <a:ea typeface="Times New Roman" panose="02020603050405020304" pitchFamily="18" charset="0"/>
                <a:cs typeface="Arial" panose="020B0604020202020204" pitchFamily="34" charset="0"/>
                <a:hlinkClick r:id="rId3"/>
              </a:rPr>
              <a:t>eshowaib@f-eng.tanta.edu.eg</a:t>
            </a:r>
            <a:r>
              <a:rPr lang="en-US" sz="1984" dirty="0">
                <a:latin typeface="Calibri" panose="020F0502020204030204" pitchFamily="34" charset="0"/>
                <a:ea typeface="Times New Roman" panose="02020603050405020304" pitchFamily="18" charset="0"/>
                <a:cs typeface="Arial" panose="020B0604020202020204" pitchFamily="34" charset="0"/>
              </a:rPr>
              <a:t> </a:t>
            </a:r>
          </a:p>
        </p:txBody>
      </p:sp>
      <p:sp>
        <p:nvSpPr>
          <p:cNvPr id="2" name="Title 1">
            <a:extLst>
              <a:ext uri="{FF2B5EF4-FFF2-40B4-BE49-F238E27FC236}">
                <a16:creationId xmlns:a16="http://schemas.microsoft.com/office/drawing/2014/main" id="{43BB0767-71BA-B662-3BF5-393CDE65F2AB}"/>
              </a:ext>
            </a:extLst>
          </p:cNvPr>
          <p:cNvSpPr txBox="1">
            <a:spLocks/>
          </p:cNvSpPr>
          <p:nvPr/>
        </p:nvSpPr>
        <p:spPr>
          <a:xfrm>
            <a:off x="1039456" y="2213548"/>
            <a:ext cx="13040439" cy="3025402"/>
          </a:xfrm>
          <a:prstGeom prst="rect">
            <a:avLst/>
          </a:prstGeom>
        </p:spPr>
        <p:txBody>
          <a:bodyPr vert="horz" lIns="113395" tIns="56698" rIns="113395" bIns="56698"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lnSpc>
                <a:spcPct val="107000"/>
              </a:lnSpc>
              <a:spcBef>
                <a:spcPts val="0"/>
              </a:spcBef>
              <a:spcAft>
                <a:spcPts val="992"/>
              </a:spcAft>
            </a:pPr>
            <a:r>
              <a:rPr lang="ar-SA" sz="3968" b="1" u="sng" dirty="0">
                <a:solidFill>
                  <a:srgbClr val="333333"/>
                </a:solidFill>
                <a:latin typeface="CairoBold"/>
                <a:ea typeface="Times New Roman" panose="02020603050405020304" pitchFamily="18" charset="0"/>
                <a:cs typeface="Arial" panose="020B0604020202020204" pitchFamily="34" charset="0"/>
              </a:rPr>
              <a:t>عنوان المشروع </a:t>
            </a:r>
            <a:endParaRPr lang="en-US" sz="3968" b="1" u="sng" dirty="0">
              <a:solidFill>
                <a:srgbClr val="333333"/>
              </a:solidFill>
              <a:latin typeface="CairoBold"/>
              <a:ea typeface="Times New Roman" panose="02020603050405020304" pitchFamily="18" charset="0"/>
              <a:cs typeface="Arial" panose="020B0604020202020204" pitchFamily="34" charset="0"/>
            </a:endParaRPr>
          </a:p>
          <a:p>
            <a:pPr algn="ctr" rtl="1">
              <a:lnSpc>
                <a:spcPct val="107000"/>
              </a:lnSpc>
              <a:spcBef>
                <a:spcPts val="0"/>
              </a:spcBef>
              <a:spcAft>
                <a:spcPts val="992"/>
              </a:spcAft>
            </a:pPr>
            <a:r>
              <a:rPr lang="ar-SA" sz="3968" b="1" u="sng" dirty="0">
                <a:solidFill>
                  <a:srgbClr val="333333"/>
                </a:solidFill>
                <a:latin typeface="CairoRegular"/>
                <a:ea typeface="Times New Roman" panose="02020603050405020304" pitchFamily="18" charset="0"/>
                <a:cs typeface="Arial" panose="020B0604020202020204" pitchFamily="34" charset="0"/>
              </a:rPr>
              <a:t>استحداث نظام موفر للطاقة المستخدمة في حرق الطوب الطفلي لخفض</a:t>
            </a:r>
            <a:endParaRPr lang="en-US" sz="3968" dirty="0">
              <a:latin typeface="Calibri" panose="020F0502020204030204" pitchFamily="34" charset="0"/>
              <a:ea typeface="Times New Roman" panose="02020603050405020304" pitchFamily="18" charset="0"/>
              <a:cs typeface="Arial" panose="020B0604020202020204" pitchFamily="34" charset="0"/>
            </a:endParaRPr>
          </a:p>
          <a:p>
            <a:pPr marL="141743" algn="ctr" rtl="1">
              <a:lnSpc>
                <a:spcPct val="107000"/>
              </a:lnSpc>
              <a:spcBef>
                <a:spcPts val="0"/>
              </a:spcBef>
              <a:spcAft>
                <a:spcPts val="992"/>
              </a:spcAft>
            </a:pPr>
            <a:r>
              <a:rPr lang="ar-SA" sz="3968" b="1" u="sng" dirty="0">
                <a:solidFill>
                  <a:srgbClr val="333333"/>
                </a:solidFill>
                <a:latin typeface="CairoRegular"/>
                <a:ea typeface="Times New Roman" panose="02020603050405020304" pitchFamily="18" charset="0"/>
                <a:cs typeface="Arial" panose="020B0604020202020204" pitchFamily="34" charset="0"/>
              </a:rPr>
              <a:t> التلوث البيئي مع إنتاج طوب عالي المقاومة للكسر</a:t>
            </a:r>
            <a:endParaRPr lang="en-US" sz="3968" b="1" u="sng" dirty="0">
              <a:solidFill>
                <a:srgbClr val="333333"/>
              </a:solidFill>
              <a:latin typeface="CairoRegular"/>
              <a:ea typeface="Times New Roman" panose="02020603050405020304" pitchFamily="18" charset="0"/>
              <a:cs typeface="Arial" panose="020B0604020202020204" pitchFamily="34" charset="0"/>
            </a:endParaRPr>
          </a:p>
          <a:p>
            <a:pPr marL="141743" algn="ctr" rtl="1">
              <a:lnSpc>
                <a:spcPct val="107000"/>
              </a:lnSpc>
              <a:spcBef>
                <a:spcPts val="0"/>
              </a:spcBef>
              <a:spcAft>
                <a:spcPts val="992"/>
              </a:spcAft>
            </a:pPr>
            <a:r>
              <a:rPr lang="ar-SA" sz="3472" b="1" u="sng" dirty="0">
                <a:latin typeface="Calibri" panose="020F0502020204030204" pitchFamily="34" charset="0"/>
                <a:ea typeface="Times New Roman" panose="02020603050405020304" pitchFamily="18" charset="0"/>
                <a:cs typeface="Arial" panose="020B0604020202020204" pitchFamily="34" charset="0"/>
              </a:rPr>
              <a:t>المشروعات كبيرة الحجم</a:t>
            </a:r>
            <a:endParaRPr lang="en-US" sz="3472" dirty="0">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795906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a:xfrm>
            <a:off x="517103" y="1670013"/>
            <a:ext cx="14085143" cy="7351785"/>
          </a:xfrm>
          <a:prstGeom prst="rect">
            <a:avLst/>
          </a:prstGeom>
        </p:spPr>
        <p:txBody>
          <a:bodyPr vert="horz" lIns="113395" tIns="56698" rIns="113395" bIns="56698"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1133947" rtl="1">
              <a:lnSpc>
                <a:spcPct val="100000"/>
              </a:lnSpc>
              <a:spcBef>
                <a:spcPts val="0"/>
              </a:spcBef>
              <a:spcAft>
                <a:spcPts val="744"/>
              </a:spcAft>
              <a:buNone/>
              <a:defRPr/>
            </a:pPr>
            <a:r>
              <a:rPr lang="ar-EG" sz="3472" b="1" u="sng" dirty="0">
                <a:solidFill>
                  <a:srgbClr val="FF0000"/>
                </a:solidFill>
                <a:latin typeface="Calibri" panose="020F0502020204030204"/>
                <a:cs typeface="Arial" panose="020B0604020202020204" pitchFamily="34" charset="0"/>
              </a:rPr>
              <a:t>الهدف الأول </a:t>
            </a:r>
            <a:endParaRPr lang="en-US" sz="3472" b="1" u="sng" dirty="0">
              <a:solidFill>
                <a:srgbClr val="FF0000"/>
              </a:solidFill>
              <a:latin typeface="Calibri" panose="020F0502020204030204"/>
              <a:cs typeface="Arial" panose="020B0604020202020204" pitchFamily="34" charset="0"/>
            </a:endParaRPr>
          </a:p>
          <a:p>
            <a:pPr marL="283487" indent="-283487" algn="r" defTabSz="1133947" rtl="1">
              <a:spcBef>
                <a:spcPts val="1240"/>
              </a:spcBef>
              <a:defRPr/>
            </a:pPr>
            <a:r>
              <a:rPr lang="ar-EG" sz="2976" dirty="0">
                <a:solidFill>
                  <a:sysClr val="windowText" lastClr="000000"/>
                </a:solidFill>
                <a:latin typeface="Calibri" panose="020F0502020204030204"/>
                <a:cs typeface="Arial" panose="020B0604020202020204" pitchFamily="34" charset="0"/>
              </a:rPr>
              <a:t>هو </a:t>
            </a:r>
            <a:r>
              <a:rPr lang="ar-EG" sz="2976" b="1" u="sng" dirty="0">
                <a:solidFill>
                  <a:sysClr val="windowText" lastClr="000000"/>
                </a:solidFill>
                <a:latin typeface="Calibri" panose="020F0502020204030204"/>
                <a:cs typeface="Arial" panose="020B0604020202020204" pitchFamily="34" charset="0"/>
              </a:rPr>
              <a:t>خفض استهلاك الوقود </a:t>
            </a:r>
            <a:r>
              <a:rPr lang="ar-EG" sz="2976" dirty="0">
                <a:solidFill>
                  <a:sysClr val="windowText" lastClr="000000"/>
                </a:solidFill>
                <a:latin typeface="Calibri" panose="020F0502020204030204"/>
                <a:cs typeface="Arial" panose="020B0604020202020204" pitchFamily="34" charset="0"/>
              </a:rPr>
              <a:t>المستخدم في حرق الطوب الطفلي بنسبة تصل الى  </a:t>
            </a:r>
            <a:r>
              <a:rPr lang="ar-EG" sz="2976" b="1" u="sng" dirty="0">
                <a:solidFill>
                  <a:srgbClr val="FF0000"/>
                </a:solidFill>
                <a:latin typeface="Calibri" panose="020F0502020204030204"/>
                <a:cs typeface="Arial" panose="020B0604020202020204" pitchFamily="34" charset="0"/>
              </a:rPr>
              <a:t>50% الى 70% </a:t>
            </a:r>
            <a:r>
              <a:rPr lang="ar-EG" sz="2976" dirty="0">
                <a:solidFill>
                  <a:sysClr val="windowText" lastClr="000000"/>
                </a:solidFill>
                <a:latin typeface="Calibri" panose="020F0502020204030204"/>
                <a:cs typeface="Arial" panose="020B0604020202020204" pitchFamily="34" charset="0"/>
              </a:rPr>
              <a:t>وذلك عن طريق </a:t>
            </a:r>
            <a:r>
              <a:rPr lang="ar-EG" sz="2976" dirty="0">
                <a:ea typeface="Century Schoolbook" panose="02040604050505020304" pitchFamily="18" charset="0"/>
                <a:cs typeface="Arial" panose="020B0604020202020204" pitchFamily="34" charset="0"/>
              </a:rPr>
              <a:t>خفض درجة حرارة الحرق او التسخين حيث انه يمكن انتاج طوب ذو مقاومة جيدة للكسر في درجة حرارة منخفضة نسبيا بالإضافة الى خفض </a:t>
            </a:r>
            <a:r>
              <a:rPr lang="ar-EG" sz="2976" dirty="0">
                <a:cs typeface="Arial" panose="020B0604020202020204" pitchFamily="34" charset="0"/>
              </a:rPr>
              <a:t>زمن التسخين الى ما يقارب من ربع زمن الحرق في المصانع المحلية</a:t>
            </a:r>
            <a:r>
              <a:rPr lang="ar-EG" sz="2976" dirty="0"/>
              <a:t> هذا مع تجهيز الطفلة على الناشف واضافة الماء قبل التصنيع بما يعادل </a:t>
            </a:r>
            <a:r>
              <a:rPr lang="ar-EG" sz="2976" b="1" u="sng" dirty="0">
                <a:solidFill>
                  <a:srgbClr val="FF0000"/>
                </a:solidFill>
              </a:rPr>
              <a:t>3%</a:t>
            </a:r>
            <a:r>
              <a:rPr lang="ar-EG" sz="2976" u="sng" dirty="0"/>
              <a:t> </a:t>
            </a:r>
            <a:r>
              <a:rPr lang="ar-EG" sz="2976" dirty="0"/>
              <a:t>مما يتم استهلاكه في المصانع المحلية.</a:t>
            </a:r>
            <a:endParaRPr lang="en-US" sz="2976" dirty="0"/>
          </a:p>
          <a:p>
            <a:pPr marL="0" indent="0" algn="r" rtl="1">
              <a:buNone/>
              <a:defRPr/>
            </a:pPr>
            <a:r>
              <a:rPr lang="ar-EG" sz="2976" b="1" u="sng" dirty="0">
                <a:solidFill>
                  <a:srgbClr val="FF0000"/>
                </a:solidFill>
                <a:latin typeface="Calibri" panose="020F0502020204030204"/>
                <a:cs typeface="Arial" panose="020B0604020202020204" pitchFamily="34" charset="0"/>
              </a:rPr>
              <a:t>الهدف الثاني</a:t>
            </a:r>
            <a:r>
              <a:rPr lang="ar-EG" sz="2976" dirty="0">
                <a:solidFill>
                  <a:srgbClr val="FF0000"/>
                </a:solidFill>
                <a:latin typeface="Calibri" panose="020F0502020204030204"/>
                <a:cs typeface="Arial" panose="020B0604020202020204" pitchFamily="34" charset="0"/>
              </a:rPr>
              <a:t> </a:t>
            </a:r>
          </a:p>
          <a:p>
            <a:pPr algn="r" rtl="1">
              <a:defRPr/>
            </a:pPr>
            <a:r>
              <a:rPr lang="ar-EG" sz="2976" dirty="0">
                <a:latin typeface="Calibri" panose="020F0502020204030204"/>
                <a:cs typeface="Arial" panose="020B0604020202020204" pitchFamily="34" charset="0"/>
              </a:rPr>
              <a:t>هو خفض نسبة الانبعاثات الضارة الناتجة من حرق الطفلة والوقود و</a:t>
            </a:r>
            <a:r>
              <a:rPr lang="ar-EG" sz="2976" dirty="0">
                <a:ea typeface="Century Schoolbook" panose="02040604050505020304" pitchFamily="18" charset="0"/>
                <a:cs typeface="Arial" panose="020B0604020202020204" pitchFamily="34" charset="0"/>
              </a:rPr>
              <a:t>بتقليل معدل استهلاك الوقود في حرق الطفلة يؤدي الى خفض الانبعاثات الضارة بالإضافة الى إيقاف عملية الحرق عند درجة حرارة منخفضة نسبيا يوقف التفاعلات الكيميائية التي تحدث في درجات حرارة عالية </a:t>
            </a:r>
            <a:r>
              <a:rPr lang="ar-EG" sz="2976" b="1" u="sng" dirty="0">
                <a:ea typeface="Century Schoolbook" panose="02040604050505020304" pitchFamily="18" charset="0"/>
                <a:cs typeface="Arial" panose="020B0604020202020204" pitchFamily="34" charset="0"/>
              </a:rPr>
              <a:t>وهذا يقلل من التلوث الناتج بنسبة اكبر من </a:t>
            </a:r>
            <a:r>
              <a:rPr lang="ar-EG" sz="2976" b="1" u="sng" dirty="0">
                <a:solidFill>
                  <a:srgbClr val="FF0000"/>
                </a:solidFill>
                <a:ea typeface="Century Schoolbook" panose="02040604050505020304" pitchFamily="18" charset="0"/>
                <a:cs typeface="Arial" panose="020B0604020202020204" pitchFamily="34" charset="0"/>
              </a:rPr>
              <a:t>50% </a:t>
            </a:r>
          </a:p>
          <a:p>
            <a:pPr algn="r" rtl="1">
              <a:defRPr/>
            </a:pPr>
            <a:r>
              <a:rPr lang="ar-EG" sz="2976" dirty="0"/>
              <a:t>يمكن </a:t>
            </a:r>
            <a:r>
              <a:rPr lang="ar-EG" sz="2976" b="1" u="sng" dirty="0"/>
              <a:t>التخلص من بعض مخلفات المصانع الصلبة </a:t>
            </a:r>
            <a:r>
              <a:rPr lang="ar-EG" sz="2976" dirty="0"/>
              <a:t>الغير ضارة بإضافتها الى خلطة الطوب مع الحفاظ على مواصفات جيدة للطوبة.</a:t>
            </a:r>
            <a:endParaRPr lang="ar-EG" sz="2976" dirty="0">
              <a:latin typeface="Calibri" panose="020F0502020204030204"/>
              <a:cs typeface="Arial" panose="020B0604020202020204" pitchFamily="34" charset="0"/>
            </a:endParaRPr>
          </a:p>
          <a:p>
            <a:pPr marL="0" indent="0" algn="r" rtl="1">
              <a:buNone/>
              <a:defRPr/>
            </a:pPr>
            <a:r>
              <a:rPr lang="ar-EG" sz="2976" b="1" u="sng" dirty="0">
                <a:solidFill>
                  <a:srgbClr val="FF0000"/>
                </a:solidFill>
                <a:latin typeface="Calibri" panose="020F0502020204030204"/>
                <a:cs typeface="Arial" panose="020B0604020202020204" pitchFamily="34" charset="0"/>
              </a:rPr>
              <a:t>الهدف الثالث:</a:t>
            </a:r>
            <a:r>
              <a:rPr lang="ar-EG" sz="2976" dirty="0">
                <a:solidFill>
                  <a:srgbClr val="FF0000"/>
                </a:solidFill>
                <a:latin typeface="Calibri" panose="020F0502020204030204"/>
                <a:cs typeface="Arial" panose="020B0604020202020204" pitchFamily="34" charset="0"/>
              </a:rPr>
              <a:t> </a:t>
            </a:r>
            <a:r>
              <a:rPr lang="ar-EG" sz="2976" dirty="0">
                <a:latin typeface="Calibri" panose="020F0502020204030204"/>
                <a:cs typeface="Arial" panose="020B0604020202020204" pitchFamily="34" charset="0"/>
              </a:rPr>
              <a:t>هو خفض نسبة استهلاك الماء في تصنيع الطوب الطفلي حيث يتم الخلط والتجهيز على الناشف بدون ماء ثم يتم إضافة الماء قبل التشكيل بسبة 3% من الاستهلاك الدارج في المصانع.</a:t>
            </a:r>
          </a:p>
          <a:p>
            <a:pPr marL="0" indent="0" algn="r" rtl="1">
              <a:buNone/>
              <a:defRPr/>
            </a:pPr>
            <a:r>
              <a:rPr lang="ar-EG" sz="2976" b="1" u="sng" dirty="0">
                <a:solidFill>
                  <a:srgbClr val="FF0000"/>
                </a:solidFill>
                <a:latin typeface="Calibri" panose="020F0502020204030204"/>
                <a:cs typeface="Arial" panose="020B0604020202020204" pitchFamily="34" charset="0"/>
              </a:rPr>
              <a:t>الهدف الرابع:</a:t>
            </a:r>
            <a:r>
              <a:rPr lang="ar-EG" sz="2976" b="1" dirty="0">
                <a:solidFill>
                  <a:srgbClr val="FF0000"/>
                </a:solidFill>
                <a:latin typeface="Calibri" panose="020F0502020204030204"/>
                <a:cs typeface="Arial" panose="020B0604020202020204" pitchFamily="34" charset="0"/>
              </a:rPr>
              <a:t> </a:t>
            </a:r>
            <a:r>
              <a:rPr lang="ar-EG" sz="2976" dirty="0">
                <a:latin typeface="Calibri" panose="020F0502020204030204"/>
                <a:cs typeface="Arial" panose="020B0604020202020204" pitchFamily="34" charset="0"/>
              </a:rPr>
              <a:t>هو انتاج طوب ذو مقاومة عالية للكسر (مضاد للرصاص) يمكن ان يستخدم  في المنشآت الأمنية يراجع أخر هذا العرض.</a:t>
            </a:r>
          </a:p>
        </p:txBody>
      </p:sp>
    </p:spTree>
    <p:extLst>
      <p:ext uri="{BB962C8B-B14F-4D97-AF65-F5344CB8AC3E}">
        <p14:creationId xmlns:p14="http://schemas.microsoft.com/office/powerpoint/2010/main" val="27921603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039456" y="2237062"/>
            <a:ext cx="13040439" cy="1643836"/>
          </a:xfrm>
          <a:prstGeom prst="rect">
            <a:avLst/>
          </a:prstGeom>
        </p:spPr>
        <p:txBody>
          <a:bodyPr vert="horz" lIns="113395" tIns="56698" rIns="113395" bIns="56698"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defTabSz="1133947" rtl="1">
              <a:defRPr/>
            </a:pPr>
            <a:endParaRPr lang="en-US" sz="5456" dirty="0">
              <a:solidFill>
                <a:sysClr val="windowText" lastClr="000000"/>
              </a:solidFill>
              <a:latin typeface="Calibri Light" panose="020F0302020204030204"/>
            </a:endParaRPr>
          </a:p>
        </p:txBody>
      </p:sp>
      <p:sp>
        <p:nvSpPr>
          <p:cNvPr id="9" name="Content Placeholder 2"/>
          <p:cNvSpPr txBox="1">
            <a:spLocks/>
          </p:cNvSpPr>
          <p:nvPr/>
        </p:nvSpPr>
        <p:spPr>
          <a:xfrm>
            <a:off x="377984" y="1925153"/>
            <a:ext cx="14287787" cy="7496678"/>
          </a:xfrm>
          <a:prstGeom prst="rect">
            <a:avLst/>
          </a:prstGeom>
        </p:spPr>
        <p:txBody>
          <a:bodyPr vert="horz" lIns="113395" tIns="56698" rIns="113395" bIns="56698"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1133947" rtl="1">
              <a:lnSpc>
                <a:spcPct val="100000"/>
              </a:lnSpc>
              <a:spcBef>
                <a:spcPts val="0"/>
              </a:spcBef>
              <a:spcAft>
                <a:spcPts val="1240"/>
              </a:spcAft>
              <a:buNone/>
              <a:defRPr/>
            </a:pPr>
            <a:r>
              <a:rPr lang="ar-EG" sz="2976" b="1" u="sng" dirty="0">
                <a:solidFill>
                  <a:srgbClr val="FF0000"/>
                </a:solidFill>
                <a:latin typeface="Calibri" panose="020F0502020204030204"/>
                <a:cs typeface="Arial" panose="020B0604020202020204" pitchFamily="34" charset="0"/>
              </a:rPr>
              <a:t>الفئة المستفيدة من المشروع</a:t>
            </a:r>
          </a:p>
          <a:p>
            <a:pPr marL="0" algn="r" rtl="1">
              <a:lnSpc>
                <a:spcPct val="100000"/>
              </a:lnSpc>
              <a:spcBef>
                <a:spcPts val="0"/>
              </a:spcBef>
            </a:pPr>
            <a:r>
              <a:rPr lang="ar-EG" sz="2480" dirty="0">
                <a:latin typeface="Calibri" panose="020F0502020204030204" pitchFamily="34" charset="0"/>
                <a:ea typeface="Calibri" panose="020F0502020204030204" pitchFamily="34" charset="0"/>
                <a:cs typeface="Arial" panose="020B0604020202020204" pitchFamily="34" charset="0"/>
              </a:rPr>
              <a:t> </a:t>
            </a:r>
            <a:r>
              <a:rPr lang="ar-EG" sz="2480" b="1" u="sng" dirty="0">
                <a:latin typeface="Calibri" panose="020F0502020204030204" pitchFamily="34" charset="0"/>
                <a:ea typeface="Calibri" panose="020F0502020204030204" pitchFamily="34" charset="0"/>
                <a:cs typeface="Arial" panose="020B0604020202020204" pitchFamily="34" charset="0"/>
              </a:rPr>
              <a:t>المجتمع والبيئة </a:t>
            </a:r>
            <a:r>
              <a:rPr lang="ar-EG" sz="2480" dirty="0">
                <a:latin typeface="Calibri" panose="020F0502020204030204" pitchFamily="34" charset="0"/>
                <a:ea typeface="Calibri" panose="020F0502020204030204" pitchFamily="34" charset="0"/>
                <a:cs typeface="Arial" panose="020B0604020202020204" pitchFamily="34" charset="0"/>
              </a:rPr>
              <a:t>وبشكل مباشر علي صحة </a:t>
            </a:r>
            <a:r>
              <a:rPr lang="ar-EG" sz="2480" u="sng" dirty="0">
                <a:latin typeface="Calibri" panose="020F0502020204030204" pitchFamily="34" charset="0"/>
                <a:ea typeface="Calibri" panose="020F0502020204030204" pitchFamily="34" charset="0"/>
                <a:cs typeface="Arial" panose="020B0604020202020204" pitchFamily="34" charset="0"/>
              </a:rPr>
              <a:t>المواطنين والعمال </a:t>
            </a:r>
            <a:r>
              <a:rPr lang="ar-EG" sz="2480" dirty="0">
                <a:latin typeface="Calibri" panose="020F0502020204030204" pitchFamily="34" charset="0"/>
                <a:ea typeface="Calibri" panose="020F0502020204030204" pitchFamily="34" charset="0"/>
                <a:cs typeface="Arial" panose="020B0604020202020204" pitchFamily="34" charset="0"/>
              </a:rPr>
              <a:t>في المناطق المتخمة لمصانع الطوب الطفلي بتقليل الانبعاثات بشكل كبير جدا</a:t>
            </a:r>
            <a:endParaRPr lang="en-US" sz="2480" dirty="0">
              <a:latin typeface="Calibri" panose="020F0502020204030204" pitchFamily="34" charset="0"/>
              <a:ea typeface="Calibri" panose="020F0502020204030204" pitchFamily="34" charset="0"/>
              <a:cs typeface="Arial" panose="020B0604020202020204" pitchFamily="34" charset="0"/>
            </a:endParaRPr>
          </a:p>
          <a:p>
            <a:pPr marL="0" algn="r" rtl="1">
              <a:lnSpc>
                <a:spcPct val="100000"/>
              </a:lnSpc>
              <a:spcBef>
                <a:spcPts val="0"/>
              </a:spcBef>
            </a:pPr>
            <a:r>
              <a:rPr lang="ar-EG" sz="2480" b="1" u="sng" dirty="0">
                <a:latin typeface="Calibri" panose="020F0502020204030204" pitchFamily="34" charset="0"/>
                <a:ea typeface="Calibri" panose="020F0502020204030204" pitchFamily="34" charset="0"/>
                <a:cs typeface="Arial" panose="020B0604020202020204" pitchFamily="34" charset="0"/>
              </a:rPr>
              <a:t>أصحاب المصانع </a:t>
            </a:r>
            <a:r>
              <a:rPr lang="ar-EG" sz="2480" dirty="0">
                <a:latin typeface="Calibri" panose="020F0502020204030204" pitchFamily="34" charset="0"/>
                <a:ea typeface="Calibri" panose="020F0502020204030204" pitchFamily="34" charset="0"/>
                <a:cs typeface="Arial" panose="020B0604020202020204" pitchFamily="34" charset="0"/>
              </a:rPr>
              <a:t>بشكل مباشر توفير مبالغ طائلة من خفض استهلاك الوقود. </a:t>
            </a:r>
          </a:p>
          <a:p>
            <a:pPr marL="0" algn="r" rtl="1">
              <a:lnSpc>
                <a:spcPct val="100000"/>
              </a:lnSpc>
              <a:spcBef>
                <a:spcPts val="0"/>
              </a:spcBef>
            </a:pPr>
            <a:r>
              <a:rPr lang="ar-EG" sz="2480" b="1" u="sng" dirty="0">
                <a:latin typeface="Calibri" panose="020F0502020204030204" pitchFamily="34" charset="0"/>
                <a:ea typeface="Calibri" panose="020F0502020204030204" pitchFamily="34" charset="0"/>
                <a:cs typeface="Arial" panose="020B0604020202020204" pitchFamily="34" charset="0"/>
              </a:rPr>
              <a:t>الدولة المصرية (وزارة البترول وزارة البيئة) </a:t>
            </a:r>
            <a:r>
              <a:rPr lang="ar-EG" sz="2480" dirty="0">
                <a:latin typeface="Calibri" panose="020F0502020204030204" pitchFamily="34" charset="0"/>
                <a:ea typeface="Calibri" panose="020F0502020204030204" pitchFamily="34" charset="0"/>
                <a:cs typeface="Arial" panose="020B0604020202020204" pitchFamily="34" charset="0"/>
              </a:rPr>
              <a:t>في حالة تطبيق الفكر المستحدث على المصانع الطوب سوف يتم توفير مبالغ قد تصل الى 2.5-4.5 مليار جنيه وكذا توفير العملات الأجنبية بالإضافة الى تقليل الانبعاثات الناتجة عن حراق الطوب الى اقل من 50%.</a:t>
            </a:r>
          </a:p>
          <a:p>
            <a:pPr marL="0" algn="r" rtl="1">
              <a:lnSpc>
                <a:spcPct val="100000"/>
              </a:lnSpc>
              <a:spcBef>
                <a:spcPts val="0"/>
              </a:spcBef>
            </a:pPr>
            <a:r>
              <a:rPr lang="ar-EG" sz="2480" b="1" u="sng" dirty="0">
                <a:latin typeface="Calibri" panose="020F0502020204030204" pitchFamily="34" charset="0"/>
                <a:ea typeface="Calibri" panose="020F0502020204030204" pitchFamily="34" charset="0"/>
                <a:cs typeface="Arial" panose="020B0604020202020204" pitchFamily="34" charset="0"/>
              </a:rPr>
              <a:t>الجهات الأمنية </a:t>
            </a:r>
            <a:r>
              <a:rPr lang="ar-EG" sz="2480" dirty="0">
                <a:latin typeface="Calibri" panose="020F0502020204030204" pitchFamily="34" charset="0"/>
                <a:ea typeface="Calibri" panose="020F0502020204030204" pitchFamily="34" charset="0"/>
                <a:cs typeface="Arial" panose="020B0604020202020204" pitchFamily="34" charset="0"/>
              </a:rPr>
              <a:t>للاستفادة من الطوب المقاوم للكسر في تأمين المنشآت الهامة والنقاط الحدودية.</a:t>
            </a:r>
            <a:endParaRPr lang="en-US" sz="2480" dirty="0">
              <a:latin typeface="Calibri" panose="020F0502020204030204" pitchFamily="34" charset="0"/>
              <a:ea typeface="Calibri" panose="020F0502020204030204" pitchFamily="34" charset="0"/>
              <a:cs typeface="Arial" panose="020B0604020202020204" pitchFamily="34" charset="0"/>
            </a:endParaRPr>
          </a:p>
          <a:p>
            <a:pPr marL="0" algn="r" rtl="1">
              <a:lnSpc>
                <a:spcPct val="100000"/>
              </a:lnSpc>
              <a:spcBef>
                <a:spcPts val="0"/>
              </a:spcBef>
            </a:pPr>
            <a:r>
              <a:rPr lang="ar-EG" sz="2480" b="1" u="sng" dirty="0">
                <a:latin typeface="Calibri" panose="020F0502020204030204" pitchFamily="34" charset="0"/>
                <a:ea typeface="Calibri" panose="020F0502020204030204" pitchFamily="34" charset="0"/>
                <a:cs typeface="Arial" panose="020B0604020202020204" pitchFamily="34" charset="0"/>
              </a:rPr>
              <a:t>المصانع الحربية </a:t>
            </a:r>
            <a:r>
              <a:rPr lang="ar-EG" sz="2480" dirty="0">
                <a:latin typeface="Calibri" panose="020F0502020204030204" pitchFamily="34" charset="0"/>
                <a:ea typeface="Calibri" panose="020F0502020204030204" pitchFamily="34" charset="0"/>
                <a:cs typeface="Arial" panose="020B0604020202020204" pitchFamily="34" charset="0"/>
              </a:rPr>
              <a:t>حيث إذا ما تم تطبيق الفكر المستحدث على مصانع الطوب فإن المصانع الحربية يمكنها ان تقوم بتصنيع الأجزاء المطلوبة في إنتاج الطوب بالطريقة المستحدثة وبالتالي سوف تدر ربحا كبيرا لها.</a:t>
            </a:r>
          </a:p>
          <a:p>
            <a:pPr marL="0" algn="r" rtl="1">
              <a:lnSpc>
                <a:spcPct val="100000"/>
              </a:lnSpc>
              <a:spcBef>
                <a:spcPts val="0"/>
              </a:spcBef>
            </a:pPr>
            <a:r>
              <a:rPr lang="ar-EG" sz="2480" b="1" u="sng" dirty="0">
                <a:latin typeface="Calibri" panose="020F0502020204030204" pitchFamily="34" charset="0"/>
                <a:ea typeface="Calibri" panose="020F0502020204030204" pitchFamily="34" charset="0"/>
                <a:cs typeface="Arial" panose="020B0604020202020204" pitchFamily="34" charset="0"/>
              </a:rPr>
              <a:t>الدول الأجنبية </a:t>
            </a:r>
            <a:r>
              <a:rPr lang="ar-EG" sz="2480" dirty="0">
                <a:latin typeface="Calibri" panose="020F0502020204030204" pitchFamily="34" charset="0"/>
                <a:ea typeface="Calibri" panose="020F0502020204030204" pitchFamily="34" charset="0"/>
                <a:cs typeface="Arial" panose="020B0604020202020204" pitchFamily="34" charset="0"/>
              </a:rPr>
              <a:t>الاستفادة من مخرجات المشروع وخاصة دول شرق اسيا حيث انها اكثر الأماكن انتاج للطوب الطفلي</a:t>
            </a:r>
          </a:p>
          <a:p>
            <a:pPr marL="0" indent="0" algn="ctr" defTabSz="1133947" rtl="1">
              <a:lnSpc>
                <a:spcPct val="110000"/>
              </a:lnSpc>
              <a:spcBef>
                <a:spcPts val="0"/>
              </a:spcBef>
              <a:buNone/>
              <a:defRPr/>
            </a:pPr>
            <a:r>
              <a:rPr lang="ar-EG" sz="2976" b="1" u="sng" dirty="0">
                <a:solidFill>
                  <a:srgbClr val="FF0000"/>
                </a:solidFill>
                <a:latin typeface="Calibri" panose="020F0502020204030204"/>
                <a:cs typeface="Arial" panose="020B0604020202020204" pitchFamily="34" charset="0"/>
              </a:rPr>
              <a:t>الميزة التنافسية للمشروع </a:t>
            </a:r>
            <a:endParaRPr lang="ar-EG" sz="2976" b="1" u="sng" dirty="0">
              <a:solidFill>
                <a:sysClr val="windowText" lastClr="000000"/>
              </a:solidFill>
              <a:latin typeface="Calibri" panose="020F0502020204030204"/>
              <a:cs typeface="Arial" panose="020B0604020202020204" pitchFamily="34" charset="0"/>
            </a:endParaRPr>
          </a:p>
          <a:p>
            <a:pPr marL="0" indent="0" algn="r" defTabSz="1133947" rtl="1">
              <a:lnSpc>
                <a:spcPct val="110000"/>
              </a:lnSpc>
              <a:spcBef>
                <a:spcPts val="0"/>
              </a:spcBef>
              <a:buNone/>
              <a:defRPr/>
            </a:pPr>
            <a:r>
              <a:rPr lang="ar-EG" sz="2480" dirty="0">
                <a:solidFill>
                  <a:sysClr val="windowText" lastClr="000000"/>
                </a:solidFill>
                <a:latin typeface="Calibri" panose="020F0502020204030204"/>
              </a:rPr>
              <a:t>هناك اربع مميزات تنافسية هامه بالإضافة الى ما سبق</a:t>
            </a:r>
          </a:p>
          <a:p>
            <a:pPr marL="0" indent="0" algn="r" defTabSz="1133947" rtl="1">
              <a:lnSpc>
                <a:spcPct val="110000"/>
              </a:lnSpc>
              <a:spcBef>
                <a:spcPts val="0"/>
              </a:spcBef>
              <a:buNone/>
              <a:defRPr/>
            </a:pPr>
            <a:r>
              <a:rPr lang="ar-EG" sz="2480" dirty="0">
                <a:solidFill>
                  <a:sysClr val="windowText" lastClr="000000"/>
                </a:solidFill>
                <a:latin typeface="Calibri" panose="020F0502020204030204"/>
              </a:rPr>
              <a:t>1- تطبيق مخرجات المشروع على </a:t>
            </a:r>
            <a:r>
              <a:rPr lang="ar-EG" sz="2480" b="1" u="sng" dirty="0">
                <a:solidFill>
                  <a:sysClr val="windowText" lastClr="000000"/>
                </a:solidFill>
                <a:latin typeface="Calibri" panose="020F0502020204030204"/>
              </a:rPr>
              <a:t>مصانع جديدة </a:t>
            </a:r>
            <a:r>
              <a:rPr lang="ar-EG" sz="2480" dirty="0">
                <a:solidFill>
                  <a:sysClr val="windowText" lastClr="000000"/>
                </a:solidFill>
                <a:latin typeface="Calibri" panose="020F0502020204030204"/>
              </a:rPr>
              <a:t>لإنتاج طوب ذو مقاومة عالية مع خفض معدل استهلاك الوقود والماء وتقليل معدل الانبعاثات الضارة بشكل كبير.</a:t>
            </a:r>
          </a:p>
          <a:p>
            <a:pPr marL="0" indent="0" algn="r" defTabSz="1133947" rtl="1">
              <a:lnSpc>
                <a:spcPct val="110000"/>
              </a:lnSpc>
              <a:spcBef>
                <a:spcPts val="0"/>
              </a:spcBef>
              <a:buNone/>
              <a:defRPr/>
            </a:pPr>
            <a:r>
              <a:rPr lang="ar-EG" sz="2480" dirty="0">
                <a:solidFill>
                  <a:sysClr val="windowText" lastClr="000000"/>
                </a:solidFill>
                <a:latin typeface="Calibri" panose="020F0502020204030204"/>
              </a:rPr>
              <a:t>2- بالنسبة </a:t>
            </a:r>
            <a:r>
              <a:rPr lang="ar-EG" sz="2480" b="1" u="sng" dirty="0">
                <a:solidFill>
                  <a:sysClr val="windowText" lastClr="000000"/>
                </a:solidFill>
                <a:latin typeface="Calibri" panose="020F0502020204030204"/>
              </a:rPr>
              <a:t>للمصانع القائمة الحالية </a:t>
            </a:r>
            <a:r>
              <a:rPr lang="ar-EG" sz="2480" dirty="0">
                <a:solidFill>
                  <a:sysClr val="windowText" lastClr="000000"/>
                </a:solidFill>
                <a:latin typeface="Calibri" panose="020F0502020204030204"/>
              </a:rPr>
              <a:t>اذا لم ترغب في تغير طريقة الإنتاج يمكن عمل تعديلات خاصة بطريقة الحرق والفرن وخط الإنتاج وذلك لخفض معدل استهلاك الوقود وتقليل الانبعاثات الضارة.</a:t>
            </a:r>
          </a:p>
          <a:p>
            <a:pPr marL="0" indent="0" algn="r" defTabSz="1133947" rtl="1">
              <a:lnSpc>
                <a:spcPct val="110000"/>
              </a:lnSpc>
              <a:spcBef>
                <a:spcPts val="0"/>
              </a:spcBef>
              <a:buNone/>
              <a:defRPr/>
            </a:pPr>
            <a:r>
              <a:rPr lang="ar-EG" sz="2480" dirty="0">
                <a:solidFill>
                  <a:sysClr val="windowText" lastClr="000000"/>
                </a:solidFill>
                <a:latin typeface="Calibri" panose="020F0502020204030204"/>
              </a:rPr>
              <a:t>3- دراسة إمكانية عرض فكر المشروع وتطبيقه في </a:t>
            </a:r>
            <a:r>
              <a:rPr lang="ar-EG" sz="2480" b="1" u="sng" dirty="0">
                <a:solidFill>
                  <a:sysClr val="windowText" lastClr="000000"/>
                </a:solidFill>
                <a:latin typeface="Calibri" panose="020F0502020204030204"/>
              </a:rPr>
              <a:t>الدول الأخرى خاصة دول شرق آسيا </a:t>
            </a:r>
            <a:r>
              <a:rPr lang="ar-EG" sz="2480" dirty="0">
                <a:solidFill>
                  <a:sysClr val="windowText" lastClr="000000"/>
                </a:solidFill>
                <a:latin typeface="Calibri" panose="020F0502020204030204"/>
              </a:rPr>
              <a:t>حيث ان معدل انتاجها من الطوب الطفلي كبير جدا 4- حيث انه تم انتاج طوب ذو مقاومة عالية واسطح ناعمة وقوية يمكن معه </a:t>
            </a:r>
            <a:r>
              <a:rPr lang="ar-EG" sz="2480" b="1" u="sng" dirty="0">
                <a:solidFill>
                  <a:sysClr val="windowText" lastClr="000000"/>
                </a:solidFill>
                <a:latin typeface="Calibri" panose="020F0502020204030204"/>
              </a:rPr>
              <a:t>انتاج الطوب الذي يتم بناؤه عن طريق التجميع </a:t>
            </a:r>
            <a:r>
              <a:rPr lang="ar-EG" sz="2480" dirty="0">
                <a:solidFill>
                  <a:sysClr val="windowText" lastClr="000000"/>
                </a:solidFill>
                <a:latin typeface="Calibri" panose="020F0502020204030204"/>
              </a:rPr>
              <a:t>مثل الشكل المرفق في اخر هذا العرض وهذا يفيد بناء </a:t>
            </a:r>
            <a:r>
              <a:rPr lang="ar-EG" sz="2480" b="1" u="sng" dirty="0">
                <a:solidFill>
                  <a:sysClr val="windowText" lastClr="000000"/>
                </a:solidFill>
                <a:latin typeface="Calibri" panose="020F0502020204030204"/>
              </a:rPr>
              <a:t>اسوار المصانع </a:t>
            </a:r>
            <a:r>
              <a:rPr lang="ar-EG" sz="2480" dirty="0">
                <a:solidFill>
                  <a:sysClr val="windowText" lastClr="000000"/>
                </a:solidFill>
                <a:latin typeface="Calibri" panose="020F0502020204030204"/>
              </a:rPr>
              <a:t>الخ </a:t>
            </a:r>
            <a:r>
              <a:rPr lang="ar-EG" sz="2480" b="1" u="sng" dirty="0">
                <a:solidFill>
                  <a:sysClr val="windowText" lastClr="000000"/>
                </a:solidFill>
                <a:latin typeface="Calibri" panose="020F0502020204030204"/>
              </a:rPr>
              <a:t>وداخل المنازل حيث لا يتطلب تغفيقه</a:t>
            </a:r>
            <a:r>
              <a:rPr lang="ar-EG" sz="2480" dirty="0">
                <a:solidFill>
                  <a:sysClr val="windowText" lastClr="000000"/>
                </a:solidFill>
                <a:latin typeface="Calibri" panose="020F0502020204030204"/>
              </a:rPr>
              <a:t>.</a:t>
            </a:r>
            <a:endParaRPr lang="en-US" sz="2480" dirty="0">
              <a:solidFill>
                <a:sysClr val="windowText" lastClr="000000"/>
              </a:solidFill>
              <a:latin typeface="Calibri" panose="020F0502020204030204"/>
            </a:endParaRPr>
          </a:p>
        </p:txBody>
      </p:sp>
    </p:spTree>
    <p:extLst>
      <p:ext uri="{BB962C8B-B14F-4D97-AF65-F5344CB8AC3E}">
        <p14:creationId xmlns:p14="http://schemas.microsoft.com/office/powerpoint/2010/main" val="14877247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362234" y="2112046"/>
            <a:ext cx="14274136" cy="7332301"/>
          </a:xfrm>
          <a:prstGeom prst="rect">
            <a:avLst/>
          </a:prstGeom>
        </p:spPr>
        <p:txBody>
          <a:bodyPr vert="horz" lIns="113395" tIns="56698" rIns="113395" bIns="56698"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1133947" rtl="1">
              <a:lnSpc>
                <a:spcPct val="100000"/>
              </a:lnSpc>
              <a:spcBef>
                <a:spcPts val="0"/>
              </a:spcBef>
              <a:buNone/>
              <a:defRPr/>
            </a:pPr>
            <a:r>
              <a:rPr lang="ar-EG" sz="2976" b="1" u="sng" dirty="0">
                <a:solidFill>
                  <a:srgbClr val="FF0000"/>
                </a:solidFill>
                <a:latin typeface="Calibri" panose="020F0502020204030204"/>
                <a:cs typeface="Arial" panose="020B0604020202020204" pitchFamily="34" charset="0"/>
              </a:rPr>
              <a:t>أثر المشروع الاقتصادي</a:t>
            </a:r>
            <a:endParaRPr lang="ar-EG" sz="2976" b="1" dirty="0">
              <a:solidFill>
                <a:srgbClr val="FF0000"/>
              </a:solidFill>
              <a:latin typeface="Calibri" panose="020F0502020204030204"/>
              <a:cs typeface="Arial" panose="020B0604020202020204" pitchFamily="34" charset="0"/>
            </a:endParaRPr>
          </a:p>
          <a:p>
            <a:pPr marL="283487" indent="-283487" algn="r" defTabSz="1133947" rtl="1">
              <a:lnSpc>
                <a:spcPct val="100000"/>
              </a:lnSpc>
              <a:spcBef>
                <a:spcPts val="0"/>
              </a:spcBef>
              <a:defRPr/>
            </a:pPr>
            <a:r>
              <a:rPr lang="ar-SA" sz="2480" dirty="0">
                <a:latin typeface="Calibri" panose="020F0502020204030204" pitchFamily="34" charset="0"/>
                <a:ea typeface="Calibri" panose="020F0502020204030204" pitchFamily="34" charset="0"/>
                <a:cs typeface="Arial" panose="020B0604020202020204" pitchFamily="34" charset="0"/>
              </a:rPr>
              <a:t>تحسين كفاءة الطاقة المستخدمة</a:t>
            </a:r>
            <a:r>
              <a:rPr lang="ar-EG" sz="2480" dirty="0">
                <a:latin typeface="Calibri" panose="020F0502020204030204" pitchFamily="34" charset="0"/>
                <a:ea typeface="Calibri" panose="020F0502020204030204" pitchFamily="34" charset="0"/>
                <a:cs typeface="Arial" panose="020B0604020202020204" pitchFamily="34" charset="0"/>
              </a:rPr>
              <a:t> في تصنيع الطوب الطفلة حيث انه سوف يتم توفير 60% من الوقود المستخدم الان في المصانع لحرق الطوب وهذا التوفير قد يمثل 2.5 الى 4.5 مليار جنيه في العام.</a:t>
            </a:r>
          </a:p>
          <a:p>
            <a:pPr marL="283487" indent="-283487" algn="r" defTabSz="1133947" rtl="1">
              <a:lnSpc>
                <a:spcPct val="100000"/>
              </a:lnSpc>
              <a:spcBef>
                <a:spcPts val="0"/>
              </a:spcBef>
              <a:defRPr/>
            </a:pPr>
            <a:r>
              <a:rPr lang="ar-SA" sz="2480" dirty="0">
                <a:latin typeface="Calibri" panose="020F0502020204030204" pitchFamily="34" charset="0"/>
                <a:ea typeface="Calibri" panose="020F0502020204030204" pitchFamily="34" charset="0"/>
                <a:cs typeface="Arial" panose="020B0604020202020204" pitchFamily="34" charset="0"/>
              </a:rPr>
              <a:t>توفير مبالغ طائلة ل</a:t>
            </a:r>
            <a:r>
              <a:rPr lang="ar-EG" sz="2480" dirty="0">
                <a:latin typeface="Calibri" panose="020F0502020204030204" pitchFamily="34" charset="0"/>
                <a:ea typeface="Calibri" panose="020F0502020204030204" pitchFamily="34" charset="0"/>
                <a:cs typeface="Arial" panose="020B0604020202020204" pitchFamily="34" charset="0"/>
              </a:rPr>
              <a:t>أصحاب </a:t>
            </a:r>
            <a:r>
              <a:rPr lang="ar-SA" sz="2480" dirty="0">
                <a:latin typeface="Calibri" panose="020F0502020204030204" pitchFamily="34" charset="0"/>
                <a:ea typeface="Calibri" panose="020F0502020204030204" pitchFamily="34" charset="0"/>
                <a:cs typeface="Arial" panose="020B0604020202020204" pitchFamily="34" charset="0"/>
              </a:rPr>
              <a:t>مصانع الطوب الطفلي التي سوف تطبق نتائج هذا المشروع</a:t>
            </a:r>
            <a:r>
              <a:rPr lang="ar-EG" sz="2480" dirty="0">
                <a:latin typeface="Calibri" panose="020F0502020204030204" pitchFamily="34" charset="0"/>
                <a:ea typeface="Calibri" panose="020F0502020204030204" pitchFamily="34" charset="0"/>
                <a:cs typeface="Arial" panose="020B0604020202020204" pitchFamily="34" charset="0"/>
              </a:rPr>
              <a:t> حيث ان تكلفة حرق الطوب تمثل اكثر من 50% من تكلفة انتاجه.</a:t>
            </a:r>
          </a:p>
          <a:p>
            <a:pPr marL="283487" indent="-283487" algn="r" defTabSz="1133947" rtl="1">
              <a:lnSpc>
                <a:spcPct val="100000"/>
              </a:lnSpc>
              <a:spcBef>
                <a:spcPts val="0"/>
              </a:spcBef>
              <a:defRPr/>
            </a:pPr>
            <a:r>
              <a:rPr lang="ar-EG" sz="2480" dirty="0">
                <a:latin typeface="Calibri" panose="020F0502020204030204" pitchFamily="34" charset="0"/>
                <a:cs typeface="Arial" panose="020B0604020202020204" pitchFamily="34" charset="0"/>
              </a:rPr>
              <a:t>توفير الوقود والخامات المستهلكة في حرق الطوب </a:t>
            </a:r>
            <a:r>
              <a:rPr lang="ar-SA" sz="2480" dirty="0">
                <a:latin typeface="Calibri" panose="020F0502020204030204" pitchFamily="34" charset="0"/>
                <a:ea typeface="Calibri" panose="020F0502020204030204" pitchFamily="34" charset="0"/>
                <a:cs typeface="Arial" panose="020B0604020202020204" pitchFamily="34" charset="0"/>
              </a:rPr>
              <a:t>الطفلي </a:t>
            </a:r>
            <a:r>
              <a:rPr lang="ar-EG" sz="2480" dirty="0">
                <a:latin typeface="Calibri" panose="020F0502020204030204" pitchFamily="34" charset="0"/>
                <a:cs typeface="Arial" panose="020B0604020202020204" pitchFamily="34" charset="0"/>
              </a:rPr>
              <a:t>وبالتالي توفير العملات الأجنبية.</a:t>
            </a:r>
          </a:p>
          <a:p>
            <a:pPr marL="283487" indent="-283487" algn="r" defTabSz="1133947" rtl="1">
              <a:lnSpc>
                <a:spcPct val="100000"/>
              </a:lnSpc>
              <a:spcBef>
                <a:spcPts val="0"/>
              </a:spcBef>
              <a:defRPr/>
            </a:pPr>
            <a:r>
              <a:rPr lang="ar-EG" sz="2480" dirty="0">
                <a:latin typeface="Calibri" panose="020F0502020204030204" pitchFamily="34" charset="0"/>
                <a:cs typeface="Arial" panose="020B0604020202020204" pitchFamily="34" charset="0"/>
              </a:rPr>
              <a:t>توفير كميات كبيرة من الماء المستخدم في تخمير وكبس الطوب (يتم استخدام 3% فقط من هذه الكمية)</a:t>
            </a:r>
          </a:p>
          <a:p>
            <a:pPr marL="283487" indent="-283487" algn="r" defTabSz="1133947" rtl="1">
              <a:lnSpc>
                <a:spcPct val="100000"/>
              </a:lnSpc>
              <a:spcBef>
                <a:spcPts val="0"/>
              </a:spcBef>
              <a:defRPr/>
            </a:pPr>
            <a:r>
              <a:rPr lang="ar-EG" sz="2480" dirty="0">
                <a:latin typeface="Calibri" panose="020F0502020204030204" pitchFamily="34" charset="0"/>
                <a:cs typeface="Arial" panose="020B0604020202020204" pitchFamily="34" charset="0"/>
              </a:rPr>
              <a:t>المصانع الحربية يمكنها ان تقوم بتصنيع الأجزاء المطلوبة في إنتاج الطوب بالطريقة المستحدثة وبالتالي سوف تدر ربحا كبيرا لها.</a:t>
            </a:r>
          </a:p>
          <a:p>
            <a:pPr marL="0" indent="0" algn="r" defTabSz="1133947" rtl="1">
              <a:lnSpc>
                <a:spcPct val="100000"/>
              </a:lnSpc>
              <a:spcBef>
                <a:spcPts val="0"/>
              </a:spcBef>
              <a:buNone/>
              <a:defRPr/>
            </a:pPr>
            <a:r>
              <a:rPr lang="ar-EG" sz="2976" b="1" u="sng" dirty="0">
                <a:solidFill>
                  <a:srgbClr val="FF0000"/>
                </a:solidFill>
                <a:latin typeface="Calibri" panose="020F0502020204030204"/>
                <a:cs typeface="Arial" panose="020B0604020202020204" pitchFamily="34" charset="0"/>
              </a:rPr>
              <a:t>أثر المشروع البيئي</a:t>
            </a:r>
            <a:endParaRPr lang="ar-EG" sz="2976" dirty="0">
              <a:solidFill>
                <a:srgbClr val="FF0000"/>
              </a:solidFill>
              <a:latin typeface="Calibri" panose="020F0502020204030204"/>
              <a:cs typeface="Arial" panose="020B0604020202020204" pitchFamily="34" charset="0"/>
            </a:endParaRPr>
          </a:p>
          <a:p>
            <a:pPr marL="283487" indent="-283487" algn="r" defTabSz="1133947" rtl="1">
              <a:lnSpc>
                <a:spcPct val="100000"/>
              </a:lnSpc>
              <a:spcBef>
                <a:spcPts val="0"/>
              </a:spcBef>
              <a:defRPr/>
            </a:pPr>
            <a:r>
              <a:rPr lang="ar-EG" sz="2480" dirty="0">
                <a:solidFill>
                  <a:sysClr val="windowText" lastClr="000000"/>
                </a:solidFill>
                <a:latin typeface="Calibri" panose="020F0502020204030204"/>
                <a:cs typeface="Arial" panose="020B0604020202020204" pitchFamily="34" charset="0"/>
              </a:rPr>
              <a:t>أن اكبر مخرجات هذا المشروع هو الأثر البيئي حيث ان مصانع الطوب الطفلي من اكثر المصانع إصدارا للانبعاثات الضارة بالبيئة والمناخ وصحة الانسان (تنتج 25% من التلوث العالمي من الكربون </a:t>
            </a:r>
            <a:r>
              <a:rPr lang="en-US" sz="2480" dirty="0">
                <a:solidFill>
                  <a:sysClr val="windowText" lastClr="000000"/>
                </a:solidFill>
                <a:latin typeface="Calibri" panose="020F0502020204030204"/>
                <a:cs typeface="Arial" panose="020B0604020202020204" pitchFamily="34" charset="0"/>
              </a:rPr>
              <a:t>black carbon</a:t>
            </a:r>
            <a:r>
              <a:rPr lang="ar-EG" sz="2480" dirty="0">
                <a:solidFill>
                  <a:sysClr val="windowText" lastClr="000000"/>
                </a:solidFill>
                <a:latin typeface="Calibri" panose="020F0502020204030204"/>
                <a:cs typeface="Arial" panose="020B0604020202020204" pitchFamily="34" charset="0"/>
              </a:rPr>
              <a:t>) لذا خفض معدل الانبعاثات تقريبا الى اقل من النصف يعد من العوامل الهامة في الحفاظ على البيئة ومن نقاط القوى لهذا المشروع.</a:t>
            </a:r>
          </a:p>
          <a:p>
            <a:pPr marL="283487" indent="-283487" algn="r" defTabSz="1133947" rtl="1">
              <a:lnSpc>
                <a:spcPct val="100000"/>
              </a:lnSpc>
              <a:spcBef>
                <a:spcPts val="0"/>
              </a:spcBef>
              <a:defRPr/>
            </a:pPr>
            <a:r>
              <a:rPr lang="ar-EG" sz="2480" dirty="0">
                <a:ea typeface="Century Schoolbook" panose="02040604050505020304" pitchFamily="18" charset="0"/>
                <a:cs typeface="Arial" panose="020B0604020202020204" pitchFamily="34" charset="0"/>
              </a:rPr>
              <a:t>إيقاف عملية الحرق عند درجة حرارة منخفضة نسبيا يوقف التفاعلات الكيميائية التي تحدث في درجات الحرارة العالية وعملية التحول الى اكاسيد ضارة وهذا بدوره يخفض من الطاقة المستخدمة ويقلل من التلوث الناتج من هذه التفاعلات</a:t>
            </a:r>
            <a:r>
              <a:rPr lang="ar-EG" sz="2480" dirty="0">
                <a:latin typeface="Calibri" panose="020F0502020204030204"/>
                <a:cs typeface="Arial" panose="020B0604020202020204" pitchFamily="34" charset="0"/>
              </a:rPr>
              <a:t>.</a:t>
            </a:r>
          </a:p>
          <a:p>
            <a:pPr algn="r" rtl="1">
              <a:lnSpc>
                <a:spcPct val="100000"/>
              </a:lnSpc>
              <a:spcBef>
                <a:spcPts val="0"/>
              </a:spcBef>
              <a:defRPr/>
            </a:pPr>
            <a:r>
              <a:rPr lang="ar-EG" sz="2480" dirty="0">
                <a:cs typeface="Arial" panose="020B0604020202020204" pitchFamily="34" charset="0"/>
              </a:rPr>
              <a:t>حيث ان اجهاد الكسر للطوبة المنتجة بالطريقة المقترحة يكون كبير لذا فانه يمكن إضافة بعض الإضافات (مثل مخلفات بعض المصانع الغير ضارة بالصحة) على خلطة الطوبة لإنتاج طوبة ذات مواصفات افضل من المنتجة حاليا لكن اقل من الطوبة المنتجة بالطريقة المقترحة وبذلك يمكن التخلص من بعض المخلفات الصلبة لبعض المصانع.</a:t>
            </a:r>
            <a:endParaRPr lang="ar-EG" sz="2480" dirty="0">
              <a:latin typeface="Calibri" panose="020F0502020204030204" pitchFamily="34" charset="0"/>
              <a:cs typeface="Arial" panose="020B0604020202020204" pitchFamily="34" charset="0"/>
            </a:endParaRPr>
          </a:p>
          <a:p>
            <a:pPr marL="0" indent="0" algn="r" rtl="1">
              <a:lnSpc>
                <a:spcPct val="100000"/>
              </a:lnSpc>
              <a:spcBef>
                <a:spcPts val="0"/>
              </a:spcBef>
              <a:buNone/>
              <a:defRPr/>
            </a:pPr>
            <a:r>
              <a:rPr lang="ar-EG" sz="2976" b="1" u="sng" dirty="0">
                <a:solidFill>
                  <a:srgbClr val="FF0000"/>
                </a:solidFill>
                <a:latin typeface="Calibri" panose="020F0502020204030204"/>
                <a:cs typeface="Arial" panose="020B0604020202020204" pitchFamily="34" charset="0"/>
              </a:rPr>
              <a:t>أثر المشروع الاجتماعي</a:t>
            </a:r>
            <a:endParaRPr lang="ar-EG" sz="2976" dirty="0">
              <a:solidFill>
                <a:srgbClr val="FF0000"/>
              </a:solidFill>
              <a:latin typeface="Calibri" panose="020F0502020204030204"/>
              <a:cs typeface="Arial" panose="020B0604020202020204" pitchFamily="34" charset="0"/>
            </a:endParaRPr>
          </a:p>
          <a:p>
            <a:pPr marL="283487" indent="-283487" algn="r" defTabSz="1133947" rtl="1">
              <a:lnSpc>
                <a:spcPct val="100000"/>
              </a:lnSpc>
              <a:spcBef>
                <a:spcPts val="0"/>
              </a:spcBef>
              <a:defRPr/>
            </a:pPr>
            <a:r>
              <a:rPr lang="ar-EG" sz="2480" dirty="0">
                <a:latin typeface="Calibri" panose="020F0502020204030204" pitchFamily="34" charset="0"/>
                <a:ea typeface="Calibri" panose="020F0502020204030204" pitchFamily="34" charset="0"/>
                <a:cs typeface="Arial" panose="020B0604020202020204" pitchFamily="34" charset="0"/>
              </a:rPr>
              <a:t>مخرجات المشروع سوف تنعكس بشكل مباشر علي صحة المواطنين والعمال في المناطق المتخمة بمصانع الطوب الطفلي وذلك نظرا لتقليل الانبعاثات بشكل كبير.</a:t>
            </a:r>
          </a:p>
          <a:p>
            <a:pPr algn="r" rtl="1">
              <a:lnSpc>
                <a:spcPct val="100000"/>
              </a:lnSpc>
              <a:spcBef>
                <a:spcPts val="0"/>
              </a:spcBef>
              <a:defRPr/>
            </a:pPr>
            <a:r>
              <a:rPr lang="ar-EG" sz="2480" dirty="0">
                <a:latin typeface="Calibri" panose="020F0502020204030204" pitchFamily="34" charset="0"/>
                <a:ea typeface="Calibri" panose="020F0502020204030204" pitchFamily="34" charset="0"/>
                <a:cs typeface="Arial" panose="020B0604020202020204" pitchFamily="34" charset="0"/>
              </a:rPr>
              <a:t>الاستفادة المتوقعة للجهات الأمنية من الطوب المقاوم للكسر (مضاد للرصاص) في تأمين المنشآت الهامة والنقاط الحدودية .</a:t>
            </a:r>
          </a:p>
          <a:p>
            <a:pPr algn="r" rtl="1">
              <a:lnSpc>
                <a:spcPct val="100000"/>
              </a:lnSpc>
              <a:spcBef>
                <a:spcPts val="0"/>
              </a:spcBef>
              <a:defRPr/>
            </a:pPr>
            <a:r>
              <a:rPr lang="ar-EG" sz="2480" dirty="0">
                <a:latin typeface="Calibri" panose="020F0502020204030204" pitchFamily="34" charset="0"/>
                <a:ea typeface="Calibri" panose="020F0502020204030204" pitchFamily="34" charset="0"/>
                <a:cs typeface="Arial" panose="020B0604020202020204" pitchFamily="34" charset="0"/>
              </a:rPr>
              <a:t>المتوقع انخفاض سعر الطوب الطفلي لانخفاض تكلفة انتاجه.</a:t>
            </a:r>
          </a:p>
          <a:p>
            <a:pPr algn="r" rtl="1">
              <a:lnSpc>
                <a:spcPct val="100000"/>
              </a:lnSpc>
              <a:spcBef>
                <a:spcPts val="0"/>
              </a:spcBef>
              <a:defRPr/>
            </a:pPr>
            <a:r>
              <a:rPr lang="ar-EG" sz="2480" dirty="0">
                <a:latin typeface="Calibri" panose="020F0502020204030204" pitchFamily="34" charset="0"/>
                <a:cs typeface="Arial" panose="020B0604020202020204" pitchFamily="34" charset="0"/>
              </a:rPr>
              <a:t>أنه من المعلوم ان مصانع الطوب من المصانع كثيفة العمالة وبالتالي انشاء مصانع بالطريقة المقترحة يوفر كثير من فرص العمل في هذه المصانع.</a:t>
            </a:r>
            <a:endParaRPr lang="ar-EG" sz="2480" dirty="0">
              <a:latin typeface="Calibri" panose="020F0502020204030204" pitchFamily="34" charset="0"/>
              <a:ea typeface="Calibri" panose="020F0502020204030204" pitchFamily="34" charset="0"/>
              <a:cs typeface="Arial" panose="020B0604020202020204" pitchFamily="34" charset="0"/>
            </a:endParaRPr>
          </a:p>
          <a:p>
            <a:pPr algn="r" rtl="1">
              <a:lnSpc>
                <a:spcPct val="100000"/>
              </a:lnSpc>
              <a:spcBef>
                <a:spcPts val="0"/>
              </a:spcBef>
              <a:defRPr/>
            </a:pPr>
            <a:r>
              <a:rPr lang="ar-EG" sz="2480" dirty="0">
                <a:latin typeface="Calibri" panose="020F0502020204030204" pitchFamily="34" charset="0"/>
                <a:ea typeface="Calibri" panose="020F0502020204030204" pitchFamily="34" charset="0"/>
                <a:cs typeface="Arial" panose="020B0604020202020204" pitchFamily="34" charset="0"/>
              </a:rPr>
              <a:t>استخدام الطوب المنتج بالطريقة المقترحة يلغي الحاجة الى التغفيق وتكلفة خاماته ووزنه على المباني.</a:t>
            </a:r>
          </a:p>
          <a:p>
            <a:pPr algn="r" rtl="1">
              <a:lnSpc>
                <a:spcPct val="100000"/>
              </a:lnSpc>
              <a:spcBef>
                <a:spcPts val="0"/>
              </a:spcBef>
              <a:defRPr/>
            </a:pPr>
            <a:r>
              <a:rPr lang="ar-EG" sz="2480" dirty="0">
                <a:latin typeface="Calibri" panose="020F0502020204030204" pitchFamily="34" charset="0"/>
                <a:ea typeface="Calibri" panose="020F0502020204030204" pitchFamily="34" charset="0"/>
                <a:cs typeface="Arial" panose="020B0604020202020204" pitchFamily="34" charset="0"/>
              </a:rPr>
              <a:t>أن استخدام الطوب المفرغ الذي يتم تجميعه بدون مونه يوفر كثير من الوقت والمجهود </a:t>
            </a:r>
            <a:r>
              <a:rPr lang="ar-EG" sz="2480">
                <a:latin typeface="Calibri" panose="020F0502020204030204" pitchFamily="34" charset="0"/>
                <a:ea typeface="Calibri" panose="020F0502020204030204" pitchFamily="34" charset="0"/>
                <a:cs typeface="Arial" panose="020B0604020202020204" pitchFamily="34" charset="0"/>
              </a:rPr>
              <a:t>والتكلفة.</a:t>
            </a:r>
            <a:endParaRPr lang="en-US" sz="248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8193981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321286" y="1929880"/>
            <a:ext cx="14476778" cy="7315559"/>
          </a:xfrm>
          <a:prstGeom prst="rect">
            <a:avLst/>
          </a:prstGeom>
        </p:spPr>
        <p:txBody>
          <a:bodyPr vert="horz" lIns="113395" tIns="56698" rIns="113395" bIns="56698"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1133947" rtl="1">
              <a:lnSpc>
                <a:spcPct val="120000"/>
              </a:lnSpc>
              <a:spcBef>
                <a:spcPts val="0"/>
              </a:spcBef>
              <a:spcAft>
                <a:spcPts val="744"/>
              </a:spcAft>
              <a:buNone/>
              <a:defRPr/>
            </a:pPr>
            <a:r>
              <a:rPr lang="ar-EG" sz="3224" b="1" u="sng" dirty="0">
                <a:solidFill>
                  <a:srgbClr val="FF0000"/>
                </a:solidFill>
                <a:latin typeface="Calibri" panose="020F0502020204030204"/>
                <a:cs typeface="Arial" panose="020B0604020202020204" pitchFamily="34" charset="0"/>
              </a:rPr>
              <a:t>الموقف الحالي للمشروع</a:t>
            </a:r>
            <a:endParaRPr lang="ar-EG" sz="3224" dirty="0">
              <a:solidFill>
                <a:srgbClr val="FF0000"/>
              </a:solidFill>
              <a:latin typeface="Calibri" panose="020F0502020204030204"/>
              <a:cs typeface="Arial" panose="020B0604020202020204" pitchFamily="34" charset="0"/>
            </a:endParaRPr>
          </a:p>
          <a:p>
            <a:pPr marL="0" indent="0" algn="r" defTabSz="1133947" rtl="1">
              <a:lnSpc>
                <a:spcPct val="100000"/>
              </a:lnSpc>
              <a:spcBef>
                <a:spcPts val="0"/>
              </a:spcBef>
              <a:buNone/>
              <a:defRPr/>
            </a:pPr>
            <a:r>
              <a:rPr lang="ar-EG" sz="2728" dirty="0">
                <a:solidFill>
                  <a:sysClr val="windowText" lastClr="000000"/>
                </a:solidFill>
                <a:latin typeface="Calibri" panose="020F0502020204030204"/>
                <a:cs typeface="Arial" panose="020B0604020202020204" pitchFamily="34" charset="0"/>
              </a:rPr>
              <a:t>1- تمت دراسة ثلاث أنواع من الطفلة التي يتم استخدامها في مصانع الطوب الطفلي بالغربية</a:t>
            </a:r>
            <a:r>
              <a:rPr lang="en-US" sz="2728" dirty="0">
                <a:solidFill>
                  <a:sysClr val="windowText" lastClr="000000"/>
                </a:solidFill>
                <a:latin typeface="Calibri" panose="020F0502020204030204"/>
                <a:cs typeface="Arial" panose="020B0604020202020204" pitchFamily="34" charset="0"/>
              </a:rPr>
              <a:t> </a:t>
            </a:r>
            <a:r>
              <a:rPr lang="ar-EG" sz="2728" dirty="0">
                <a:solidFill>
                  <a:sysClr val="windowText" lastClr="000000"/>
                </a:solidFill>
                <a:latin typeface="Calibri" panose="020F0502020204030204"/>
                <a:cs typeface="Arial" panose="020B0604020202020204" pitchFamily="34" charset="0"/>
              </a:rPr>
              <a:t> من حيث نسب الخلط والاضافات المختلفة ونسبها بالإضافة الى </a:t>
            </a:r>
            <a:r>
              <a:rPr lang="ar-EG" sz="2728" b="1" u="sng" dirty="0">
                <a:solidFill>
                  <a:sysClr val="windowText" lastClr="000000"/>
                </a:solidFill>
                <a:latin typeface="Calibri" panose="020F0502020204030204"/>
                <a:cs typeface="Arial" panose="020B0604020202020204" pitchFamily="34" charset="0"/>
              </a:rPr>
              <a:t>المعالجات الحرارية المختلفة والميكانيكية </a:t>
            </a:r>
            <a:r>
              <a:rPr lang="ar-EG" sz="2728" dirty="0">
                <a:solidFill>
                  <a:sysClr val="windowText" lastClr="000000"/>
                </a:solidFill>
                <a:latin typeface="Calibri" panose="020F0502020204030204"/>
                <a:cs typeface="Arial" panose="020B0604020202020204" pitchFamily="34" charset="0"/>
              </a:rPr>
              <a:t>وذلك للحصول على أعلى إجهاد وافضل </a:t>
            </a:r>
            <a:r>
              <a:rPr lang="ar-EG" sz="2728" b="1" dirty="0" err="1">
                <a:solidFill>
                  <a:sysClr val="windowText" lastClr="000000"/>
                </a:solidFill>
                <a:latin typeface="Calibri" panose="020F0502020204030204"/>
                <a:cs typeface="Arial" panose="020B0604020202020204" pitchFamily="34" charset="0"/>
              </a:rPr>
              <a:t>ممطولية</a:t>
            </a:r>
            <a:r>
              <a:rPr lang="ar-EG" sz="2728" b="1" dirty="0">
                <a:solidFill>
                  <a:sysClr val="windowText" lastClr="000000"/>
                </a:solidFill>
                <a:latin typeface="Calibri" panose="020F0502020204030204"/>
                <a:cs typeface="Arial" panose="020B0604020202020204" pitchFamily="34" charset="0"/>
              </a:rPr>
              <a:t> </a:t>
            </a:r>
            <a:r>
              <a:rPr lang="ar-EG" sz="2728" dirty="0">
                <a:solidFill>
                  <a:sysClr val="windowText" lastClr="000000"/>
                </a:solidFill>
                <a:latin typeface="Calibri" panose="020F0502020204030204"/>
                <a:cs typeface="Arial" panose="020B0604020202020204" pitchFamily="34" charset="0"/>
              </a:rPr>
              <a:t>واقل وقود مستهلك واقل انبعاثات ضارة وقد استخدم اختبار الضغط للتقييم في هذه المرحلة.  </a:t>
            </a:r>
          </a:p>
          <a:p>
            <a:pPr marL="0" indent="0" algn="r" defTabSz="1133947" rtl="1">
              <a:lnSpc>
                <a:spcPct val="100000"/>
              </a:lnSpc>
              <a:spcBef>
                <a:spcPts val="0"/>
              </a:spcBef>
              <a:buNone/>
              <a:defRPr/>
            </a:pPr>
            <a:r>
              <a:rPr lang="ar-EG" sz="2728" dirty="0">
                <a:solidFill>
                  <a:sysClr val="windowText" lastClr="000000"/>
                </a:solidFill>
                <a:latin typeface="Calibri" panose="020F0502020204030204"/>
                <a:cs typeface="Arial" panose="020B0604020202020204" pitchFamily="34" charset="0"/>
              </a:rPr>
              <a:t>2- تمت إضافة بعض </a:t>
            </a:r>
            <a:r>
              <a:rPr lang="ar-EG" sz="2728" b="1" u="sng" dirty="0">
                <a:solidFill>
                  <a:sysClr val="windowText" lastClr="000000"/>
                </a:solidFill>
                <a:latin typeface="Calibri" panose="020F0502020204030204"/>
                <a:cs typeface="Arial" panose="020B0604020202020204" pitchFamily="34" charset="0"/>
              </a:rPr>
              <a:t>مخلفات المصانع الغير ضارة بالصحة على خلطة الطوب </a:t>
            </a:r>
            <a:r>
              <a:rPr lang="ar-EG" sz="2728" dirty="0">
                <a:solidFill>
                  <a:sysClr val="windowText" lastClr="000000"/>
                </a:solidFill>
                <a:latin typeface="Calibri" panose="020F0502020204030204"/>
                <a:cs typeface="Arial" panose="020B0604020202020204" pitchFamily="34" charset="0"/>
              </a:rPr>
              <a:t>لدراسة تأثيرها على أداء الطوبة ووجد انها لا تأثر بشكل كبير.</a:t>
            </a:r>
          </a:p>
          <a:p>
            <a:pPr marL="0" indent="0" algn="ctr" defTabSz="1133947" rtl="1">
              <a:lnSpc>
                <a:spcPct val="100000"/>
              </a:lnSpc>
              <a:spcBef>
                <a:spcPts val="0"/>
              </a:spcBef>
              <a:spcAft>
                <a:spcPts val="1488"/>
              </a:spcAft>
              <a:buNone/>
              <a:defRPr/>
            </a:pPr>
            <a:r>
              <a:rPr lang="ar-EG" sz="3224" b="1" u="sng" dirty="0">
                <a:solidFill>
                  <a:srgbClr val="FF0000"/>
                </a:solidFill>
                <a:latin typeface="Calibri" panose="020F0502020204030204"/>
                <a:cs typeface="Arial" panose="020B0604020202020204" pitchFamily="34" charset="0"/>
              </a:rPr>
              <a:t>الرؤية المستقبلية للمشروع</a:t>
            </a:r>
          </a:p>
          <a:p>
            <a:pPr marL="0" indent="0" algn="r" rtl="1">
              <a:lnSpc>
                <a:spcPct val="100000"/>
              </a:lnSpc>
              <a:spcBef>
                <a:spcPts val="0"/>
              </a:spcBef>
              <a:buNone/>
              <a:defRPr/>
            </a:pPr>
            <a:r>
              <a:rPr lang="ar-EG" sz="2728" dirty="0">
                <a:solidFill>
                  <a:sysClr val="windowText" lastClr="000000"/>
                </a:solidFill>
                <a:latin typeface="Calibri" panose="020F0502020204030204"/>
                <a:cs typeface="Arial" panose="020B0604020202020204" pitchFamily="34" charset="0"/>
              </a:rPr>
              <a:t>1- العمل على انشاء مصنع </a:t>
            </a:r>
            <a:r>
              <a:rPr lang="en-US" sz="2728" dirty="0">
                <a:solidFill>
                  <a:sysClr val="windowText" lastClr="000000"/>
                </a:solidFill>
                <a:latin typeface="Calibri" panose="020F0502020204030204"/>
                <a:cs typeface="Arial" panose="020B0604020202020204" pitchFamily="34" charset="0"/>
              </a:rPr>
              <a:t>(Pilot project)</a:t>
            </a:r>
            <a:r>
              <a:rPr lang="ar-EG" sz="2728" dirty="0">
                <a:solidFill>
                  <a:sysClr val="windowText" lastClr="000000"/>
                </a:solidFill>
                <a:latin typeface="Calibri" panose="020F0502020204030204"/>
                <a:cs typeface="Arial" panose="020B0604020202020204" pitchFamily="34" charset="0"/>
              </a:rPr>
              <a:t> بالطريقة المقترحة لدراسة مدي ما يوفره من الطاقة في الإنتاج الكمي كما يجب دراسة معدل الانبعاثات الناتج منه بالمقارنة مع المصانع القائمة حاليا.</a:t>
            </a:r>
          </a:p>
          <a:p>
            <a:pPr marL="0" indent="0" algn="r" rtl="1">
              <a:lnSpc>
                <a:spcPct val="100000"/>
              </a:lnSpc>
              <a:spcBef>
                <a:spcPts val="0"/>
              </a:spcBef>
              <a:buNone/>
              <a:defRPr/>
            </a:pPr>
            <a:r>
              <a:rPr lang="ar-EG" sz="2728" dirty="0">
                <a:solidFill>
                  <a:sysClr val="windowText" lastClr="000000"/>
                </a:solidFill>
                <a:latin typeface="Calibri" panose="020F0502020204030204"/>
                <a:cs typeface="Arial" panose="020B0604020202020204" pitchFamily="34" charset="0"/>
              </a:rPr>
              <a:t>2- من المقترح عمل دراسة لتعديل بعض المصانع الحالية لإحلال عملية التسخين بدل من الحرق مع تعديلات بسيطة في خط الإنتاج وذلك لخفض معدل استهلاك الوقود وخفض معدل الانبعاثات الضارة من هذه المصانع.</a:t>
            </a:r>
          </a:p>
          <a:p>
            <a:pPr marL="0" indent="0" algn="r" rtl="1">
              <a:lnSpc>
                <a:spcPct val="100000"/>
              </a:lnSpc>
              <a:spcBef>
                <a:spcPts val="0"/>
              </a:spcBef>
              <a:buNone/>
              <a:defRPr/>
            </a:pPr>
            <a:r>
              <a:rPr lang="ar-EG" sz="2728" dirty="0">
                <a:solidFill>
                  <a:sysClr val="windowText" lastClr="000000"/>
                </a:solidFill>
                <a:latin typeface="Calibri" panose="020F0502020204030204"/>
                <a:cs typeface="Arial" panose="020B0604020202020204" pitchFamily="34" charset="0"/>
              </a:rPr>
              <a:t>3- عمل دراسة لتأثير بعض الإضافات على أداء الطوبة في مقاومتها لطلقات الرصاص </a:t>
            </a:r>
            <a:r>
              <a:rPr lang="ar-EG" sz="2728" b="1" u="sng" dirty="0">
                <a:solidFill>
                  <a:sysClr val="windowText" lastClr="000000"/>
                </a:solidFill>
                <a:latin typeface="Calibri" panose="020F0502020204030204"/>
                <a:cs typeface="Arial" panose="020B0604020202020204" pitchFamily="34" charset="0"/>
              </a:rPr>
              <a:t>قياسات ميدانية</a:t>
            </a:r>
          </a:p>
          <a:p>
            <a:pPr marL="0" indent="0" algn="r" defTabSz="1133947" rtl="1">
              <a:lnSpc>
                <a:spcPct val="100000"/>
              </a:lnSpc>
              <a:spcBef>
                <a:spcPts val="0"/>
              </a:spcBef>
              <a:buNone/>
              <a:defRPr/>
            </a:pPr>
            <a:r>
              <a:rPr lang="ar-EG" sz="2728" dirty="0">
                <a:solidFill>
                  <a:sysClr val="windowText" lastClr="000000"/>
                </a:solidFill>
                <a:latin typeface="Calibri" panose="020F0502020204030204"/>
                <a:cs typeface="Arial" panose="020B0604020202020204" pitchFamily="34" charset="0"/>
              </a:rPr>
              <a:t>4- العمل على انتاج الطوبة التي يتم بناؤها بالتجميع كما هو موضح في اخر العرض.</a:t>
            </a:r>
          </a:p>
          <a:p>
            <a:pPr marL="0" indent="0" algn="r" defTabSz="1133947" rtl="1">
              <a:lnSpc>
                <a:spcPct val="100000"/>
              </a:lnSpc>
              <a:spcBef>
                <a:spcPts val="0"/>
              </a:spcBef>
              <a:buNone/>
              <a:defRPr/>
            </a:pPr>
            <a:r>
              <a:rPr lang="ar-EG" sz="2728" dirty="0">
                <a:solidFill>
                  <a:sysClr val="windowText" lastClr="000000"/>
                </a:solidFill>
                <a:latin typeface="Calibri" panose="020F0502020204030204"/>
                <a:cs typeface="Arial" panose="020B0604020202020204" pitchFamily="34" charset="0"/>
              </a:rPr>
              <a:t>5- دراسة نسبة المسام ونسبة امتصاص الماء في الطوبة المنتجة بالطريقة المقترحة واجراء اختبارات كيميائية وميكانيكية مختلفة على أنواع الطفلة المختلفة.</a:t>
            </a:r>
          </a:p>
          <a:p>
            <a:pPr marL="0" indent="0" algn="r" rtl="1">
              <a:lnSpc>
                <a:spcPct val="100000"/>
              </a:lnSpc>
              <a:spcBef>
                <a:spcPts val="0"/>
              </a:spcBef>
              <a:buNone/>
              <a:defRPr/>
            </a:pPr>
            <a:r>
              <a:rPr lang="ar-EG" sz="2728" dirty="0">
                <a:solidFill>
                  <a:sysClr val="windowText" lastClr="000000"/>
                </a:solidFill>
                <a:latin typeface="Calibri" panose="020F0502020204030204"/>
                <a:cs typeface="Arial" panose="020B0604020202020204" pitchFamily="34" charset="0"/>
              </a:rPr>
              <a:t>6- عمل مسح شامل لأنواع الطفلة وأماكن تواجدها في جمهورية مصر العربية وذلك عن طريق استخدام الستالايت واختبار أداء كل منها حيث أنه قد تمت دراسة على طفلة احضرت من الوادي الجديد كان اداؤها عالي جدا حيث وصل اجهاد الكسر لها </a:t>
            </a:r>
            <a:r>
              <a:rPr lang="en-US" sz="2728" b="1" u="sng" dirty="0">
                <a:solidFill>
                  <a:srgbClr val="FF0000"/>
                </a:solidFill>
                <a:latin typeface="Calibri" panose="020F0502020204030204"/>
                <a:cs typeface="Arial" panose="020B0604020202020204" pitchFamily="34" charset="0"/>
              </a:rPr>
              <a:t>55MPa</a:t>
            </a:r>
            <a:endParaRPr lang="ar-EG" sz="2728" b="1" u="sng" dirty="0">
              <a:solidFill>
                <a:srgbClr val="FF0000"/>
              </a:solidFill>
              <a:latin typeface="Calibri" panose="020F0502020204030204"/>
              <a:cs typeface="Arial" panose="020B0604020202020204" pitchFamily="34" charset="0"/>
            </a:endParaRPr>
          </a:p>
          <a:p>
            <a:pPr marL="0" indent="0" algn="r" defTabSz="1133947" rtl="1">
              <a:lnSpc>
                <a:spcPct val="100000"/>
              </a:lnSpc>
              <a:spcBef>
                <a:spcPts val="0"/>
              </a:spcBef>
              <a:buNone/>
              <a:defRPr/>
            </a:pPr>
            <a:endParaRPr lang="ar-EG" sz="2480" dirty="0">
              <a:solidFill>
                <a:sysClr val="windowText" lastClr="000000"/>
              </a:solidFill>
              <a:latin typeface="Calibri" panose="020F0502020204030204"/>
              <a:cs typeface="Arial" panose="020B0604020202020204" pitchFamily="34" charset="0"/>
            </a:endParaRPr>
          </a:p>
        </p:txBody>
      </p:sp>
    </p:spTree>
    <p:extLst>
      <p:ext uri="{BB962C8B-B14F-4D97-AF65-F5344CB8AC3E}">
        <p14:creationId xmlns:p14="http://schemas.microsoft.com/office/powerpoint/2010/main" val="32969821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Content Placeholder 2"/>
          <p:cNvSpPr txBox="1">
            <a:spLocks/>
          </p:cNvSpPr>
          <p:nvPr/>
        </p:nvSpPr>
        <p:spPr>
          <a:xfrm>
            <a:off x="6779114" y="2506304"/>
            <a:ext cx="7852007" cy="6938044"/>
          </a:xfrm>
          <a:prstGeom prst="rect">
            <a:avLst/>
          </a:prstGeom>
        </p:spPr>
        <p:txBody>
          <a:bodyPr vert="horz" lIns="113395" tIns="56698" rIns="113395" bIns="56698"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rtl="1">
              <a:defRPr/>
            </a:pPr>
            <a:r>
              <a:rPr lang="ar-SA" sz="2728" dirty="0">
                <a:latin typeface="Calibri" panose="020F0502020204030204" pitchFamily="34" charset="0"/>
                <a:ea typeface="Times New Roman" panose="02020603050405020304" pitchFamily="18" charset="0"/>
                <a:cs typeface="Arial" panose="020B0604020202020204" pitchFamily="34" charset="0"/>
              </a:rPr>
              <a:t>ومن الشكل </a:t>
            </a:r>
            <a:r>
              <a:rPr lang="ar-EG" sz="2728" dirty="0">
                <a:latin typeface="Calibri" panose="020F0502020204030204" pitchFamily="34" charset="0"/>
                <a:ea typeface="Times New Roman" panose="02020603050405020304" pitchFamily="18" charset="0"/>
                <a:cs typeface="Arial" panose="020B0604020202020204" pitchFamily="34" charset="0"/>
              </a:rPr>
              <a:t>المقابل </a:t>
            </a:r>
            <a:r>
              <a:rPr lang="ar-SA" sz="2728" dirty="0">
                <a:latin typeface="Calibri" panose="020F0502020204030204" pitchFamily="34" charset="0"/>
                <a:ea typeface="Times New Roman" panose="02020603050405020304" pitchFamily="18" charset="0"/>
                <a:cs typeface="Arial" panose="020B0604020202020204" pitchFamily="34" charset="0"/>
              </a:rPr>
              <a:t>يتضح انه تم الحصول </a:t>
            </a:r>
            <a:endParaRPr lang="ar-EG" sz="2728" dirty="0">
              <a:latin typeface="Calibri" panose="020F0502020204030204" pitchFamily="34" charset="0"/>
              <a:ea typeface="Times New Roman" panose="02020603050405020304" pitchFamily="18" charset="0"/>
              <a:cs typeface="Arial" panose="020B0604020202020204" pitchFamily="34" charset="0"/>
            </a:endParaRPr>
          </a:p>
          <a:p>
            <a:pPr marL="0" indent="0" algn="r" rtl="1">
              <a:buNone/>
              <a:defRPr/>
            </a:pPr>
            <a:r>
              <a:rPr lang="ar-SA" sz="2728" dirty="0">
                <a:latin typeface="Calibri" panose="020F0502020204030204" pitchFamily="34" charset="0"/>
                <a:ea typeface="Times New Roman" panose="02020603050405020304" pitchFamily="18" charset="0"/>
                <a:cs typeface="Arial" panose="020B0604020202020204" pitchFamily="34" charset="0"/>
              </a:rPr>
              <a:t>على اجهاد كسر للطوبة المعالجة (</a:t>
            </a:r>
            <a:r>
              <a:rPr lang="en-US" sz="2728" dirty="0">
                <a:latin typeface="Calibri" panose="020F0502020204030204" pitchFamily="34" charset="0"/>
                <a:ea typeface="Times New Roman" panose="02020603050405020304" pitchFamily="18" charset="0"/>
                <a:cs typeface="Arial" panose="020B0604020202020204" pitchFamily="34" charset="0"/>
              </a:rPr>
              <a:t>MPa</a:t>
            </a:r>
            <a:r>
              <a:rPr lang="ar-EG" sz="2728" dirty="0">
                <a:latin typeface="Calibri" panose="020F0502020204030204" pitchFamily="34" charset="0"/>
                <a:ea typeface="Times New Roman" panose="02020603050405020304" pitchFamily="18" charset="0"/>
                <a:cs typeface="Arial" panose="020B0604020202020204" pitchFamily="34" charset="0"/>
              </a:rPr>
              <a:t> </a:t>
            </a:r>
            <a:r>
              <a:rPr lang="ar-SA" sz="2728" dirty="0">
                <a:latin typeface="Calibri" panose="020F0502020204030204" pitchFamily="34" charset="0"/>
                <a:ea typeface="Times New Roman" panose="02020603050405020304" pitchFamily="18" charset="0"/>
                <a:cs typeface="Arial" panose="020B0604020202020204" pitchFamily="34" charset="0"/>
              </a:rPr>
              <a:t>45) </a:t>
            </a:r>
            <a:endParaRPr lang="ar-EG" sz="2728" dirty="0">
              <a:latin typeface="Calibri" panose="020F0502020204030204" pitchFamily="34" charset="0"/>
              <a:ea typeface="Times New Roman" panose="02020603050405020304" pitchFamily="18" charset="0"/>
              <a:cs typeface="Arial" panose="020B0604020202020204" pitchFamily="34" charset="0"/>
            </a:endParaRPr>
          </a:p>
          <a:p>
            <a:pPr marL="0" indent="0" algn="r" rtl="1">
              <a:buNone/>
              <a:defRPr/>
            </a:pPr>
            <a:r>
              <a:rPr lang="ar-EG" sz="2728" dirty="0">
                <a:latin typeface="Calibri" panose="020F0502020204030204" pitchFamily="34" charset="0"/>
                <a:ea typeface="Times New Roman" panose="02020603050405020304" pitchFamily="18" charset="0"/>
                <a:cs typeface="Arial" panose="020B0604020202020204" pitchFamily="34" charset="0"/>
              </a:rPr>
              <a:t>وهو </a:t>
            </a:r>
            <a:r>
              <a:rPr lang="ar-SA" sz="2728" dirty="0">
                <a:latin typeface="Calibri" panose="020F0502020204030204" pitchFamily="34" charset="0"/>
                <a:ea typeface="Times New Roman" panose="02020603050405020304" pitchFamily="18" charset="0"/>
                <a:cs typeface="Arial" panose="020B0604020202020204" pitchFamily="34" charset="0"/>
              </a:rPr>
              <a:t>أكبر من اجهاد الكسر للخرسانة المحسنة</a:t>
            </a:r>
            <a:r>
              <a:rPr lang="ar-EG" sz="2728" dirty="0">
                <a:latin typeface="Calibri" panose="020F0502020204030204" pitchFamily="34" charset="0"/>
                <a:ea typeface="Times New Roman" panose="02020603050405020304" pitchFamily="18" charset="0"/>
                <a:cs typeface="Arial" panose="020B0604020202020204" pitchFamily="34" charset="0"/>
              </a:rPr>
              <a:t> </a:t>
            </a:r>
          </a:p>
          <a:p>
            <a:pPr marL="0" indent="0" algn="r" rtl="1">
              <a:buNone/>
              <a:defRPr/>
            </a:pPr>
            <a:r>
              <a:rPr lang="ar-SA" sz="2728" dirty="0">
                <a:latin typeface="Calibri" panose="020F0502020204030204" pitchFamily="34" charset="0"/>
                <a:ea typeface="Times New Roman" panose="02020603050405020304" pitchFamily="18" charset="0"/>
                <a:cs typeface="Arial" panose="020B0604020202020204" pitchFamily="34" charset="0"/>
              </a:rPr>
              <a:t>(</a:t>
            </a:r>
            <a:r>
              <a:rPr lang="en-US" sz="2728" dirty="0">
                <a:latin typeface="Calibri" panose="020F0502020204030204" pitchFamily="34" charset="0"/>
                <a:ea typeface="Times New Roman" panose="02020603050405020304" pitchFamily="18" charset="0"/>
                <a:cs typeface="Arial" panose="020B0604020202020204" pitchFamily="34" charset="0"/>
              </a:rPr>
              <a:t> MPa</a:t>
            </a:r>
            <a:r>
              <a:rPr lang="ar-SA" sz="2728" dirty="0">
                <a:latin typeface="Calibri" panose="020F0502020204030204" pitchFamily="34" charset="0"/>
                <a:ea typeface="Times New Roman" panose="02020603050405020304" pitchFamily="18" charset="0"/>
                <a:cs typeface="Arial" panose="020B0604020202020204" pitchFamily="34" charset="0"/>
              </a:rPr>
              <a:t>40)</a:t>
            </a:r>
            <a:r>
              <a:rPr lang="ar-EG" sz="2728" dirty="0">
                <a:latin typeface="Calibri" panose="020F0502020204030204" pitchFamily="34" charset="0"/>
                <a:ea typeface="Times New Roman" panose="02020603050405020304" pitchFamily="18" charset="0"/>
                <a:cs typeface="Arial" panose="020B0604020202020204" pitchFamily="34" charset="0"/>
              </a:rPr>
              <a:t>    </a:t>
            </a:r>
            <a:r>
              <a:rPr lang="en-US" sz="2728" dirty="0">
                <a:latin typeface="Calibri" panose="020F0502020204030204" pitchFamily="34" charset="0"/>
                <a:ea typeface="Times New Roman" panose="02020603050405020304" pitchFamily="18" charset="0"/>
                <a:cs typeface="Arial" panose="020B0604020202020204" pitchFamily="34" charset="0"/>
              </a:rPr>
              <a:t>High-strength concrete </a:t>
            </a:r>
            <a:endParaRPr lang="ar-EG" sz="2728" dirty="0">
              <a:latin typeface="Calibri" panose="020F0502020204030204" pitchFamily="34" charset="0"/>
              <a:ea typeface="Times New Roman" panose="02020603050405020304" pitchFamily="18" charset="0"/>
              <a:cs typeface="Arial" panose="020B0604020202020204" pitchFamily="34" charset="0"/>
            </a:endParaRPr>
          </a:p>
          <a:p>
            <a:pPr marL="0" indent="0" algn="r" rtl="1">
              <a:buNone/>
              <a:defRPr/>
            </a:pPr>
            <a:r>
              <a:rPr lang="ar-EG" sz="2728" b="1" u="sng" dirty="0">
                <a:latin typeface="Calibri" panose="020F0502020204030204"/>
                <a:cs typeface="Arial" panose="020B0604020202020204" pitchFamily="34" charset="0"/>
              </a:rPr>
              <a:t>لذا فإن هذا الطوب ذو المقاومة العالية  للكسر</a:t>
            </a:r>
          </a:p>
          <a:p>
            <a:pPr marL="0" indent="0" algn="r" rtl="1">
              <a:buNone/>
              <a:defRPr/>
            </a:pPr>
            <a:r>
              <a:rPr lang="ar-EG" sz="2728" b="1" u="sng" dirty="0">
                <a:latin typeface="Calibri" panose="020F0502020204030204"/>
                <a:cs typeface="Arial" panose="020B0604020202020204" pitchFamily="34" charset="0"/>
              </a:rPr>
              <a:t> </a:t>
            </a:r>
            <a:r>
              <a:rPr lang="ar-EG" sz="2728" dirty="0">
                <a:latin typeface="Calibri" panose="020F0502020204030204"/>
                <a:cs typeface="Arial" panose="020B0604020202020204" pitchFamily="34" charset="0"/>
              </a:rPr>
              <a:t>يمكن القول انه </a:t>
            </a:r>
            <a:r>
              <a:rPr lang="ar-EG" sz="2728" b="1" u="sng" dirty="0">
                <a:latin typeface="Calibri" panose="020F0502020204030204"/>
                <a:cs typeface="Arial" panose="020B0604020202020204" pitchFamily="34" charset="0"/>
              </a:rPr>
              <a:t>(مضاد للرصاص) </a:t>
            </a:r>
            <a:r>
              <a:rPr lang="ar-EG" sz="2728" dirty="0">
                <a:latin typeface="Calibri" panose="020F0502020204030204"/>
                <a:cs typeface="Arial" panose="020B0604020202020204" pitchFamily="34" charset="0"/>
              </a:rPr>
              <a:t>يمكن ان</a:t>
            </a:r>
          </a:p>
          <a:p>
            <a:pPr marL="0" indent="0" algn="r" rtl="1">
              <a:buNone/>
              <a:defRPr/>
            </a:pPr>
            <a:r>
              <a:rPr lang="ar-EG" sz="2728" dirty="0">
                <a:latin typeface="Calibri" panose="020F0502020204030204"/>
                <a:cs typeface="Arial" panose="020B0604020202020204" pitchFamily="34" charset="0"/>
              </a:rPr>
              <a:t> يستخدم في حماية المنشآت الأمنية.</a:t>
            </a:r>
          </a:p>
          <a:p>
            <a:pPr marL="0" indent="0" algn="r" rtl="1">
              <a:buNone/>
              <a:defRPr/>
            </a:pPr>
            <a:endParaRPr lang="ar-EG" sz="992" dirty="0">
              <a:latin typeface="Calibri" panose="020F0502020204030204"/>
              <a:cs typeface="Arial" panose="020B0604020202020204" pitchFamily="34" charset="0"/>
            </a:endParaRPr>
          </a:p>
          <a:p>
            <a:pPr marL="0" indent="0" algn="r" rtl="1">
              <a:lnSpc>
                <a:spcPct val="107000"/>
              </a:lnSpc>
              <a:spcBef>
                <a:spcPts val="0"/>
              </a:spcBef>
              <a:spcAft>
                <a:spcPts val="992"/>
              </a:spcAft>
              <a:buNone/>
            </a:pPr>
            <a:r>
              <a:rPr lang="ar-EG" sz="2728" dirty="0">
                <a:latin typeface="Calibri" panose="020F0502020204030204" pitchFamily="34" charset="0"/>
                <a:ea typeface="Times New Roman" panose="02020603050405020304" pitchFamily="18" charset="0"/>
                <a:cs typeface="Arial" panose="020B0604020202020204" pitchFamily="34" charset="0"/>
              </a:rPr>
              <a:t>لاحظ ان اجهاد كسر الطوب العادي يكون في حدود (</a:t>
            </a:r>
            <a:r>
              <a:rPr lang="en-US" sz="2728" dirty="0">
                <a:latin typeface="Calibri" panose="020F0502020204030204" pitchFamily="34" charset="0"/>
                <a:ea typeface="Times New Roman" panose="02020603050405020304" pitchFamily="18" charset="0"/>
                <a:cs typeface="Arial" panose="020B0604020202020204" pitchFamily="34" charset="0"/>
              </a:rPr>
              <a:t>7 MPa</a:t>
            </a:r>
            <a:r>
              <a:rPr lang="ar-EG" sz="2728" dirty="0">
                <a:latin typeface="Calibri" panose="020F0502020204030204" pitchFamily="34" charset="0"/>
                <a:ea typeface="Times New Roman" panose="02020603050405020304" pitchFamily="18" charset="0"/>
                <a:cs typeface="Arial" panose="020B0604020202020204" pitchFamily="34" charset="0"/>
              </a:rPr>
              <a:t>-15)</a:t>
            </a:r>
            <a:endParaRPr lang="en-US" sz="2728" dirty="0">
              <a:latin typeface="Calibri" panose="020F0502020204030204" pitchFamily="34" charset="0"/>
              <a:ea typeface="Times New Roman" panose="02020603050405020304" pitchFamily="18" charset="0"/>
              <a:cs typeface="Arial" panose="020B0604020202020204" pitchFamily="34" charset="0"/>
            </a:endParaRPr>
          </a:p>
          <a:p>
            <a:pPr marL="0" algn="r" rtl="1">
              <a:lnSpc>
                <a:spcPct val="107000"/>
              </a:lnSpc>
              <a:spcBef>
                <a:spcPts val="0"/>
              </a:spcBef>
              <a:spcAft>
                <a:spcPts val="992"/>
              </a:spcAft>
            </a:pPr>
            <a:r>
              <a:rPr lang="ar-EG" sz="2728" dirty="0"/>
              <a:t>تلاحظ ان جودة اسطح الطوب المنتج بالطريقة المقترحة يكون عالي </a:t>
            </a:r>
          </a:p>
          <a:p>
            <a:pPr marL="0" indent="0" algn="r" rtl="1">
              <a:lnSpc>
                <a:spcPct val="107000"/>
              </a:lnSpc>
              <a:spcBef>
                <a:spcPts val="0"/>
              </a:spcBef>
              <a:spcAft>
                <a:spcPts val="992"/>
              </a:spcAft>
              <a:buNone/>
            </a:pPr>
            <a:r>
              <a:rPr lang="ar-EG" sz="2728" dirty="0"/>
              <a:t>لذا يمكن انتاج بهذه الطريقة الطوب الذي يتم بناؤه عن طريق التجميع مثل</a:t>
            </a:r>
          </a:p>
          <a:p>
            <a:pPr marL="0" indent="0" algn="r" rtl="1">
              <a:lnSpc>
                <a:spcPct val="107000"/>
              </a:lnSpc>
              <a:spcBef>
                <a:spcPts val="0"/>
              </a:spcBef>
              <a:spcAft>
                <a:spcPts val="992"/>
              </a:spcAft>
              <a:buNone/>
            </a:pPr>
            <a:r>
              <a:rPr lang="ar-EG" sz="2728" dirty="0"/>
              <a:t>لعبة المكعبات وهو ولا يحتاج تغفيق ولا مونة لربط الطوب ببعضه مع </a:t>
            </a:r>
          </a:p>
          <a:p>
            <a:pPr marL="0" indent="0" algn="r" rtl="1">
              <a:lnSpc>
                <a:spcPct val="107000"/>
              </a:lnSpc>
              <a:spcBef>
                <a:spcPts val="0"/>
              </a:spcBef>
              <a:spcAft>
                <a:spcPts val="992"/>
              </a:spcAft>
              <a:buNone/>
            </a:pPr>
            <a:r>
              <a:rPr lang="ar-EG" sz="2728" dirty="0"/>
              <a:t>سرعة بناؤه وسهولته</a:t>
            </a:r>
            <a:endParaRPr lang="en-US" sz="2728" dirty="0"/>
          </a:p>
          <a:p>
            <a:pPr marL="0" algn="r" rtl="1">
              <a:lnSpc>
                <a:spcPct val="107000"/>
              </a:lnSpc>
              <a:spcBef>
                <a:spcPts val="0"/>
              </a:spcBef>
              <a:spcAft>
                <a:spcPts val="992"/>
              </a:spcAft>
            </a:pPr>
            <a:endParaRPr lang="en-US" sz="2480" b="1" dirty="0">
              <a:latin typeface="Calibri" panose="020F0502020204030204" pitchFamily="34" charset="0"/>
              <a:ea typeface="Times New Roman" panose="02020603050405020304" pitchFamily="18" charset="0"/>
              <a:cs typeface="Arial" panose="020B0604020202020204" pitchFamily="34" charset="0"/>
            </a:endParaRPr>
          </a:p>
        </p:txBody>
      </p:sp>
      <p:pic>
        <p:nvPicPr>
          <p:cNvPr id="2" name="Picture 1" descr="Icon&#10;&#10;Description automatically generated">
            <a:extLst>
              <a:ext uri="{FF2B5EF4-FFF2-40B4-BE49-F238E27FC236}">
                <a16:creationId xmlns:a16="http://schemas.microsoft.com/office/drawing/2014/main" id="{B88684E3-E012-7928-73D3-8CB69018AA7A}"/>
              </a:ext>
            </a:extLst>
          </p:cNvPr>
          <p:cNvPicPr>
            <a:picLocks noChangeAspect="1"/>
          </p:cNvPicPr>
          <p:nvPr/>
        </p:nvPicPr>
        <p:blipFill>
          <a:blip r:embed="rId2"/>
          <a:stretch>
            <a:fillRect/>
          </a:stretch>
        </p:blipFill>
        <p:spPr>
          <a:xfrm>
            <a:off x="295036" y="1673525"/>
            <a:ext cx="3810818" cy="3921343"/>
          </a:xfrm>
          <a:prstGeom prst="rect">
            <a:avLst/>
          </a:prstGeom>
        </p:spPr>
      </p:pic>
      <p:pic>
        <p:nvPicPr>
          <p:cNvPr id="4" name="Picture 3" descr="A picture containing ground, outdoor, person&#10;&#10;Description automatically generated">
            <a:extLst>
              <a:ext uri="{FF2B5EF4-FFF2-40B4-BE49-F238E27FC236}">
                <a16:creationId xmlns:a16="http://schemas.microsoft.com/office/drawing/2014/main" id="{A8CADD52-1775-634F-63CE-8321996FAE7D}"/>
              </a:ext>
            </a:extLst>
          </p:cNvPr>
          <p:cNvPicPr>
            <a:picLocks noChangeAspect="1"/>
          </p:cNvPicPr>
          <p:nvPr/>
        </p:nvPicPr>
        <p:blipFill>
          <a:blip r:embed="rId3"/>
          <a:stretch>
            <a:fillRect/>
          </a:stretch>
        </p:blipFill>
        <p:spPr>
          <a:xfrm>
            <a:off x="155276" y="5920460"/>
            <a:ext cx="2954164" cy="3599244"/>
          </a:xfrm>
          <a:prstGeom prst="rect">
            <a:avLst/>
          </a:prstGeom>
        </p:spPr>
      </p:pic>
      <p:pic>
        <p:nvPicPr>
          <p:cNvPr id="8" name="Picture 7" descr="Chart, line chart&#10;&#10;Description automatically generated">
            <a:extLst>
              <a:ext uri="{FF2B5EF4-FFF2-40B4-BE49-F238E27FC236}">
                <a16:creationId xmlns:a16="http://schemas.microsoft.com/office/drawing/2014/main" id="{62360238-C1A7-1362-43CA-41FA80789BD8}"/>
              </a:ext>
            </a:extLst>
          </p:cNvPr>
          <p:cNvPicPr>
            <a:picLocks noChangeAspect="1"/>
          </p:cNvPicPr>
          <p:nvPr/>
        </p:nvPicPr>
        <p:blipFill rotWithShape="1">
          <a:blip r:embed="rId4">
            <a:extLst>
              <a:ext uri="{28A0092B-C50C-407E-A947-70E740481C1C}">
                <a14:useLocalDpi xmlns:a14="http://schemas.microsoft.com/office/drawing/2010/main" val="0"/>
              </a:ext>
            </a:extLst>
          </a:blip>
          <a:srcRect l="1593" r="3048" b="1809"/>
          <a:stretch/>
        </p:blipFill>
        <p:spPr>
          <a:xfrm>
            <a:off x="4220823" y="1061164"/>
            <a:ext cx="4641322" cy="4696500"/>
          </a:xfrm>
          <a:prstGeom prst="rect">
            <a:avLst/>
          </a:prstGeom>
        </p:spPr>
      </p:pic>
      <p:pic>
        <p:nvPicPr>
          <p:cNvPr id="11" name="Picture 10" descr="A picture containing text, sign&#10;&#10;Description automatically generated">
            <a:extLst>
              <a:ext uri="{FF2B5EF4-FFF2-40B4-BE49-F238E27FC236}">
                <a16:creationId xmlns:a16="http://schemas.microsoft.com/office/drawing/2014/main" id="{58921D65-2B27-0E01-791A-9DA88ECC29A7}"/>
              </a:ext>
            </a:extLst>
          </p:cNvPr>
          <p:cNvPicPr>
            <a:picLocks noChangeAspect="1"/>
          </p:cNvPicPr>
          <p:nvPr/>
        </p:nvPicPr>
        <p:blipFill rotWithShape="1">
          <a:blip r:embed="rId5">
            <a:extLst>
              <a:ext uri="{28A0092B-C50C-407E-A947-70E740481C1C}">
                <a14:useLocalDpi xmlns:a14="http://schemas.microsoft.com/office/drawing/2010/main" val="0"/>
              </a:ext>
            </a:extLst>
          </a:blip>
          <a:srcRect t="10617" r="8321" b="13703"/>
          <a:stretch/>
        </p:blipFill>
        <p:spPr>
          <a:xfrm rot="5400000">
            <a:off x="3144655" y="6000215"/>
            <a:ext cx="3599245" cy="3439735"/>
          </a:xfrm>
          <a:prstGeom prst="rect">
            <a:avLst/>
          </a:prstGeom>
        </p:spPr>
      </p:pic>
    </p:spTree>
    <p:extLst>
      <p:ext uri="{BB962C8B-B14F-4D97-AF65-F5344CB8AC3E}">
        <p14:creationId xmlns:p14="http://schemas.microsoft.com/office/powerpoint/2010/main" val="54462062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4417</TotalTime>
  <Words>1321</Words>
  <Application>Microsoft Office PowerPoint</Application>
  <PresentationFormat>Custom</PresentationFormat>
  <Paragraphs>70</Paragraphs>
  <Slides>6</Slides>
  <Notes>0</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CairoBold</vt:lpstr>
      <vt:lpstr>CairoRegular</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mohamed adel</dc:creator>
  <cp:lastModifiedBy>Mohamed Elmelegy</cp:lastModifiedBy>
  <cp:revision>38</cp:revision>
  <dcterms:created xsi:type="dcterms:W3CDTF">2022-09-29T13:35:57Z</dcterms:created>
  <dcterms:modified xsi:type="dcterms:W3CDTF">2022-10-20T22:36:09Z</dcterms:modified>
</cp:coreProperties>
</file>