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"/>
  </p:notesMasterIdLst>
  <p:sldIdLst>
    <p:sldId id="273" r:id="rId2"/>
    <p:sldId id="256" r:id="rId3"/>
    <p:sldId id="257" r:id="rId4"/>
    <p:sldId id="272" r:id="rId5"/>
    <p:sldId id="268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FFDE7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66" d="100"/>
          <a:sy n="66" d="100"/>
        </p:scale>
        <p:origin x="60" y="-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10428B7-EF3D-417B-921E-4EF519E3FFB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28AAAA4C-A5FD-4E7B-9878-F86E984A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53D9-D8A9-4B4A-9B96-F25D28F8CA0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D6CB-A53F-4EFE-8167-10F756CC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50239ABC-5E4C-4659-BA62-98F8255E3B32}"/>
              </a:ext>
            </a:extLst>
          </p:cNvPr>
          <p:cNvSpPr txBox="1"/>
          <p:nvPr/>
        </p:nvSpPr>
        <p:spPr>
          <a:xfrm>
            <a:off x="1722578" y="2086327"/>
            <a:ext cx="12492054" cy="651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ar-EG" sz="3025" dirty="0"/>
          </a:p>
          <a:p>
            <a:pPr algn="r" rtl="1"/>
            <a:r>
              <a:rPr lang="ar-EG" sz="3472" b="1" dirty="0">
                <a:solidFill>
                  <a:srgbClr val="FF0000"/>
                </a:solidFill>
              </a:rPr>
              <a:t>مقدم المشروع</a:t>
            </a:r>
          </a:p>
          <a:p>
            <a:pPr algn="r" rtl="1"/>
            <a:endParaRPr lang="ar-EG" sz="3025" dirty="0"/>
          </a:p>
          <a:p>
            <a:pPr algn="r" rtl="1"/>
            <a:r>
              <a:rPr lang="ar-EG" sz="3025" dirty="0"/>
              <a:t>الاسم </a:t>
            </a:r>
            <a:r>
              <a:rPr lang="ar-EG" sz="2480" b="1" dirty="0">
                <a:solidFill>
                  <a:srgbClr val="0070C0"/>
                </a:solidFill>
              </a:rPr>
              <a:t>/ </a:t>
            </a:r>
            <a:r>
              <a:rPr lang="ar-EG" sz="4464" b="1" dirty="0">
                <a:solidFill>
                  <a:srgbClr val="0070C0"/>
                </a:solidFill>
              </a:rPr>
              <a:t>عبد الله علي حسن الحجاوي</a:t>
            </a:r>
            <a:endParaRPr lang="ar-EG" sz="3472" dirty="0">
              <a:solidFill>
                <a:srgbClr val="FF0000"/>
              </a:solidFill>
            </a:endParaRPr>
          </a:p>
          <a:p>
            <a:pPr algn="ctr" rtl="1"/>
            <a:r>
              <a:rPr lang="ar-EG" sz="3472" dirty="0">
                <a:solidFill>
                  <a:srgbClr val="FF0000"/>
                </a:solidFill>
              </a:rPr>
              <a:t>رئيس الجمعية الأهلية لحماية البيئة</a:t>
            </a:r>
            <a:endParaRPr lang="ar-EG" sz="3472" dirty="0"/>
          </a:p>
          <a:p>
            <a:pPr algn="r" rtl="1"/>
            <a:r>
              <a:rPr lang="ar-EG" sz="3472" dirty="0"/>
              <a:t>مهندس العمل على محاصيل البساتين </a:t>
            </a:r>
          </a:p>
          <a:p>
            <a:pPr algn="r" rtl="1"/>
            <a:r>
              <a:rPr lang="ar-EG" sz="3472" dirty="0"/>
              <a:t>مديرا لشئون البيئة من ١٩٨٩الي عام ٢٠٠٩</a:t>
            </a:r>
          </a:p>
          <a:p>
            <a:pPr algn="r" rtl="1"/>
            <a:endParaRPr lang="ar-EG" sz="3472" dirty="0"/>
          </a:p>
          <a:p>
            <a:pPr algn="r" rtl="1"/>
            <a:r>
              <a:rPr lang="ar-EG" sz="3472" dirty="0"/>
              <a:t>-رئيس الجمعية الأهلية لحماية البيئة والعمل الميداني في مجال مكافحه التلوث البيئي من المصادر البرية والبحرية </a:t>
            </a:r>
          </a:p>
          <a:p>
            <a:pPr algn="r" rtl="1"/>
            <a:r>
              <a:rPr lang="ar-EG" sz="3472" dirty="0"/>
              <a:t>-علاوة على حضور وتمثيل الشبكة العربية للبيئة في تقديم دراسات وأوراق عمل للمؤتمرات الدولية للبيئة وأهمها</a:t>
            </a:r>
            <a:r>
              <a:rPr lang="ar-EG" sz="248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49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197538ED-17CA-468A-A5CA-4C0F76A1B9DF}"/>
              </a:ext>
            </a:extLst>
          </p:cNvPr>
          <p:cNvSpPr/>
          <p:nvPr/>
        </p:nvSpPr>
        <p:spPr>
          <a:xfrm>
            <a:off x="5448813" y="1334518"/>
            <a:ext cx="3899508" cy="92482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992"/>
              </a:spcAft>
            </a:pPr>
            <a:r>
              <a:rPr lang="ar-EG" sz="496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 المشروع</a:t>
            </a:r>
            <a:endParaRPr lang="en-US" sz="496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33DE82-C975-4D7C-BBB5-0D9EB787A882}"/>
              </a:ext>
            </a:extLst>
          </p:cNvPr>
          <p:cNvSpPr txBox="1"/>
          <p:nvPr/>
        </p:nvSpPr>
        <p:spPr>
          <a:xfrm>
            <a:off x="762163" y="2482254"/>
            <a:ext cx="13272808" cy="4250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992"/>
              </a:spcAft>
            </a:pPr>
            <a:r>
              <a:rPr lang="ar-EG" sz="223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استخلاص المواد </a:t>
            </a:r>
            <a:r>
              <a:rPr lang="ar-EG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البيولوجية</a:t>
            </a:r>
            <a:r>
              <a:rPr lang="ar-SA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الفعالة</a:t>
            </a:r>
            <a:r>
              <a:rPr lang="ar-EG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لمكافحه تلوث المياه البحرية والبحيرات بالزيوت ومواد التشحيم المتسربة او الملقاة علي المناطق والممرات البحرية  </a:t>
            </a:r>
            <a:r>
              <a:rPr lang="ar-SA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النباتات البرية مثل نبات الثلج البلوري</a:t>
            </a:r>
            <a:r>
              <a:rPr lang="ar-EG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EG" sz="496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الرطريط</a:t>
            </a:r>
            <a:r>
              <a:rPr lang="ar-EG" sz="496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)بديلا عن استخدام المواد الكيمائية</a:t>
            </a:r>
            <a:endParaRPr lang="en-US" sz="2976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4960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73051EE-6D5A-4AC8-8796-5CBCF4A5ADE5}"/>
              </a:ext>
            </a:extLst>
          </p:cNvPr>
          <p:cNvSpPr/>
          <p:nvPr/>
        </p:nvSpPr>
        <p:spPr>
          <a:xfrm>
            <a:off x="10897626" y="5829650"/>
            <a:ext cx="3899508" cy="92482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992"/>
              </a:spcAft>
            </a:pPr>
            <a:r>
              <a:rPr lang="ar-EG" sz="496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فئه المشروع</a:t>
            </a:r>
            <a:endParaRPr lang="en-US" sz="496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2C27A6D-0964-49CB-AEEF-74DE127A5450}"/>
              </a:ext>
            </a:extLst>
          </p:cNvPr>
          <p:cNvSpPr/>
          <p:nvPr/>
        </p:nvSpPr>
        <p:spPr>
          <a:xfrm>
            <a:off x="11451049" y="6977386"/>
            <a:ext cx="3346085" cy="12970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4464" b="1" dirty="0">
                <a:solidFill>
                  <a:srgbClr val="00B050"/>
                </a:solidFill>
              </a:rPr>
              <a:t>المشروعات المتوسطة</a:t>
            </a:r>
            <a:endParaRPr lang="en-US" sz="4464" b="1" dirty="0">
              <a:solidFill>
                <a:srgbClr val="00B05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717F3B-6F4F-40AE-B591-CDEE2F2C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" y="5875345"/>
            <a:ext cx="3915247" cy="33304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3542706-9447-492C-87D8-B373840DA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97" y="5804022"/>
            <a:ext cx="2600382" cy="34235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BA3280-AE6D-45B1-8123-D566171D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44" y="6023396"/>
            <a:ext cx="2918529" cy="30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197538ED-17CA-468A-A5CA-4C0F76A1B9DF}"/>
              </a:ext>
            </a:extLst>
          </p:cNvPr>
          <p:cNvSpPr/>
          <p:nvPr/>
        </p:nvSpPr>
        <p:spPr>
          <a:xfrm>
            <a:off x="5609922" y="1219812"/>
            <a:ext cx="3899508" cy="92482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992"/>
              </a:spcAft>
            </a:pPr>
            <a:r>
              <a:rPr lang="ar-EG" sz="496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فكرة المشروع</a:t>
            </a:r>
            <a:endParaRPr lang="en-US" sz="496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33DE82-C975-4D7C-BBB5-0D9EB787A882}"/>
              </a:ext>
            </a:extLst>
          </p:cNvPr>
          <p:cNvSpPr txBox="1"/>
          <p:nvPr/>
        </p:nvSpPr>
        <p:spPr>
          <a:xfrm>
            <a:off x="762163" y="2482254"/>
            <a:ext cx="3308908" cy="135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992"/>
              </a:spcAft>
            </a:pPr>
            <a:r>
              <a:rPr lang="ar-EG" sz="223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976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4960" dirty="0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88A27C-8D76-4DD3-9F8D-769E8491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3068"/>
              </p:ext>
            </p:extLst>
          </p:nvPr>
        </p:nvGraphicFramePr>
        <p:xfrm>
          <a:off x="762165" y="2192886"/>
          <a:ext cx="14146506" cy="1444450"/>
        </p:xfrm>
        <a:graphic>
          <a:graphicData uri="http://schemas.openxmlformats.org/drawingml/2006/table">
            <a:tbl>
              <a:tblPr firstRow="1" firstCol="1" bandRow="1"/>
              <a:tblGrid>
                <a:gridCol w="14146506">
                  <a:extLst>
                    <a:ext uri="{9D8B030D-6E8A-4147-A177-3AD203B41FA5}">
                      <a16:colId xmlns:a16="http://schemas.microsoft.com/office/drawing/2014/main" val="4060449469"/>
                    </a:ext>
                  </a:extLst>
                </a:gridCol>
              </a:tblGrid>
              <a:tr h="1444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استخدام البدائل البيولوجية لمكافحة التلوث بالزيوت المعدنية للمياه البحرية والبحيرات والممرات المائية الدولية</a:t>
                      </a:r>
                      <a:r>
                        <a:rPr lang="ar-EG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عن استخدام</a:t>
                      </a:r>
                      <a:r>
                        <a:rPr lang="ar-EG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المواد الكيميائية الضارة بالبيئة والثروات البحرية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84032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2A865335-6AB2-45B1-95F0-48BBA6F47D42}"/>
              </a:ext>
            </a:extLst>
          </p:cNvPr>
          <p:cNvSpPr/>
          <p:nvPr/>
        </p:nvSpPr>
        <p:spPr>
          <a:xfrm>
            <a:off x="11246565" y="3371240"/>
            <a:ext cx="3513390" cy="92482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992"/>
              </a:spcAft>
            </a:pPr>
            <a:r>
              <a:rPr lang="ar-EG" sz="4464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الفئة المستهدفة</a:t>
            </a:r>
            <a:endParaRPr lang="en-US" sz="4464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E33AD3F6-F16C-4B67-BC46-079207114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84667"/>
              </p:ext>
            </p:extLst>
          </p:nvPr>
        </p:nvGraphicFramePr>
        <p:xfrm>
          <a:off x="2280296" y="4594888"/>
          <a:ext cx="12479659" cy="2036446"/>
        </p:xfrm>
        <a:graphic>
          <a:graphicData uri="http://schemas.openxmlformats.org/drawingml/2006/table">
            <a:tbl>
              <a:tblPr firstRow="1" firstCol="1" bandRow="1"/>
              <a:tblGrid>
                <a:gridCol w="12479659">
                  <a:extLst>
                    <a:ext uri="{9D8B030D-6E8A-4147-A177-3AD203B41FA5}">
                      <a16:colId xmlns:a16="http://schemas.microsoft.com/office/drawing/2014/main" val="4095039670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1-جميع المؤسسات والهيئات والجمعيات العاملة في مجال مكافحة التلوث بالزيوت ومواد التشحيم علي المياه الإقليمية والدولية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6487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 جميع منشآت خدمة السيارات في مجال تغيير الزيوت والتشحيم والغسيل والإصلاح وكذلك معاصر الزيتون</a:t>
                      </a: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5375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 الاستخدام المنزلي كمواد تنظيف الأواني المستخدمة في اعداد الطعام (اطباق و ....الخ) </a:t>
                      </a:r>
                      <a:r>
                        <a:rPr lang="ar-EG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وكاشامبوهات</a:t>
                      </a:r>
                      <a:r>
                        <a:rPr lang="ar-EG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للشعر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54317"/>
                  </a:ext>
                </a:extLst>
              </a:tr>
              <a:tr h="23198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41189"/>
                  </a:ext>
                </a:extLst>
              </a:tr>
              <a:tr h="23198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59100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8BA08F20-F8FF-4C92-B8BC-EDD20F672F7A}"/>
              </a:ext>
            </a:extLst>
          </p:cNvPr>
          <p:cNvSpPr/>
          <p:nvPr/>
        </p:nvSpPr>
        <p:spPr>
          <a:xfrm>
            <a:off x="10934805" y="6286959"/>
            <a:ext cx="3899508" cy="92482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992"/>
              </a:spcAft>
            </a:pPr>
            <a:r>
              <a:rPr lang="ar-EG" sz="496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الميزة التنافسية</a:t>
            </a:r>
            <a:endParaRPr lang="en-US" sz="496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3D9C89E3-0B3C-418D-9216-DAD1FE479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91471"/>
              </p:ext>
            </p:extLst>
          </p:nvPr>
        </p:nvGraphicFramePr>
        <p:xfrm>
          <a:off x="836521" y="7391702"/>
          <a:ext cx="13997792" cy="2922792"/>
        </p:xfrm>
        <a:graphic>
          <a:graphicData uri="http://schemas.openxmlformats.org/drawingml/2006/table">
            <a:tbl>
              <a:tblPr firstRow="1" firstCol="1" bandRow="1"/>
              <a:tblGrid>
                <a:gridCol w="13997792">
                  <a:extLst>
                    <a:ext uri="{9D8B030D-6E8A-4147-A177-3AD203B41FA5}">
                      <a16:colId xmlns:a16="http://schemas.microsoft.com/office/drawing/2014/main" val="1178406727"/>
                    </a:ext>
                  </a:extLst>
                </a:gridCol>
              </a:tblGrid>
              <a:tr h="131036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√</a:t>
                      </a:r>
                      <a:r>
                        <a:rPr lang="ar-EG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-يستخدم بديلا عن المواد الكيميائية باعتباره ماده حيوية سهله الاستخلاص- رخيصة التكاليف -منتج اخضر بالكامل لا ينتج عنه أي ملوثات للبيئة-يمكن استخدامه مباشرة من المعصرة الي مناطق التلوث يمكن رصد أماكن انتشاره عن طريق الأقمار الصناعية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60279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√</a:t>
                      </a:r>
                      <a:r>
                        <a:rPr lang="ar-EG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-تعتبر المعلقات من الأنسجة الخضرية غذاء صحي للأسماك والكائنات الحية.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52945"/>
                  </a:ext>
                </a:extLst>
              </a:tr>
              <a:tr h="7094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√</a:t>
                      </a:r>
                      <a:r>
                        <a:rPr lang="ar-EG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-لا يتخلل عصير </a:t>
                      </a:r>
                      <a:r>
                        <a:rPr lang="ar-EG" sz="2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الرطريط</a:t>
                      </a:r>
                      <a:r>
                        <a:rPr lang="ar-EG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بين جزيئات المياه كما يحدث عند استخدام المواد الكيميائية 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53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9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B514193-A191-4002-AA93-1F9415135272}"/>
              </a:ext>
            </a:extLst>
          </p:cNvPr>
          <p:cNvSpPr/>
          <p:nvPr/>
        </p:nvSpPr>
        <p:spPr>
          <a:xfrm>
            <a:off x="1319844" y="3119831"/>
            <a:ext cx="13328575" cy="18589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133947" rtl="1">
              <a:lnSpc>
                <a:spcPct val="107000"/>
              </a:lnSpc>
              <a:spcAft>
                <a:spcPts val="992"/>
              </a:spcAft>
              <a:defRPr/>
            </a:pPr>
            <a:r>
              <a:rPr lang="ar-EG" sz="3472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√</a:t>
            </a:r>
            <a:r>
              <a:rPr lang="ar-EG" sz="3472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ar-EG" sz="2976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دورة رأس مال المشروع قصيره جدا. الاحتياج له مستمر ليس له أي ملوث جاذب للعمالة لأنه مربح </a:t>
            </a:r>
          </a:p>
          <a:p>
            <a:pPr algn="r" defTabSz="1133947" rtl="1">
              <a:lnSpc>
                <a:spcPct val="107000"/>
              </a:lnSpc>
              <a:spcAft>
                <a:spcPts val="992"/>
              </a:spcAft>
              <a:defRPr/>
            </a:pPr>
            <a:r>
              <a:rPr lang="ar-EG" sz="2976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√</a:t>
            </a:r>
            <a:r>
              <a:rPr lang="ar-EG" sz="2976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-مستلزمات الإنتاج متواضعة ولا يحتاج لمنشآت كبيره في أي مكان من أماكن انتشار النبات كما انها غير مكلفه وبسيطة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4A5330-5DA0-4B4B-B439-97909F011F4A}"/>
              </a:ext>
            </a:extLst>
          </p:cNvPr>
          <p:cNvSpPr/>
          <p:nvPr/>
        </p:nvSpPr>
        <p:spPr>
          <a:xfrm flipH="1">
            <a:off x="5864944" y="1976583"/>
            <a:ext cx="4238376" cy="98523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5456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القابلية للاستمرار</a:t>
            </a:r>
            <a:endParaRPr lang="en-US" sz="5456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FD4AF12-4191-49CE-8160-26FC5FD51EE7}"/>
              </a:ext>
            </a:extLst>
          </p:cNvPr>
          <p:cNvSpPr/>
          <p:nvPr/>
        </p:nvSpPr>
        <p:spPr>
          <a:xfrm flipH="1">
            <a:off x="10633114" y="4978766"/>
            <a:ext cx="4238376" cy="98523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5456" b="1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ما تم تنفيذه</a:t>
            </a:r>
            <a:endParaRPr lang="en-US" sz="5456" b="1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C82B53DE-7389-4F8D-8CE5-FE0194575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55722"/>
              </p:ext>
            </p:extLst>
          </p:nvPr>
        </p:nvGraphicFramePr>
        <p:xfrm>
          <a:off x="1319842" y="6054891"/>
          <a:ext cx="13198451" cy="1152142"/>
        </p:xfrm>
        <a:graphic>
          <a:graphicData uri="http://schemas.openxmlformats.org/drawingml/2006/table">
            <a:tbl>
              <a:tblPr firstRow="1" firstCol="1" bandRow="1"/>
              <a:tblGrid>
                <a:gridCol w="13198451">
                  <a:extLst>
                    <a:ext uri="{9D8B030D-6E8A-4147-A177-3AD203B41FA5}">
                      <a16:colId xmlns:a16="http://schemas.microsoft.com/office/drawing/2014/main" val="895600864"/>
                    </a:ext>
                  </a:extLst>
                </a:gridCol>
              </a:tblGrid>
              <a:tr h="115214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EG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سبق مكافحة عدد من حوادث كما ذكرنا في مناطق شرق بور فؤاد </a:t>
                      </a:r>
                      <a:r>
                        <a:rPr lang="ar-EG" sz="3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وبالوظه</a:t>
                      </a:r>
                      <a:r>
                        <a:rPr lang="ar-EG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ورمانه وغرب بحيرة البردويل</a:t>
                      </a:r>
                      <a:r>
                        <a:rPr lang="ar-EG" sz="7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7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61336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277FB521-1BA5-4FD9-BED4-100F13F0D88C}"/>
              </a:ext>
            </a:extLst>
          </p:cNvPr>
          <p:cNvSpPr/>
          <p:nvPr/>
        </p:nvSpPr>
        <p:spPr>
          <a:xfrm flipH="1">
            <a:off x="10633114" y="7330319"/>
            <a:ext cx="4238376" cy="985237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5456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ما يتم </a:t>
            </a:r>
            <a:r>
              <a:rPr lang="ar-EG" sz="5456" b="1" dirty="0" err="1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الأن</a:t>
            </a:r>
            <a:endParaRPr lang="en-US" sz="5456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2B42AAF-3042-472B-83C2-B58850E657BF}"/>
              </a:ext>
            </a:extLst>
          </p:cNvPr>
          <p:cNvSpPr txBox="1"/>
          <p:nvPr/>
        </p:nvSpPr>
        <p:spPr>
          <a:xfrm>
            <a:off x="1319844" y="8450063"/>
            <a:ext cx="13198450" cy="104765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r" defTabSz="1133947" rtl="1">
              <a:lnSpc>
                <a:spcPct val="107000"/>
              </a:lnSpc>
              <a:spcAft>
                <a:spcPts val="992"/>
              </a:spcAft>
              <a:tabLst>
                <a:tab pos="1842665" algn="l"/>
              </a:tabLst>
              <a:defRPr/>
            </a:pPr>
            <a:r>
              <a:rPr lang="ar-EG" sz="297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عصر النباتات بشكل بدائي يعتمد علي </a:t>
            </a:r>
            <a:r>
              <a:rPr lang="ar-EG" sz="2976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الألات</a:t>
            </a:r>
            <a:r>
              <a:rPr lang="ar-EG" sz="297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الشبيهة بعصارات القصب واستخدام العصير بشكل مباشر في الاستخدامات المنزلية او غسيل ارضيات الورش وبعض المعاصر مثل معصرة الفيروز</a:t>
            </a:r>
            <a:endParaRPr lang="en-US" sz="2976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14A5330-5DA0-4B4B-B439-97909F011F4A}"/>
              </a:ext>
            </a:extLst>
          </p:cNvPr>
          <p:cNvSpPr/>
          <p:nvPr/>
        </p:nvSpPr>
        <p:spPr>
          <a:xfrm flipH="1">
            <a:off x="5595398" y="1818645"/>
            <a:ext cx="4238376" cy="98523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5456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الخطط المستقبلية</a:t>
            </a:r>
            <a:endParaRPr lang="en-US" sz="5456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E98B580D-76FD-4D9B-BB8D-50174C016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5188"/>
              </p:ext>
            </p:extLst>
          </p:nvPr>
        </p:nvGraphicFramePr>
        <p:xfrm>
          <a:off x="743575" y="3034793"/>
          <a:ext cx="13942022" cy="6722025"/>
        </p:xfrm>
        <a:graphic>
          <a:graphicData uri="http://schemas.openxmlformats.org/drawingml/2006/table">
            <a:tbl>
              <a:tblPr firstRow="1" firstCol="1" bandRow="1"/>
              <a:tblGrid>
                <a:gridCol w="13942022">
                  <a:extLst>
                    <a:ext uri="{9D8B030D-6E8A-4147-A177-3AD203B41FA5}">
                      <a16:colId xmlns:a16="http://schemas.microsoft.com/office/drawing/2014/main" val="895600864"/>
                    </a:ext>
                  </a:extLst>
                </a:gridCol>
              </a:tblGrid>
              <a:tr h="6722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85900" algn="l"/>
                        </a:tabLst>
                      </a:pPr>
                      <a:r>
                        <a:rPr lang="ar-EG" sz="35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يهدف المشروع الي التوسع في تسويق</a:t>
                      </a:r>
                      <a:r>
                        <a:rPr lang="ar-EG" sz="3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 </a:t>
                      </a:r>
                      <a:r>
                        <a:rPr lang="ar-EG" sz="35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وانتشار استخدامه من قبل المؤسسات المحلية والدولية كمؤسسات البيئة وهيئه قناة السويس ومحطات الصرف الصحي حيث يعمل عصير </a:t>
                      </a:r>
                      <a:r>
                        <a:rPr lang="ar-EG" sz="3500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الرطريط</a:t>
                      </a:r>
                      <a:r>
                        <a:rPr lang="ar-EG" sz="35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على اذابة وترسيب الزيوت المخالطة لمياه الصرف الصحي.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85900" algn="l"/>
                        </a:tabLst>
                      </a:pPr>
                      <a:endParaRPr lang="ar-EG" sz="3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485900" algn="l"/>
                        </a:tabLst>
                      </a:pPr>
                      <a:endParaRPr lang="en-US" sz="3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61336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CFB129DE-8F4D-4358-97CB-4C3E7BE54566}"/>
              </a:ext>
            </a:extLst>
          </p:cNvPr>
          <p:cNvSpPr/>
          <p:nvPr/>
        </p:nvSpPr>
        <p:spPr>
          <a:xfrm flipH="1">
            <a:off x="8786574" y="5003583"/>
            <a:ext cx="5899025" cy="98523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5456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أثر المشروع الاقتصادي</a:t>
            </a:r>
            <a:endParaRPr lang="en-US" sz="5456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4" name="جدول 8">
            <a:extLst>
              <a:ext uri="{FF2B5EF4-FFF2-40B4-BE49-F238E27FC236}">
                <a16:creationId xmlns:a16="http://schemas.microsoft.com/office/drawing/2014/main" id="{C5056A93-35A0-43FD-816A-E13AB5FF8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43863"/>
              </p:ext>
            </p:extLst>
          </p:nvPr>
        </p:nvGraphicFramePr>
        <p:xfrm>
          <a:off x="743577" y="6060943"/>
          <a:ext cx="13942022" cy="155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022">
                  <a:extLst>
                    <a:ext uri="{9D8B030D-6E8A-4147-A177-3AD203B41FA5}">
                      <a16:colId xmlns:a16="http://schemas.microsoft.com/office/drawing/2014/main" val="1067342985"/>
                    </a:ext>
                  </a:extLst>
                </a:gridCol>
              </a:tblGrid>
              <a:tr h="155056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3381375" algn="l"/>
                        </a:tabLst>
                        <a:defRPr/>
                      </a:pPr>
                      <a:r>
                        <a:rPr kumimoji="0" lang="ar-EG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1-خفض تكلفة مكافحة الزيوت على المستوي المحلي والقومي والإقليمي والدولي بمعدلات هائلة بالقياس بالمواد الكيميائية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. </a:t>
                      </a:r>
                      <a:r>
                        <a:rPr kumimoji="0" lang="ar-EG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يحقق طفره انتاجيه في معدلات انتاج الفدان من المحاصيل الاقتصادية . يوفر فرص عمل .يحقق دخلا إضافيا للمزارعين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395" marR="113395" marT="56698" marB="5669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85543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D2E11F7C-CED9-424F-A422-1A14755BE26F}"/>
              </a:ext>
            </a:extLst>
          </p:cNvPr>
          <p:cNvSpPr/>
          <p:nvPr/>
        </p:nvSpPr>
        <p:spPr>
          <a:xfrm flipH="1">
            <a:off x="8786572" y="7719864"/>
            <a:ext cx="5899025" cy="783348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3947" rtl="1">
              <a:defRPr/>
            </a:pPr>
            <a:r>
              <a:rPr lang="ar-EG" sz="3968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أثر المشروع البيئي</a:t>
            </a:r>
            <a:endParaRPr lang="en-US" sz="3968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11" name="جدول 11">
            <a:extLst>
              <a:ext uri="{FF2B5EF4-FFF2-40B4-BE49-F238E27FC236}">
                <a16:creationId xmlns:a16="http://schemas.microsoft.com/office/drawing/2014/main" id="{3986FDB5-1D44-4E33-8F7E-F52D4725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88636"/>
              </p:ext>
            </p:extLst>
          </p:nvPr>
        </p:nvGraphicFramePr>
        <p:xfrm>
          <a:off x="1164935" y="8570282"/>
          <a:ext cx="13737540" cy="111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7540">
                  <a:extLst>
                    <a:ext uri="{9D8B030D-6E8A-4147-A177-3AD203B41FA5}">
                      <a16:colId xmlns:a16="http://schemas.microsoft.com/office/drawing/2014/main" val="3017618873"/>
                    </a:ext>
                  </a:extLst>
                </a:gridCol>
              </a:tblGrid>
              <a:tr h="111946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1-يعتبر انجاز بيئي هائل ينطلق من شمال سيناء لتخفيف تكلفة مكافحة التلوث بالزيت لجميع الوزرات والهيئات والمؤسسات والجمعيات العاملة في مكافحة التلوث بالزيتون. انعدام انبعاث الغازات الضارة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395" marR="113395" marT="56698" marB="5669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2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2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445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ايمان الحجاوى</dc:creator>
  <cp:lastModifiedBy>Mohamed Elmelegy</cp:lastModifiedBy>
  <cp:revision>13</cp:revision>
  <dcterms:created xsi:type="dcterms:W3CDTF">2022-10-05T12:51:02Z</dcterms:created>
  <dcterms:modified xsi:type="dcterms:W3CDTF">2022-10-22T02:52:18Z</dcterms:modified>
</cp:coreProperties>
</file>