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4" r:id="rId4"/>
    <p:sldId id="265" r:id="rId5"/>
    <p:sldId id="267" r:id="rId6"/>
    <p:sldId id="268"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848"/>
    <a:srgbClr val="1B2911"/>
    <a:srgbClr val="3A19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1308"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04889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3795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83325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81590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42525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41203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8556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19337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26642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3945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03912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2655304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4106977"/>
            <a:ext cx="11339513" cy="2960873"/>
          </a:xfrm>
        </p:spPr>
        <p:txBody>
          <a:bodyPr>
            <a:normAutofit/>
          </a:bodyPr>
          <a:lstStyle/>
          <a:p>
            <a:r>
              <a:rPr lang="ar-EG" sz="6697" b="1" dirty="0">
                <a:solidFill>
                  <a:srgbClr val="1B2911"/>
                </a:solidFill>
              </a:rPr>
              <a:t>المبادرة الوطنية للمشروعات الخضراء الذكية</a:t>
            </a:r>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22530" y="5122602"/>
            <a:ext cx="13040439" cy="913051"/>
          </a:xfrm>
        </p:spPr>
        <p:txBody>
          <a:bodyPr>
            <a:normAutofit/>
          </a:bodyPr>
          <a:lstStyle/>
          <a:p>
            <a:pPr algn="ctr"/>
            <a:r>
              <a:rPr lang="ar-EG" sz="4464" b="1" dirty="0">
                <a:solidFill>
                  <a:srgbClr val="1B2911"/>
                </a:solidFill>
              </a:rPr>
              <a:t>محطة المعالجة الثلاثية بالغردقة</a:t>
            </a:r>
            <a:endParaRPr lang="en-US" sz="4464" b="1" dirty="0">
              <a:solidFill>
                <a:srgbClr val="1B2911"/>
              </a:solidFill>
            </a:endParaRPr>
          </a:p>
        </p:txBody>
      </p:sp>
      <p:sp>
        <p:nvSpPr>
          <p:cNvPr id="6" name="Content Placeholder 5"/>
          <p:cNvSpPr>
            <a:spLocks noGrp="1"/>
          </p:cNvSpPr>
          <p:nvPr>
            <p:ph idx="1"/>
          </p:nvPr>
        </p:nvSpPr>
        <p:spPr>
          <a:xfrm>
            <a:off x="262625" y="6238683"/>
            <a:ext cx="14594101" cy="2707947"/>
          </a:xfrm>
        </p:spPr>
        <p:txBody>
          <a:bodyPr>
            <a:noAutofit/>
          </a:bodyPr>
          <a:lstStyle/>
          <a:p>
            <a:pPr algn="just" rtl="1">
              <a:lnSpc>
                <a:spcPct val="170000"/>
              </a:lnSpc>
              <a:spcBef>
                <a:spcPts val="0"/>
              </a:spcBef>
            </a:pPr>
            <a:r>
              <a:rPr lang="ar-EG" sz="1984" b="1" dirty="0">
                <a:solidFill>
                  <a:srgbClr val="001848"/>
                </a:solidFill>
                <a:cs typeface="Times New Roman"/>
              </a:rPr>
              <a:t>تشترك محافظة البحر الأحمر بمشروع زراعه 3000 فدان جوجوبا بتوفير مياه الصرف الصحي المعالج ثلاثيا بمعدل 25الف م3/ يوم من محطة شمال الغردقة . </a:t>
            </a:r>
          </a:p>
          <a:p>
            <a:pPr algn="just" rtl="1">
              <a:lnSpc>
                <a:spcPct val="170000"/>
              </a:lnSpc>
              <a:spcBef>
                <a:spcPts val="0"/>
              </a:spcBef>
            </a:pPr>
            <a:r>
              <a:rPr lang="ar-SA" sz="1984" b="1" dirty="0">
                <a:solidFill>
                  <a:srgbClr val="001848"/>
                </a:solidFill>
                <a:cs typeface="Times New Roman"/>
              </a:rPr>
              <a:t>تم بالفعل الإنتهاء من تنفيذ المرحلة الأولى على مساحة ألف فدان بتكلفة بلغت مائة وثمانية وثلاثون مليون جنيه. تنفيذًا لتوجيهات الرئيس عبدالفتاح السيسي، بالاهتمام بقطاعي مياه الشرب والصرف الصحي في ظل توفير حياة كريمة للمواطنين.</a:t>
            </a:r>
            <a:endParaRPr lang="ar-EG" sz="1984" b="1" dirty="0">
              <a:solidFill>
                <a:srgbClr val="001848"/>
              </a:solidFill>
              <a:cs typeface="Times New Roman"/>
            </a:endParaRPr>
          </a:p>
          <a:p>
            <a:pPr algn="just" rtl="1">
              <a:lnSpc>
                <a:spcPct val="170000"/>
              </a:lnSpc>
              <a:spcBef>
                <a:spcPts val="0"/>
              </a:spcBef>
            </a:pPr>
            <a:r>
              <a:rPr lang="ar-SA" sz="1984" b="1" dirty="0">
                <a:solidFill>
                  <a:srgbClr val="001848"/>
                </a:solidFill>
                <a:cs typeface="Times New Roman"/>
              </a:rPr>
              <a:t>وتعمل محطة </a:t>
            </a:r>
            <a:r>
              <a:rPr lang="ar-EG" sz="1984" b="1" dirty="0">
                <a:solidFill>
                  <a:srgbClr val="001848"/>
                </a:solidFill>
                <a:cs typeface="Times New Roman"/>
              </a:rPr>
              <a:t>الري </a:t>
            </a:r>
            <a:r>
              <a:rPr lang="ar-EG" sz="1984" b="1" dirty="0" err="1">
                <a:solidFill>
                  <a:srgbClr val="001848"/>
                </a:solidFill>
                <a:cs typeface="Times New Roman"/>
              </a:rPr>
              <a:t>لل</a:t>
            </a:r>
            <a:r>
              <a:rPr lang="ar-SA" sz="1984" b="1" dirty="0">
                <a:solidFill>
                  <a:srgbClr val="001848"/>
                </a:solidFill>
                <a:cs typeface="Times New Roman"/>
              </a:rPr>
              <a:t>مشروع بعدد ثلاث  طلمبات (2 أساسي +1احتياطي) تصرف الطلمبة نحو 750م3 في الساعة، رفع 100 م3 ويتم التحكم في سرعة الطلمبة باستخدام أحدث التقنيات</a:t>
            </a:r>
            <a:r>
              <a:rPr lang="ar-EG" sz="1984" b="1" dirty="0">
                <a:solidFill>
                  <a:srgbClr val="001848"/>
                </a:solidFill>
                <a:cs typeface="Times New Roman"/>
              </a:rPr>
              <a:t> </a:t>
            </a:r>
            <a:r>
              <a:rPr lang="ar-SA" sz="1984" b="1" dirty="0">
                <a:solidFill>
                  <a:srgbClr val="001848"/>
                </a:solidFill>
                <a:cs typeface="Times New Roman"/>
              </a:rPr>
              <a:t>(</a:t>
            </a:r>
            <a:r>
              <a:rPr lang="en-US" sz="1984" b="1" dirty="0">
                <a:solidFill>
                  <a:srgbClr val="001848"/>
                </a:solidFill>
                <a:cs typeface="Times New Roman"/>
              </a:rPr>
              <a:t>VFD</a:t>
            </a:r>
            <a:r>
              <a:rPr lang="ar-EG" sz="1984" b="1" dirty="0">
                <a:solidFill>
                  <a:srgbClr val="001848"/>
                </a:solidFill>
                <a:cs typeface="Times New Roman"/>
              </a:rPr>
              <a:t> ) </a:t>
            </a:r>
            <a:r>
              <a:rPr lang="ar-SA" sz="1984" b="1" dirty="0">
                <a:solidFill>
                  <a:srgbClr val="001848"/>
                </a:solidFill>
                <a:cs typeface="Times New Roman"/>
              </a:rPr>
              <a:t>للتحكم في ضغوط التشغيل طبقا لنوبات الري وذلك لتوفير استهلاك الطاقة.</a:t>
            </a:r>
            <a:endParaRPr lang="ar-EG" sz="1984" b="1" dirty="0">
              <a:solidFill>
                <a:srgbClr val="001848"/>
              </a:solidFill>
              <a:cs typeface="Times New Roman"/>
            </a:endParaRPr>
          </a:p>
          <a:p>
            <a:pPr marL="0" indent="0" algn="r" rtl="1">
              <a:buNone/>
            </a:pPr>
            <a:endParaRPr lang="en-US" sz="1736" dirty="0"/>
          </a:p>
        </p:txBody>
      </p:sp>
      <p:sp>
        <p:nvSpPr>
          <p:cNvPr id="7" name="Title 1"/>
          <p:cNvSpPr txBox="1">
            <a:spLocks/>
          </p:cNvSpPr>
          <p:nvPr/>
        </p:nvSpPr>
        <p:spPr>
          <a:xfrm>
            <a:off x="649996" y="3310718"/>
            <a:ext cx="13785508" cy="2087637"/>
          </a:xfrm>
          <a:prstGeom prst="rect">
            <a:avLst/>
          </a:prstGeom>
        </p:spPr>
        <p:txBody>
          <a:bodyPr vert="horz" lIns="113395" tIns="56698" rIns="113395" bIns="56698" rtlCol="0" anchor="ctr">
            <a:normAutofit fontScale="4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en-US" sz="5456" b="1" dirty="0">
                <a:solidFill>
                  <a:srgbClr val="002060"/>
                </a:solidFill>
              </a:rPr>
              <a:t> </a:t>
            </a:r>
            <a:r>
              <a:rPr lang="ar-EG" sz="5952" b="1" dirty="0">
                <a:solidFill>
                  <a:srgbClr val="002060"/>
                </a:solidFill>
              </a:rPr>
              <a:t>مشروع زراعه نبات الجوجوبا باستخدام مياه الصرف الصحي المعالجة ثلاثيا لإنتاج بذور الجوجوبا </a:t>
            </a:r>
          </a:p>
          <a:p>
            <a:pPr algn="ctr">
              <a:lnSpc>
                <a:spcPct val="150000"/>
              </a:lnSpc>
            </a:pPr>
            <a:r>
              <a:rPr lang="ar-EG" sz="5952" b="1" dirty="0">
                <a:solidFill>
                  <a:srgbClr val="002060"/>
                </a:solidFill>
              </a:rPr>
              <a:t>للاستخدامات الصديقة للبيئة علي مساحة 3000 فدان بمدينه الغردقة </a:t>
            </a:r>
            <a:br>
              <a:rPr lang="ar-EG" sz="5952" b="1" dirty="0">
                <a:solidFill>
                  <a:srgbClr val="002060"/>
                </a:solidFill>
              </a:rPr>
            </a:br>
            <a:r>
              <a:rPr lang="ar-EG" sz="5952" b="1" dirty="0">
                <a:solidFill>
                  <a:srgbClr val="002060"/>
                </a:solidFill>
              </a:rPr>
              <a:t>بمحافظة البحر الأحمر</a:t>
            </a:r>
            <a:br>
              <a:rPr lang="ar-EG" sz="5952" b="1" dirty="0">
                <a:solidFill>
                  <a:srgbClr val="002060"/>
                </a:solidFill>
              </a:rPr>
            </a:br>
            <a:endParaRPr lang="ar-EG" sz="5952" b="1" dirty="0">
              <a:solidFill>
                <a:srgbClr val="002060"/>
              </a:solidFill>
            </a:endParaRPr>
          </a:p>
        </p:txBody>
      </p:sp>
    </p:spTree>
    <p:extLst>
      <p:ext uri="{BB962C8B-B14F-4D97-AF65-F5344CB8AC3E}">
        <p14:creationId xmlns:p14="http://schemas.microsoft.com/office/powerpoint/2010/main" val="3537215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39456" y="2412837"/>
            <a:ext cx="13040439" cy="913051"/>
          </a:xfrm>
        </p:spPr>
        <p:txBody>
          <a:bodyPr>
            <a:normAutofit/>
          </a:bodyPr>
          <a:lstStyle/>
          <a:p>
            <a:pPr algn="ctr"/>
            <a:r>
              <a:rPr lang="ar-EG" sz="4464" b="1" dirty="0">
                <a:solidFill>
                  <a:srgbClr val="1B2911"/>
                </a:solidFill>
              </a:rPr>
              <a:t>فكرة المشروع</a:t>
            </a:r>
            <a:endParaRPr lang="en-US" sz="4464" b="1" dirty="0">
              <a:solidFill>
                <a:srgbClr val="1B2911"/>
              </a:solidFill>
            </a:endParaRPr>
          </a:p>
        </p:txBody>
      </p:sp>
      <p:sp>
        <p:nvSpPr>
          <p:cNvPr id="6" name="Content Placeholder 5"/>
          <p:cNvSpPr>
            <a:spLocks noGrp="1"/>
          </p:cNvSpPr>
          <p:nvPr>
            <p:ph idx="1"/>
          </p:nvPr>
        </p:nvSpPr>
        <p:spPr>
          <a:xfrm>
            <a:off x="1039456" y="3536230"/>
            <a:ext cx="13040439" cy="5511939"/>
          </a:xfrm>
        </p:spPr>
        <p:txBody>
          <a:bodyPr>
            <a:noAutofit/>
          </a:bodyPr>
          <a:lstStyle/>
          <a:p>
            <a:pPr algn="r" rtl="1">
              <a:lnSpc>
                <a:spcPct val="170000"/>
              </a:lnSpc>
              <a:spcBef>
                <a:spcPts val="0"/>
              </a:spcBef>
            </a:pPr>
            <a:r>
              <a:rPr lang="ar-EG" sz="2232" b="1" dirty="0">
                <a:solidFill>
                  <a:srgbClr val="001848"/>
                </a:solidFill>
                <a:cs typeface="Times New Roman"/>
              </a:rPr>
              <a:t>الأساس الذى يقوم عليه استخدام الاشجار فى مقاومة التغيرات المناخية هو</a:t>
            </a:r>
            <a:r>
              <a:rPr lang="ar-SA" sz="2232" b="1" dirty="0">
                <a:solidFill>
                  <a:srgbClr val="001848"/>
                </a:solidFill>
                <a:cs typeface="Times New Roman"/>
              </a:rPr>
              <a:t> أن </a:t>
            </a:r>
            <a:r>
              <a:rPr lang="ar-EG" sz="2232" b="1" dirty="0">
                <a:solidFill>
                  <a:srgbClr val="001848"/>
                </a:solidFill>
                <a:cs typeface="Times New Roman"/>
              </a:rPr>
              <a:t>ألأشجار </a:t>
            </a:r>
            <a:r>
              <a:rPr lang="ar-SA" sz="2232" b="1" dirty="0">
                <a:solidFill>
                  <a:srgbClr val="001848"/>
                </a:solidFill>
                <a:cs typeface="Times New Roman"/>
              </a:rPr>
              <a:t>لديها دورة كربون مغلقة حيث يتم إطلاق ثاني أكسيد الكربون أثناء تحويل الطاقة ثم يتم استعادته عن طريق التمثيل الضوئي من خلال تجديد الكتلة الحيوية.</a:t>
            </a:r>
            <a:endParaRPr lang="ar-EG" sz="2232" b="1" dirty="0">
              <a:solidFill>
                <a:srgbClr val="001848"/>
              </a:solidFill>
              <a:cs typeface="Times New Roman"/>
            </a:endParaRPr>
          </a:p>
          <a:p>
            <a:pPr algn="r" rtl="1">
              <a:lnSpc>
                <a:spcPct val="170000"/>
              </a:lnSpc>
              <a:spcBef>
                <a:spcPts val="0"/>
              </a:spcBef>
            </a:pPr>
            <a:r>
              <a:rPr lang="ar-EG" sz="2232" b="1" dirty="0">
                <a:solidFill>
                  <a:srgbClr val="001848"/>
                </a:solidFill>
                <a:cs typeface="Times New Roman"/>
              </a:rPr>
              <a:t>تحقيق الأهداف الوطنية في الحد من الاحتباس الحراري حيث يساهم كوقود بيوديزل في خفض الانبعاثات الكربونية مثل أول أكسيد الكربون يعتبر من المشروعات الزراعية السياحية في مدينة الغردقة علاوة على البعد البيئي يساهم في مقاومة شدة الرياح وزحف الكثبان الرملية.</a:t>
            </a:r>
          </a:p>
          <a:p>
            <a:pPr algn="r" rtl="1">
              <a:lnSpc>
                <a:spcPct val="170000"/>
              </a:lnSpc>
              <a:spcBef>
                <a:spcPts val="0"/>
              </a:spcBef>
            </a:pPr>
            <a:r>
              <a:rPr lang="ar-SA" sz="2232" b="1" dirty="0">
                <a:solidFill>
                  <a:srgbClr val="001848"/>
                </a:solidFill>
                <a:cs typeface="Times New Roman"/>
              </a:rPr>
              <a:t>تعتبر الكتلة الحيوية النباتية </a:t>
            </a:r>
            <a:r>
              <a:rPr lang="ar-EG" sz="2232" b="1" dirty="0">
                <a:solidFill>
                  <a:srgbClr val="001848"/>
                </a:solidFill>
                <a:cs typeface="Times New Roman"/>
              </a:rPr>
              <a:t>(</a:t>
            </a:r>
            <a:r>
              <a:rPr lang="ar-SA" sz="2232" b="1" dirty="0">
                <a:solidFill>
                  <a:srgbClr val="001848"/>
                </a:solidFill>
                <a:cs typeface="Times New Roman"/>
              </a:rPr>
              <a:t>المصدر الوحيد المستدام الحالي للكربون العضوي </a:t>
            </a:r>
            <a:r>
              <a:rPr lang="ar-EG" sz="2232" b="1" dirty="0">
                <a:solidFill>
                  <a:srgbClr val="001848"/>
                </a:solidFill>
                <a:cs typeface="Times New Roman"/>
              </a:rPr>
              <a:t>)</a:t>
            </a:r>
            <a:r>
              <a:rPr lang="ar-SA" sz="2232" b="1" dirty="0">
                <a:solidFill>
                  <a:srgbClr val="001848"/>
                </a:solidFill>
                <a:cs typeface="Times New Roman"/>
              </a:rPr>
              <a:t> مصدرًا واعدًا للوقود والمواد الكيميائية ذات القيمة المضافة.</a:t>
            </a:r>
            <a:r>
              <a:rPr lang="ar-EG" sz="2232" b="1" dirty="0">
                <a:solidFill>
                  <a:srgbClr val="001848"/>
                </a:solidFill>
                <a:cs typeface="Times New Roman"/>
              </a:rPr>
              <a:t>ولكى يتم الاستفادة القصوى من الكتلة الحيوية لزم الأمر إيجاد أنواع نباتية يمكن ريها بمياه ذات جودة منخفضة وملوحة عالية وبكميات أقل وأنواع من الأراضي يصعب استخدامها لإنتاج المحاصيل الغذائية حتى لا تنافسها على الأرض والمياه. لذلك ، تم اختيار نبات الجوجوبا الذى ينتج بذور تحتوي على نسب عالية من الزيت تتراوح من 50 إلى 60٪ من وزن البذور. </a:t>
            </a:r>
          </a:p>
          <a:p>
            <a:pPr algn="r" rtl="1">
              <a:lnSpc>
                <a:spcPct val="170000"/>
              </a:lnSpc>
              <a:spcBef>
                <a:spcPts val="0"/>
              </a:spcBef>
            </a:pPr>
            <a:r>
              <a:rPr lang="ar-EG" sz="2232" b="1" dirty="0">
                <a:solidFill>
                  <a:srgbClr val="001848"/>
                </a:solidFill>
                <a:cs typeface="Times New Roman"/>
              </a:rPr>
              <a:t>وهذا ماتم الإعتماد عليه بالفعل عند تنفيذ المرحلة الاولى للمشروع فى الغردقة بمحافظة البحر الأحمر على مياه الصرف الصحى المعالج. </a:t>
            </a:r>
          </a:p>
          <a:p>
            <a:pPr marL="0" indent="0" algn="r" rtl="1">
              <a:lnSpc>
                <a:spcPct val="170000"/>
              </a:lnSpc>
              <a:spcBef>
                <a:spcPts val="0"/>
              </a:spcBef>
              <a:buNone/>
            </a:pPr>
            <a:endParaRPr lang="ar-EG" sz="1984" b="1" dirty="0">
              <a:solidFill>
                <a:srgbClr val="001848"/>
              </a:solidFill>
              <a:cs typeface="Times New Roman"/>
            </a:endParaRPr>
          </a:p>
        </p:txBody>
      </p:sp>
    </p:spTree>
    <p:extLst>
      <p:ext uri="{BB962C8B-B14F-4D97-AF65-F5344CB8AC3E}">
        <p14:creationId xmlns:p14="http://schemas.microsoft.com/office/powerpoint/2010/main" val="2024214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39456" y="2100858"/>
            <a:ext cx="13040439" cy="913051"/>
          </a:xfrm>
        </p:spPr>
        <p:txBody>
          <a:bodyPr>
            <a:normAutofit/>
          </a:bodyPr>
          <a:lstStyle/>
          <a:p>
            <a:pPr algn="ctr"/>
            <a:r>
              <a:rPr lang="ar-EG" sz="4464" b="1" dirty="0">
                <a:solidFill>
                  <a:srgbClr val="1B2911"/>
                </a:solidFill>
              </a:rPr>
              <a:t>الميزة التنافسية للمشروع</a:t>
            </a:r>
          </a:p>
        </p:txBody>
      </p:sp>
      <p:sp>
        <p:nvSpPr>
          <p:cNvPr id="6" name="Content Placeholder 5"/>
          <p:cNvSpPr>
            <a:spLocks noGrp="1"/>
          </p:cNvSpPr>
          <p:nvPr>
            <p:ph idx="1"/>
          </p:nvPr>
        </p:nvSpPr>
        <p:spPr>
          <a:xfrm>
            <a:off x="1039456" y="3317312"/>
            <a:ext cx="13040439" cy="6671166"/>
          </a:xfrm>
        </p:spPr>
        <p:txBody>
          <a:bodyPr>
            <a:noAutofit/>
          </a:bodyPr>
          <a:lstStyle/>
          <a:p>
            <a:pPr algn="r" rtl="1">
              <a:lnSpc>
                <a:spcPct val="170000"/>
              </a:lnSpc>
              <a:spcBef>
                <a:spcPts val="0"/>
              </a:spcBef>
            </a:pPr>
            <a:r>
              <a:rPr lang="ar-EG" sz="2232" b="1" dirty="0">
                <a:solidFill>
                  <a:srgbClr val="3A1953"/>
                </a:solidFill>
                <a:cs typeface="+mj-cs"/>
              </a:rPr>
              <a:t>المساهمة الفعالة في حبس الكربون للحد من اثار الاحتباس الحراري والتغيرات المناخية السيئة </a:t>
            </a:r>
          </a:p>
          <a:p>
            <a:pPr algn="r" rtl="1">
              <a:lnSpc>
                <a:spcPct val="170000"/>
              </a:lnSpc>
              <a:spcBef>
                <a:spcPts val="0"/>
              </a:spcBef>
            </a:pPr>
            <a:r>
              <a:rPr lang="ar-EG" sz="2232" b="1" dirty="0">
                <a:solidFill>
                  <a:srgbClr val="3A1953"/>
                </a:solidFill>
                <a:cs typeface="+mj-cs"/>
              </a:rPr>
              <a:t>يساهم زيت الجوجوبا بنسب تصل الي 20% من وقود الطائرات.</a:t>
            </a:r>
          </a:p>
          <a:p>
            <a:pPr algn="r" rtl="1">
              <a:lnSpc>
                <a:spcPct val="170000"/>
              </a:lnSpc>
              <a:spcBef>
                <a:spcPts val="0"/>
              </a:spcBef>
            </a:pPr>
            <a:r>
              <a:rPr lang="ar-EG" sz="2232" b="1" dirty="0">
                <a:solidFill>
                  <a:srgbClr val="3A1953"/>
                </a:solidFill>
                <a:cs typeface="+mj-cs"/>
              </a:rPr>
              <a:t>المشروع يعتبر اكبر مشروع سياحي زراعي في البحر الأحمر.</a:t>
            </a:r>
          </a:p>
          <a:p>
            <a:pPr algn="r" rtl="1">
              <a:lnSpc>
                <a:spcPct val="170000"/>
              </a:lnSpc>
              <a:spcBef>
                <a:spcPts val="0"/>
              </a:spcBef>
            </a:pPr>
            <a:r>
              <a:rPr lang="ar-EG" sz="2232" b="1" dirty="0">
                <a:solidFill>
                  <a:srgbClr val="3A1953"/>
                </a:solidFill>
                <a:cs typeface="+mj-cs"/>
              </a:rPr>
              <a:t>تم تحديد الأمهات المنتخبة عالية الإنتاج (2 طن بذور / فدان) من قبل هيئة تنميه الصعيد</a:t>
            </a:r>
          </a:p>
          <a:p>
            <a:pPr algn="r" rtl="1">
              <a:lnSpc>
                <a:spcPct val="170000"/>
              </a:lnSpc>
              <a:spcBef>
                <a:spcPts val="0"/>
              </a:spcBef>
            </a:pPr>
            <a:r>
              <a:rPr lang="ar-EG" sz="2232" b="1" dirty="0">
                <a:solidFill>
                  <a:srgbClr val="3A1953"/>
                </a:solidFill>
                <a:cs typeface="+mj-cs"/>
              </a:rPr>
              <a:t>ينتج نبات الجوجوبا زيتًا فريداً ، لذلك يستخدم في العديد من المنتجات خاصة: الوقود الحيوي والمزلقات والمشتقات الكيميائية عالية القيمة.</a:t>
            </a:r>
          </a:p>
          <a:p>
            <a:pPr algn="r" rtl="1">
              <a:lnSpc>
                <a:spcPct val="170000"/>
              </a:lnSpc>
              <a:spcBef>
                <a:spcPts val="0"/>
              </a:spcBef>
            </a:pPr>
            <a:r>
              <a:rPr lang="ar-EG" sz="2232" b="1" dirty="0">
                <a:solidFill>
                  <a:srgbClr val="3A1953"/>
                </a:solidFill>
                <a:cs typeface="+mj-cs"/>
              </a:rPr>
              <a:t>وجود 44 ذرة كربون على  شكل استرات ومحتوى طاقة عالى يزيد عن 40 ميجا جول / كجم وبالتالي يمكن استخدامه كوقود حيوي مباشر</a:t>
            </a:r>
          </a:p>
          <a:p>
            <a:pPr algn="r" rtl="1">
              <a:lnSpc>
                <a:spcPct val="170000"/>
              </a:lnSpc>
              <a:spcBef>
                <a:spcPts val="0"/>
              </a:spcBef>
            </a:pPr>
            <a:r>
              <a:rPr lang="ar-EG" sz="2232" b="1" dirty="0">
                <a:solidFill>
                  <a:srgbClr val="3A1953"/>
                </a:solidFill>
                <a:cs typeface="+mj-cs"/>
              </a:rPr>
              <a:t>بالإضافة إلى ذلك ، يعتبر زيت الجوجوبا مصدرًا فريدًا للكحولات الأحادية غير المشبعة مثل 11-</a:t>
            </a:r>
            <a:r>
              <a:rPr lang="en-US" sz="2232" b="1" dirty="0" err="1">
                <a:solidFill>
                  <a:srgbClr val="3A1953"/>
                </a:solidFill>
                <a:cs typeface="+mj-cs"/>
              </a:rPr>
              <a:t>eicosenol</a:t>
            </a:r>
            <a:r>
              <a:rPr lang="en-US" sz="2232" b="1" dirty="0">
                <a:solidFill>
                  <a:srgbClr val="3A1953"/>
                </a:solidFill>
                <a:cs typeface="+mj-cs"/>
              </a:rPr>
              <a:t> </a:t>
            </a:r>
            <a:r>
              <a:rPr lang="ar-EG" sz="2232" b="1" dirty="0">
                <a:solidFill>
                  <a:srgbClr val="3A1953"/>
                </a:solidFill>
                <a:cs typeface="+mj-cs"/>
              </a:rPr>
              <a:t>و 13-</a:t>
            </a:r>
            <a:r>
              <a:rPr lang="en-US" sz="2232" b="1" dirty="0">
                <a:solidFill>
                  <a:srgbClr val="3A1953"/>
                </a:solidFill>
                <a:cs typeface="+mj-cs"/>
              </a:rPr>
              <a:t>docosenol </a:t>
            </a:r>
            <a:r>
              <a:rPr lang="ar-EG" sz="2232" b="1" dirty="0">
                <a:solidFill>
                  <a:srgbClr val="3A1953"/>
                </a:solidFill>
                <a:cs typeface="+mj-cs"/>
              </a:rPr>
              <a:t>و 15-</a:t>
            </a:r>
            <a:r>
              <a:rPr lang="en-US" sz="2232" b="1" dirty="0" err="1">
                <a:solidFill>
                  <a:srgbClr val="3A1953"/>
                </a:solidFill>
                <a:cs typeface="+mj-cs"/>
              </a:rPr>
              <a:t>tetracosenol</a:t>
            </a:r>
            <a:r>
              <a:rPr lang="en-US" sz="2232" b="1" dirty="0">
                <a:solidFill>
                  <a:srgbClr val="3A1953"/>
                </a:solidFill>
                <a:cs typeface="+mj-cs"/>
              </a:rPr>
              <a:t> ، </a:t>
            </a:r>
            <a:r>
              <a:rPr lang="ar-EG" sz="2232" b="1" dirty="0">
                <a:solidFill>
                  <a:srgbClr val="3A1953"/>
                </a:solidFill>
                <a:cs typeface="+mj-cs"/>
              </a:rPr>
              <a:t>والتي تم تصنيفها على أنها منتجات ذات قيمة مضافة عالية.</a:t>
            </a:r>
          </a:p>
          <a:p>
            <a:pPr algn="r" rtl="1">
              <a:lnSpc>
                <a:spcPct val="170000"/>
              </a:lnSpc>
              <a:spcBef>
                <a:spcPts val="0"/>
              </a:spcBef>
            </a:pPr>
            <a:r>
              <a:rPr lang="ar-EG" sz="2232" b="1" dirty="0">
                <a:solidFill>
                  <a:srgbClr val="3A1953"/>
                </a:solidFill>
                <a:cs typeface="+mj-cs"/>
              </a:rPr>
              <a:t>تعظيم الاستفادة من وحدة الأرض والمياه(مياه الصرف الصحي المعالجة ثلاثيا) لإنتاج وقود حيوي عالي القيمة</a:t>
            </a:r>
          </a:p>
          <a:p>
            <a:pPr algn="r" rtl="1">
              <a:lnSpc>
                <a:spcPct val="170000"/>
              </a:lnSpc>
              <a:spcBef>
                <a:spcPts val="0"/>
              </a:spcBef>
            </a:pPr>
            <a:r>
              <a:rPr lang="ar-EG" sz="2232" b="1" dirty="0">
                <a:solidFill>
                  <a:srgbClr val="3A1953"/>
                </a:solidFill>
                <a:cs typeface="+mj-cs"/>
              </a:rPr>
              <a:t>يقدم المشروع مخلف عالي القيمة من خلال ناتج استخلاص الزيت الذي يحتوى طاقة أعلى من 13 ميجا جول / كجم وبالتالي فهو مناسب لأعمال الاحتراق المباشر.</a:t>
            </a:r>
          </a:p>
          <a:p>
            <a:pPr algn="r" rtl="1">
              <a:lnSpc>
                <a:spcPct val="170000"/>
              </a:lnSpc>
              <a:spcBef>
                <a:spcPts val="0"/>
              </a:spcBef>
            </a:pPr>
            <a:endParaRPr lang="ar-EG" sz="2232" b="1" dirty="0">
              <a:solidFill>
                <a:srgbClr val="3A1953"/>
              </a:solidFill>
              <a:cs typeface="+mj-cs"/>
            </a:endParaRPr>
          </a:p>
          <a:p>
            <a:pPr algn="r" rtl="1">
              <a:lnSpc>
                <a:spcPct val="170000"/>
              </a:lnSpc>
              <a:spcBef>
                <a:spcPts val="0"/>
              </a:spcBef>
            </a:pPr>
            <a:endParaRPr lang="ar-EG" sz="1984" b="1" dirty="0">
              <a:solidFill>
                <a:srgbClr val="3A1953"/>
              </a:solidFill>
              <a:cs typeface="Times New Roman"/>
            </a:endParaRPr>
          </a:p>
          <a:p>
            <a:pPr marL="0" indent="0" algn="r" rtl="1">
              <a:buNone/>
            </a:pPr>
            <a:endParaRPr lang="en-US" sz="1736" dirty="0"/>
          </a:p>
        </p:txBody>
      </p:sp>
    </p:spTree>
    <p:extLst>
      <p:ext uri="{BB962C8B-B14F-4D97-AF65-F5344CB8AC3E}">
        <p14:creationId xmlns:p14="http://schemas.microsoft.com/office/powerpoint/2010/main" val="632340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77463" y="2139182"/>
            <a:ext cx="13040439" cy="913051"/>
          </a:xfrm>
        </p:spPr>
        <p:txBody>
          <a:bodyPr>
            <a:normAutofit/>
          </a:bodyPr>
          <a:lstStyle/>
          <a:p>
            <a:pPr algn="ctr"/>
            <a:r>
              <a:rPr lang="ar-EG" sz="3472" b="1" dirty="0">
                <a:solidFill>
                  <a:srgbClr val="1B2911"/>
                </a:solidFill>
              </a:rPr>
              <a:t>أثر المشروع الاقتصادي والاجتماعي والبيئي </a:t>
            </a:r>
          </a:p>
        </p:txBody>
      </p:sp>
      <p:sp>
        <p:nvSpPr>
          <p:cNvPr id="6" name="Content Placeholder 5"/>
          <p:cNvSpPr>
            <a:spLocks noGrp="1"/>
          </p:cNvSpPr>
          <p:nvPr>
            <p:ph idx="1"/>
          </p:nvPr>
        </p:nvSpPr>
        <p:spPr>
          <a:xfrm>
            <a:off x="1039456" y="2923893"/>
            <a:ext cx="13040439" cy="6671166"/>
          </a:xfrm>
        </p:spPr>
        <p:txBody>
          <a:bodyPr>
            <a:noAutofit/>
          </a:bodyPr>
          <a:lstStyle/>
          <a:p>
            <a:pPr algn="just" rtl="1">
              <a:lnSpc>
                <a:spcPct val="170000"/>
              </a:lnSpc>
              <a:spcBef>
                <a:spcPts val="0"/>
              </a:spcBef>
            </a:pPr>
            <a:r>
              <a:rPr lang="ar-EG" sz="1860" b="1" dirty="0">
                <a:solidFill>
                  <a:srgbClr val="3A1953"/>
                </a:solidFill>
                <a:cs typeface="+mj-cs"/>
              </a:rPr>
              <a:t>تحقيق التنمية المستدامة  والتنمية المجتمعية فى محافظة البحر الأحمر</a:t>
            </a:r>
          </a:p>
          <a:p>
            <a:pPr algn="just" rtl="1">
              <a:lnSpc>
                <a:spcPct val="170000"/>
              </a:lnSpc>
              <a:spcBef>
                <a:spcPts val="0"/>
              </a:spcBef>
            </a:pPr>
            <a:r>
              <a:rPr lang="ar-EG" sz="1860" b="1" dirty="0">
                <a:solidFill>
                  <a:srgbClr val="3A1953"/>
                </a:solidFill>
                <a:cs typeface="+mj-cs"/>
              </a:rPr>
              <a:t>تحقيق أرباح من سلاسل الكيمياء الخضراء لمنتجات ومخلفات نبات الجوجوبا وذلك بتحويلها إلى منتجات ذات قيمة مضافة وفتح أفاق لتصدير هذه المنتجات عالية الجودة وبالتالي ضمان القدرة التنافسية للأنشطة على المدى الطويل.</a:t>
            </a:r>
          </a:p>
          <a:p>
            <a:pPr algn="just" rtl="1">
              <a:lnSpc>
                <a:spcPct val="170000"/>
              </a:lnSpc>
              <a:spcBef>
                <a:spcPts val="0"/>
              </a:spcBef>
            </a:pPr>
            <a:r>
              <a:rPr lang="ar-EG" sz="1860" b="1" dirty="0">
                <a:solidFill>
                  <a:srgbClr val="3A1953"/>
                </a:solidFill>
                <a:cs typeface="+mj-cs"/>
              </a:rPr>
              <a:t>استخدام موارد المياه غير التقليدية مثل مياه الصرف الصحي المعالجة والذى يساهم في تخفيف الضغط على موارد المياه الطبيعية المتاحة في المناطق التي تعاني من ندرة المياه مثل الغردقة، حيث تتيح توفير مياه عالية الجودة لأغراض الزراعة وتحقيق ارباح اقتصادية علاوة على البعد البيئى فى التخلص من مياه الصرف.</a:t>
            </a:r>
          </a:p>
          <a:p>
            <a:pPr algn="just" rtl="1">
              <a:lnSpc>
                <a:spcPct val="170000"/>
              </a:lnSpc>
              <a:spcBef>
                <a:spcPts val="0"/>
              </a:spcBef>
            </a:pPr>
            <a:r>
              <a:rPr lang="ar-EG" sz="1860" b="1" dirty="0">
                <a:solidFill>
                  <a:srgbClr val="3A1953"/>
                </a:solidFill>
                <a:cs typeface="+mj-cs"/>
              </a:rPr>
              <a:t>تحقيق التنمية العمرانية وجذب السكان لمجتمعات عمرانية جديدة  من خلال  إقامة المشاريع الزراعية والصناعات القائمة عليها وتشغيل الأفراد المعنيين وتنميتهم وتدريبهم والقضاء على البطالة والفقر والإهتمام بتشغيل المرأة  حيث يستهدف المشروع 12500 فرصة عمل مباشرة 25000 فرصة عمل غير مباشرة.</a:t>
            </a:r>
          </a:p>
          <a:p>
            <a:pPr algn="just" rtl="1">
              <a:lnSpc>
                <a:spcPct val="170000"/>
              </a:lnSpc>
              <a:spcBef>
                <a:spcPts val="0"/>
              </a:spcBef>
            </a:pPr>
            <a:r>
              <a:rPr lang="ar-EG" sz="1860" b="1" dirty="0">
                <a:solidFill>
                  <a:srgbClr val="3A1953"/>
                </a:solidFill>
                <a:cs typeface="+mj-cs"/>
              </a:rPr>
              <a:t>الاستفادة من عوائد أسواق الكربون </a:t>
            </a:r>
            <a:r>
              <a:rPr lang="ar-EG" sz="1860" b="1" dirty="0" err="1">
                <a:solidFill>
                  <a:srgbClr val="3A1953"/>
                </a:solidFill>
                <a:cs typeface="+mj-cs"/>
              </a:rPr>
              <a:t>العالميه</a:t>
            </a:r>
            <a:r>
              <a:rPr lang="ar-EG" sz="1860" b="1" dirty="0">
                <a:solidFill>
                  <a:srgbClr val="3A1953"/>
                </a:solidFill>
                <a:cs typeface="+mj-cs"/>
              </a:rPr>
              <a:t>. </a:t>
            </a:r>
          </a:p>
          <a:p>
            <a:pPr algn="just" rtl="1">
              <a:lnSpc>
                <a:spcPct val="170000"/>
              </a:lnSpc>
              <a:spcBef>
                <a:spcPts val="0"/>
              </a:spcBef>
            </a:pPr>
            <a:r>
              <a:rPr lang="ar-EG" sz="1860" b="1" dirty="0">
                <a:solidFill>
                  <a:srgbClr val="3A1953"/>
                </a:solidFill>
                <a:cs typeface="+mj-cs"/>
              </a:rPr>
              <a:t>شجرة الجوجوبا هى من الأشجار المعمرة (200 عام) علاوة على أن طريقة زراعتها المكثفة تعطى غطاء خضرى كثيف فهى تعتبر من أكثر الأشجار التى تخزن الكربون وتنتج الأكسجين حيث أن زراعة هكتار جوجوبا ( الهكتار = 2.38 فدان) يطلق سنويا ما يعادل 275 طن أكسجين، وتحتجز ما يعادل 17 – 25 طن ثانى أكسيد كربون، وبذلك تساهم حقول الجوجوبا مساهمة فاعلة ومؤثرة في معادلة الكربون في العالم وهى تمثل أحد أهم أهداف وتوصيات مؤتمرات المناخ العالمية.</a:t>
            </a:r>
          </a:p>
          <a:p>
            <a:pPr algn="r" rtl="1">
              <a:lnSpc>
                <a:spcPct val="170000"/>
              </a:lnSpc>
              <a:spcBef>
                <a:spcPts val="0"/>
              </a:spcBef>
            </a:pPr>
            <a:endParaRPr lang="ar-EG" sz="1984" b="1" dirty="0">
              <a:solidFill>
                <a:srgbClr val="3A1953"/>
              </a:solidFill>
              <a:cs typeface="Times New Roman"/>
            </a:endParaRPr>
          </a:p>
          <a:p>
            <a:pPr marL="0" indent="0" algn="r" rtl="1">
              <a:buNone/>
            </a:pPr>
            <a:endParaRPr lang="en-US" sz="1736" dirty="0"/>
          </a:p>
        </p:txBody>
      </p:sp>
    </p:spTree>
    <p:extLst>
      <p:ext uri="{BB962C8B-B14F-4D97-AF65-F5344CB8AC3E}">
        <p14:creationId xmlns:p14="http://schemas.microsoft.com/office/powerpoint/2010/main" val="1347022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39455" y="2522371"/>
            <a:ext cx="13040439" cy="913051"/>
          </a:xfrm>
        </p:spPr>
        <p:txBody>
          <a:bodyPr>
            <a:normAutofit/>
          </a:bodyPr>
          <a:lstStyle/>
          <a:p>
            <a:pPr algn="ctr"/>
            <a:r>
              <a:rPr lang="ar-EG" sz="3472" b="1" dirty="0">
                <a:solidFill>
                  <a:srgbClr val="1B2911"/>
                </a:solidFill>
              </a:rPr>
              <a:t>ما تم تنفيذه والخطط المستقبلية للمشروع </a:t>
            </a:r>
          </a:p>
        </p:txBody>
      </p:sp>
      <p:sp>
        <p:nvSpPr>
          <p:cNvPr id="6" name="Content Placeholder 5"/>
          <p:cNvSpPr>
            <a:spLocks noGrp="1"/>
          </p:cNvSpPr>
          <p:nvPr>
            <p:ph idx="1"/>
          </p:nvPr>
        </p:nvSpPr>
        <p:spPr>
          <a:xfrm>
            <a:off x="1039456" y="3661262"/>
            <a:ext cx="13040439" cy="3666713"/>
          </a:xfrm>
        </p:spPr>
        <p:txBody>
          <a:bodyPr>
            <a:noAutofit/>
          </a:bodyPr>
          <a:lstStyle/>
          <a:p>
            <a:pPr algn="just" rtl="1">
              <a:lnSpc>
                <a:spcPct val="150000"/>
              </a:lnSpc>
              <a:spcBef>
                <a:spcPts val="0"/>
              </a:spcBef>
            </a:pPr>
            <a:r>
              <a:rPr lang="ar-EG" sz="2480" b="1" dirty="0">
                <a:solidFill>
                  <a:srgbClr val="3A1953"/>
                </a:solidFill>
                <a:cs typeface="+mj-cs"/>
              </a:rPr>
              <a:t>تم تنفيذ المرحلة الأولى من المشروع  بزراعة أشجار الجوجوبا على مساحة الف فدان على محطة معالجة مياه الصرف الصحى التابعة لهيئة تنمية الصعيد بمدينة الغردقة بمحافظة البحر الأحمر</a:t>
            </a:r>
          </a:p>
          <a:p>
            <a:pPr algn="just" rtl="1">
              <a:lnSpc>
                <a:spcPct val="150000"/>
              </a:lnSpc>
              <a:spcBef>
                <a:spcPts val="0"/>
              </a:spcBef>
            </a:pPr>
            <a:r>
              <a:rPr lang="ar-EG" sz="2480" b="1" dirty="0">
                <a:solidFill>
                  <a:srgbClr val="3A1953"/>
                </a:solidFill>
                <a:cs typeface="+mj-cs"/>
              </a:rPr>
              <a:t>جارى تنفيذ المرحلة الثانية من المشروع على مساحة الف فدان سيتم زراعتها بنبات الجوجوبا</a:t>
            </a:r>
          </a:p>
          <a:p>
            <a:pPr algn="just" rtl="1">
              <a:lnSpc>
                <a:spcPct val="150000"/>
              </a:lnSpc>
              <a:spcBef>
                <a:spcPts val="0"/>
              </a:spcBef>
            </a:pPr>
            <a:r>
              <a:rPr lang="ar-EG" sz="2480" b="1" dirty="0">
                <a:solidFill>
                  <a:srgbClr val="3A1953"/>
                </a:solidFill>
                <a:cs typeface="+mj-cs"/>
              </a:rPr>
              <a:t>سيتم تنفيذ المرحلة الثالثة من المشروع على مساحة الف فدان </a:t>
            </a:r>
          </a:p>
          <a:p>
            <a:pPr algn="just" rtl="1">
              <a:lnSpc>
                <a:spcPct val="150000"/>
              </a:lnSpc>
              <a:spcBef>
                <a:spcPts val="0"/>
              </a:spcBef>
            </a:pPr>
            <a:r>
              <a:rPr lang="ar-EG" sz="2480" b="1" dirty="0">
                <a:solidFill>
                  <a:srgbClr val="3A1953"/>
                </a:solidFill>
                <a:cs typeface="+mj-cs"/>
              </a:rPr>
              <a:t>سيتم اقامة وحدات تصنيعية للصناعات المختلفة القائمة على منتجات نبات الجوجوبا</a:t>
            </a:r>
          </a:p>
          <a:p>
            <a:pPr algn="just" rtl="1">
              <a:lnSpc>
                <a:spcPct val="150000"/>
              </a:lnSpc>
              <a:spcBef>
                <a:spcPts val="0"/>
              </a:spcBef>
            </a:pPr>
            <a:r>
              <a:rPr lang="ar-EG" sz="2480" b="1" dirty="0">
                <a:solidFill>
                  <a:srgbClr val="3A1953"/>
                </a:solidFill>
                <a:cs typeface="+mj-cs"/>
              </a:rPr>
              <a:t>سيتم انشاء وحدة لتدويرمخلفات عصر وتقليم نباتات الجوجوبا</a:t>
            </a:r>
          </a:p>
          <a:p>
            <a:pPr algn="r" rtl="1">
              <a:lnSpc>
                <a:spcPct val="150000"/>
              </a:lnSpc>
              <a:spcBef>
                <a:spcPts val="0"/>
              </a:spcBef>
            </a:pPr>
            <a:endParaRPr lang="ar-EG" sz="1984" b="1" dirty="0">
              <a:solidFill>
                <a:srgbClr val="3A1953"/>
              </a:solidFill>
              <a:cs typeface="Times New Roman"/>
            </a:endParaRPr>
          </a:p>
          <a:p>
            <a:pPr marL="0" indent="0" algn="r" rtl="1">
              <a:lnSpc>
                <a:spcPct val="150000"/>
              </a:lnSpc>
              <a:buNone/>
            </a:pPr>
            <a:endParaRPr lang="en-US" sz="1736" dirty="0"/>
          </a:p>
        </p:txBody>
      </p:sp>
      <p:sp>
        <p:nvSpPr>
          <p:cNvPr id="7" name="Title 4"/>
          <p:cNvSpPr txBox="1">
            <a:spLocks/>
          </p:cNvSpPr>
          <p:nvPr/>
        </p:nvSpPr>
        <p:spPr>
          <a:xfrm>
            <a:off x="1039455" y="7256391"/>
            <a:ext cx="13040439" cy="913051"/>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4464" b="1" dirty="0">
                <a:solidFill>
                  <a:srgbClr val="1B2911"/>
                </a:solidFill>
              </a:rPr>
              <a:t>الفئات المستفيدة من المشروع</a:t>
            </a:r>
          </a:p>
        </p:txBody>
      </p:sp>
      <p:sp>
        <p:nvSpPr>
          <p:cNvPr id="8" name="Content Placeholder 5"/>
          <p:cNvSpPr txBox="1">
            <a:spLocks/>
          </p:cNvSpPr>
          <p:nvPr/>
        </p:nvSpPr>
        <p:spPr>
          <a:xfrm>
            <a:off x="875266" y="8097857"/>
            <a:ext cx="13040439" cy="1119564"/>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lnSpc>
                <a:spcPct val="170000"/>
              </a:lnSpc>
              <a:spcBef>
                <a:spcPts val="0"/>
              </a:spcBef>
              <a:buNone/>
            </a:pPr>
            <a:r>
              <a:rPr lang="ar-EG" sz="2232" b="1" dirty="0">
                <a:solidFill>
                  <a:srgbClr val="3A1953"/>
                </a:solidFill>
                <a:cs typeface="+mj-cs"/>
              </a:rPr>
              <a:t>- العمالة (ذكور وإناث)                             - محافظة البحر الأحمر                                       - وزارة البيئة</a:t>
            </a:r>
          </a:p>
          <a:p>
            <a:pPr marL="0" indent="0" algn="r" rtl="1">
              <a:lnSpc>
                <a:spcPct val="170000"/>
              </a:lnSpc>
              <a:spcBef>
                <a:spcPts val="0"/>
              </a:spcBef>
              <a:buNone/>
            </a:pPr>
            <a:r>
              <a:rPr lang="ar-EG" sz="2232" b="1" dirty="0">
                <a:solidFill>
                  <a:srgbClr val="3A1953"/>
                </a:solidFill>
                <a:cs typeface="+mj-cs"/>
              </a:rPr>
              <a:t>- هيئة الصرف الصحى                              - هيئة تنمية الصعيد</a:t>
            </a:r>
          </a:p>
          <a:p>
            <a:pPr algn="r" rtl="1">
              <a:lnSpc>
                <a:spcPct val="170000"/>
              </a:lnSpc>
              <a:spcBef>
                <a:spcPts val="0"/>
              </a:spcBef>
            </a:pPr>
            <a:endParaRPr lang="ar-EG" sz="2232" b="1" dirty="0">
              <a:solidFill>
                <a:srgbClr val="3A1953"/>
              </a:solidFill>
              <a:cs typeface="+mj-cs"/>
            </a:endParaRPr>
          </a:p>
          <a:p>
            <a:pPr algn="r" rtl="1">
              <a:lnSpc>
                <a:spcPct val="170000"/>
              </a:lnSpc>
              <a:spcBef>
                <a:spcPts val="0"/>
              </a:spcBef>
            </a:pPr>
            <a:endParaRPr lang="ar-EG" sz="1984" b="1" dirty="0">
              <a:solidFill>
                <a:srgbClr val="3A1953"/>
              </a:solidFill>
              <a:cs typeface="Times New Roman"/>
            </a:endParaRPr>
          </a:p>
          <a:p>
            <a:pPr marL="0" indent="0" algn="r" rtl="1">
              <a:buNone/>
            </a:pPr>
            <a:endParaRPr lang="en-US" sz="1736" dirty="0"/>
          </a:p>
        </p:txBody>
      </p:sp>
    </p:spTree>
    <p:extLst>
      <p:ext uri="{BB962C8B-B14F-4D97-AF65-F5344CB8AC3E}">
        <p14:creationId xmlns:p14="http://schemas.microsoft.com/office/powerpoint/2010/main" val="2977122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908</TotalTime>
  <Words>843</Words>
  <Application>Microsoft Office PowerPoint</Application>
  <PresentationFormat>Custom</PresentationFormat>
  <Paragraphs>40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المبادرة الوطنية للمشروعات الخضراء الذكية</vt:lpstr>
      <vt:lpstr>محطة المعالجة الثلاثية بالغردقة</vt:lpstr>
      <vt:lpstr>فكرة المشروع</vt:lpstr>
      <vt:lpstr>الميزة التنافسية للمشروع</vt:lpstr>
      <vt:lpstr>أثر المشروع الاقتصادي والاجتماعي والبيئي </vt:lpstr>
      <vt:lpstr>ما تم تنفيذه والخطط المستقبلية للمشروع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54</cp:revision>
  <dcterms:created xsi:type="dcterms:W3CDTF">2022-09-29T13:35:57Z</dcterms:created>
  <dcterms:modified xsi:type="dcterms:W3CDTF">2022-10-20T09:55:14Z</dcterms:modified>
</cp:coreProperties>
</file>