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066476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219511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4029399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83394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35433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467793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943040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3540464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626115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23915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pPr/>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pPr/>
              <a:t>‹#›</a:t>
            </a:fld>
            <a:endParaRPr lang="ar-EG"/>
          </a:p>
        </p:txBody>
      </p:sp>
    </p:spTree>
    <p:extLst>
      <p:ext uri="{BB962C8B-B14F-4D97-AF65-F5344CB8AC3E}">
        <p14:creationId xmlns:p14="http://schemas.microsoft.com/office/powerpoint/2010/main" val="1320739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pPr/>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pPr/>
              <a:t>‹#›</a:t>
            </a:fld>
            <a:endParaRPr lang="ar-EG"/>
          </a:p>
        </p:txBody>
      </p:sp>
    </p:spTree>
    <p:extLst>
      <p:ext uri="{BB962C8B-B14F-4D97-AF65-F5344CB8AC3E}">
        <p14:creationId xmlns:p14="http://schemas.microsoft.com/office/powerpoint/2010/main" val="4013046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176118"/>
            <a:ext cx="11339513" cy="2960873"/>
          </a:xfrm>
        </p:spPr>
        <p:txBody>
          <a:bodyPr>
            <a:normAutofit fontScale="90000"/>
          </a:bodyPr>
          <a:lstStyle/>
          <a:p>
            <a:r>
              <a:rPr lang="ar-EG" dirty="0"/>
              <a:t>نموذج لعرض المشروعات المتأهلة على مستوى المحافظات</a:t>
            </a:r>
            <a:endParaRPr lang="en-US" dirty="0"/>
          </a:p>
        </p:txBody>
      </p:sp>
      <p:sp>
        <p:nvSpPr>
          <p:cNvPr id="4" name="Subtitle 2"/>
          <p:cNvSpPr>
            <a:spLocks noGrp="1"/>
          </p:cNvSpPr>
          <p:nvPr>
            <p:ph type="subTitle" idx="1"/>
          </p:nvPr>
        </p:nvSpPr>
        <p:spPr>
          <a:xfrm>
            <a:off x="1889919" y="6251174"/>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6" y="3555882"/>
            <a:ext cx="13040439" cy="5888464"/>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spcBef>
                <a:spcPts val="1240"/>
              </a:spcBef>
              <a:buNone/>
              <a:defRPr/>
            </a:pPr>
            <a:r>
              <a:rPr lang="ar-EG" sz="2480" dirty="0">
                <a:solidFill>
                  <a:sysClr val="windowText" lastClr="000000"/>
                </a:solidFill>
                <a:latin typeface="Calibri" panose="020F0502020204030204"/>
                <a:cs typeface="+mj-cs"/>
              </a:rPr>
              <a:t> مقدم المشروع: </a:t>
            </a:r>
          </a:p>
          <a:p>
            <a:pPr marL="283487" indent="-283487" algn="just" defTabSz="1133947" rtl="1">
              <a:spcBef>
                <a:spcPts val="1240"/>
              </a:spcBef>
              <a:defRPr/>
            </a:pPr>
            <a:r>
              <a:rPr lang="ar-EG" sz="2480" dirty="0">
                <a:solidFill>
                  <a:sysClr val="windowText" lastClr="000000"/>
                </a:solidFill>
                <a:cs typeface="+mj-cs"/>
              </a:rPr>
              <a:t>فاتن حسن عثمان </a:t>
            </a:r>
          </a:p>
          <a:p>
            <a:pPr marL="283487" indent="-283487" algn="just" defTabSz="1133947" rtl="1">
              <a:spcBef>
                <a:spcPts val="1240"/>
              </a:spcBef>
              <a:defRPr/>
            </a:pPr>
            <a:r>
              <a:rPr lang="ar-EG" sz="2480" dirty="0">
                <a:solidFill>
                  <a:sysClr val="windowText" lastClr="000000"/>
                </a:solidFill>
                <a:cs typeface="+mj-cs"/>
              </a:rPr>
              <a:t>المدير المسئول </a:t>
            </a:r>
            <a:r>
              <a:rPr lang="en-US" sz="2480" dirty="0">
                <a:solidFill>
                  <a:sysClr val="windowText" lastClr="000000"/>
                </a:solidFill>
                <a:cs typeface="+mj-cs"/>
              </a:rPr>
              <a:t>/</a:t>
            </a:r>
            <a:r>
              <a:rPr lang="ar-EG" sz="2480" dirty="0" err="1">
                <a:solidFill>
                  <a:sysClr val="windowText" lastClr="000000"/>
                </a:solidFill>
                <a:cs typeface="+mj-cs"/>
              </a:rPr>
              <a:t>ابراهيم</a:t>
            </a:r>
            <a:r>
              <a:rPr lang="ar-EG" sz="2480" dirty="0">
                <a:solidFill>
                  <a:sysClr val="windowText" lastClr="000000"/>
                </a:solidFill>
                <a:cs typeface="+mj-cs"/>
              </a:rPr>
              <a:t> محمد احمد محمود اسماعيل استاذ دكتور ورئيس مجموعة البيئة والطاقة كلية الهندسة جامعة القاهرة واستشارى مؤسسة اهل مصر</a:t>
            </a:r>
            <a:r>
              <a:rPr lang="ar-EG" sz="2480" dirty="0">
                <a:solidFill>
                  <a:sysClr val="windowText" lastClr="000000"/>
                </a:solidFill>
                <a:latin typeface="Calibri" panose="020F0502020204030204"/>
                <a:cs typeface="+mj-cs"/>
              </a:rPr>
              <a:t>. يعمل بالمجال البيئى منذ عام 1991 وله 120 بحث فى مجالات البيئة والطاقة المستدامة وانشأ وحدتين غاز حيوى سابقا بمدينة زويل و محافظة قنا.</a:t>
            </a:r>
          </a:p>
          <a:p>
            <a:pPr algn="just" rtl="1"/>
            <a:r>
              <a:rPr lang="ar-EG" sz="2480" dirty="0">
                <a:solidFill>
                  <a:sysClr val="windowText" lastClr="000000"/>
                </a:solidFill>
                <a:latin typeface="Calibri" panose="020F0502020204030204"/>
                <a:cs typeface="+mj-cs"/>
              </a:rPr>
              <a:t>المشروع </a:t>
            </a:r>
            <a:r>
              <a:rPr lang="ar-EG" sz="2480" dirty="0">
                <a:solidFill>
                  <a:srgbClr val="FF0000"/>
                </a:solidFill>
                <a:cs typeface="+mj-cs"/>
              </a:rPr>
              <a:t>:</a:t>
            </a:r>
          </a:p>
          <a:p>
            <a:pPr marL="0" indent="0" algn="just" rtl="1">
              <a:buNone/>
            </a:pPr>
            <a:r>
              <a:rPr lang="ar-EG" sz="2480" dirty="0">
                <a:cs typeface="+mj-cs"/>
              </a:rPr>
              <a:t>اول مشروع من نوعه فى مصر وافريقيا والشرق الاوسط والسوق العالمي لتدوير المخلفات العضوية من المجارى المائية والمزارع والمسالخ والمخلفات البلدية مع مياه الصرف الصحى الغير معالجة معا لانتج الغاز الحيوى للاستخدامات المنزلية والسماد العضوى</a:t>
            </a:r>
            <a:endParaRPr lang="ar-EG" sz="2480" dirty="0">
              <a:solidFill>
                <a:srgbClr val="FF0000"/>
              </a:solidFill>
              <a:cs typeface="+mj-cs"/>
            </a:endParaRPr>
          </a:p>
          <a:p>
            <a:pPr marL="0" indent="0" algn="r" defTabSz="1133947" rtl="1">
              <a:spcBef>
                <a:spcPts val="1240"/>
              </a:spcBef>
              <a:buNone/>
              <a:defRPr/>
            </a:pPr>
            <a:endParaRPr lang="ar-EG" sz="2480" dirty="0">
              <a:solidFill>
                <a:sysClr val="windowText" lastClr="000000"/>
              </a:solidFill>
              <a:latin typeface="Calibri" panose="020F0502020204030204"/>
              <a:cs typeface="+mj-cs"/>
            </a:endParaRPr>
          </a:p>
          <a:p>
            <a:pPr algn="r" rtl="1">
              <a:defRPr/>
            </a:pPr>
            <a:r>
              <a:rPr lang="ar-EG" sz="2480" dirty="0">
                <a:solidFill>
                  <a:sysClr val="windowText" lastClr="000000"/>
                </a:solidFill>
                <a:latin typeface="Calibri" panose="020F0502020204030204"/>
                <a:cs typeface="+mj-cs"/>
              </a:rPr>
              <a:t>اسم المشروع : </a:t>
            </a:r>
            <a:r>
              <a:rPr lang="ar-SA" sz="2480" b="1" dirty="0">
                <a:cs typeface="+mj-cs"/>
              </a:rPr>
              <a:t>تعظيم الاستفاده من مخلفات الترع والمصارف (ورد النيل)</a:t>
            </a:r>
            <a:endParaRPr lang="ar-EG" sz="2480" b="1" dirty="0">
              <a:cs typeface="+mj-cs"/>
            </a:endParaRPr>
          </a:p>
          <a:p>
            <a:pPr algn="r" rtl="1">
              <a:defRPr/>
            </a:pPr>
            <a:r>
              <a:rPr lang="ar-EG" sz="2480" dirty="0">
                <a:solidFill>
                  <a:sysClr val="windowText" lastClr="000000"/>
                </a:solidFill>
                <a:cs typeface="+mj-cs"/>
              </a:rPr>
              <a:t>الفئة المستفيدة من المشروع : جميع </a:t>
            </a:r>
            <a:r>
              <a:rPr lang="ar-EG" sz="2480" dirty="0">
                <a:solidFill>
                  <a:sysClr val="windowText" lastClr="000000"/>
                </a:solidFill>
                <a:latin typeface="Calibri" panose="020F0502020204030204"/>
                <a:cs typeface="+mj-cs"/>
              </a:rPr>
              <a:t>مواطنى ( جهينة وطهطا – طما ) </a:t>
            </a:r>
          </a:p>
          <a:p>
            <a:pPr algn="r" rtl="1">
              <a:defRPr/>
            </a:pPr>
            <a:r>
              <a:rPr lang="ar-EG" sz="2480" dirty="0">
                <a:solidFill>
                  <a:sysClr val="windowText" lastClr="000000"/>
                </a:solidFill>
                <a:cs typeface="+mj-cs"/>
              </a:rPr>
              <a:t>الميزة التنافسية للمشروع : </a:t>
            </a:r>
            <a:r>
              <a:rPr lang="ar-EG" sz="2480" dirty="0">
                <a:cs typeface="+mj-cs"/>
              </a:rPr>
              <a:t>تدوير المخلفات العضوية</a:t>
            </a:r>
            <a:r>
              <a:rPr lang="ar-EG" sz="2480" dirty="0">
                <a:solidFill>
                  <a:sysClr val="windowText" lastClr="000000"/>
                </a:solidFill>
                <a:cs typeface="+mj-cs"/>
              </a:rPr>
              <a:t> </a:t>
            </a:r>
            <a:r>
              <a:rPr lang="ar-EG" sz="2480" dirty="0">
                <a:cs typeface="+mj-cs"/>
              </a:rPr>
              <a:t>من المجارى المائية والمزراع والمسالخ والمخلفات البلدية مع مياه الصرف الصحى الغير معالجة معا لانتج الغاز الحيوى للاستخدامات المنزلية والسماد العضوى مما يوقر استهلاك الغز الطبيعى فى المنازل ويوفر فى السماد الصناعى المستخدم للزراعة مما له افضل الاثر على رفع قدرة مصر على تصدير الغاز والاسمدة الغير عضوية لتحسين الميزان التجارى ودعم العملة الوطنية</a:t>
            </a:r>
            <a:endParaRPr lang="ar-EG" sz="2480" dirty="0">
              <a:solidFill>
                <a:srgbClr val="FF0000"/>
              </a:solidFill>
              <a:cs typeface="+mj-cs"/>
            </a:endParaRPr>
          </a:p>
          <a:p>
            <a:pPr marL="0" indent="0" algn="r" rtl="1">
              <a:buNone/>
              <a:defRPr/>
            </a:pPr>
            <a:endParaRPr lang="en-US" sz="2480" dirty="0">
              <a:solidFill>
                <a:sysClr val="windowText" lastClr="000000"/>
              </a:solidFill>
              <a:latin typeface="Calibri" panose="020F0502020204030204"/>
              <a:cs typeface="+mj-cs"/>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237063"/>
            <a:ext cx="13040439" cy="926469"/>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أثر المشروع وتطبيقاته</a:t>
            </a:r>
            <a:endParaRPr lang="en-US" sz="5456" dirty="0">
              <a:solidFill>
                <a:sysClr val="windowText" lastClr="000000"/>
              </a:solidFill>
              <a:latin typeface="Calibri Light" panose="020F0302020204030204"/>
            </a:endParaRPr>
          </a:p>
        </p:txBody>
      </p:sp>
      <p:sp>
        <p:nvSpPr>
          <p:cNvPr id="7" name="Content Placeholder 2"/>
          <p:cNvSpPr txBox="1">
            <a:spLocks/>
          </p:cNvSpPr>
          <p:nvPr/>
        </p:nvSpPr>
        <p:spPr>
          <a:xfrm>
            <a:off x="1039456" y="3018944"/>
            <a:ext cx="13040439" cy="6425403"/>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r>
              <a:rPr lang="ar-EG" sz="2232" b="1" dirty="0">
                <a:solidFill>
                  <a:srgbClr val="FF0000"/>
                </a:solidFill>
                <a:cs typeface="+mj-cs"/>
              </a:rPr>
              <a:t>المكون الاخضر </a:t>
            </a:r>
          </a:p>
          <a:p>
            <a:pPr marL="0" algn="r" rtl="1">
              <a:lnSpc>
                <a:spcPct val="107000"/>
              </a:lnSpc>
              <a:spcBef>
                <a:spcPts val="0"/>
              </a:spcBef>
              <a:spcAft>
                <a:spcPts val="992"/>
              </a:spcAft>
            </a:pPr>
            <a:r>
              <a:rPr lang="ar-EG" sz="2232" dirty="0">
                <a:latin typeface="Dubai" panose="020B0503030403030204" pitchFamily="34" charset="-78"/>
                <a:ea typeface="Calibri" panose="020F0502020204030204" pitchFamily="34" charset="0"/>
                <a:cs typeface="+mj-cs"/>
              </a:rPr>
              <a:t>يساهم المشروع فى التخلص من مشكلة وجود حشائش المخلفات الزراعية بانوعها المختلفة فى مياة الترع والمصارف</a:t>
            </a:r>
            <a:endParaRPr lang="en-US" sz="2232" dirty="0">
              <a:latin typeface="Dubai" panose="020B0503030403030204" pitchFamily="34" charset="-78"/>
              <a:ea typeface="Calibri" panose="020F0502020204030204" pitchFamily="34" charset="0"/>
              <a:cs typeface="+mj-cs"/>
            </a:endParaRPr>
          </a:p>
          <a:p>
            <a:pPr marL="0" algn="r" rtl="1">
              <a:lnSpc>
                <a:spcPct val="107000"/>
              </a:lnSpc>
              <a:spcBef>
                <a:spcPts val="0"/>
              </a:spcBef>
              <a:spcAft>
                <a:spcPts val="992"/>
              </a:spcAft>
            </a:pPr>
            <a:r>
              <a:rPr lang="ar-EG" sz="2232" dirty="0">
                <a:latin typeface="Dubai" panose="020B0503030403030204" pitchFamily="34" charset="-78"/>
                <a:ea typeface="Calibri" panose="020F0502020204030204" pitchFamily="34" charset="0"/>
                <a:cs typeface="+mj-cs"/>
              </a:rPr>
              <a:t>يساهم المشروع فى توفير الفاقد من كميات المياة الازمة للرى</a:t>
            </a:r>
            <a:endParaRPr lang="en-US" sz="2232" dirty="0">
              <a:latin typeface="Dubai" panose="020B0503030403030204" pitchFamily="34" charset="-78"/>
              <a:ea typeface="Calibri" panose="020F0502020204030204" pitchFamily="34" charset="0"/>
              <a:cs typeface="+mj-cs"/>
            </a:endParaRPr>
          </a:p>
          <a:p>
            <a:pPr marL="0" algn="r" rtl="1">
              <a:lnSpc>
                <a:spcPct val="107000"/>
              </a:lnSpc>
              <a:spcBef>
                <a:spcPts val="0"/>
              </a:spcBef>
              <a:spcAft>
                <a:spcPts val="992"/>
              </a:spcAft>
            </a:pPr>
            <a:r>
              <a:rPr lang="ar-EG" sz="2232" dirty="0">
                <a:latin typeface="Dubai" panose="020B0503030403030204" pitchFamily="34" charset="-78"/>
                <a:ea typeface="Calibri" panose="020F0502020204030204" pitchFamily="34" charset="0"/>
                <a:cs typeface="+mj-cs"/>
              </a:rPr>
              <a:t>ينتج المشروع سماد عضوى يدعم تحسين التربة و الانتاج الزراعي لها</a:t>
            </a:r>
            <a:endParaRPr lang="en-US" sz="2232" dirty="0">
              <a:latin typeface="Dubai" panose="020B0503030403030204" pitchFamily="34" charset="-78"/>
              <a:ea typeface="Calibri" panose="020F0502020204030204" pitchFamily="34" charset="0"/>
              <a:cs typeface="+mj-cs"/>
            </a:endParaRPr>
          </a:p>
          <a:p>
            <a:pPr marL="0" algn="r" rtl="1">
              <a:lnSpc>
                <a:spcPct val="107000"/>
              </a:lnSpc>
              <a:spcBef>
                <a:spcPts val="0"/>
              </a:spcBef>
              <a:spcAft>
                <a:spcPts val="992"/>
              </a:spcAft>
            </a:pPr>
            <a:r>
              <a:rPr lang="ar-EG" sz="2232" dirty="0">
                <a:latin typeface="Dubai" panose="020B0503030403030204" pitchFamily="34" charset="-78"/>
                <a:ea typeface="Calibri" panose="020F0502020204030204" pitchFamily="34" charset="0"/>
                <a:cs typeface="+mj-cs"/>
              </a:rPr>
              <a:t>يدعم المشروع انتاج غاز طبيعي يساهم فى انتاج الطاقة مما يقلل من الاعتماد على مصاد الطاقة التقليدية</a:t>
            </a:r>
            <a:endParaRPr lang="en-US" sz="2232" dirty="0">
              <a:latin typeface="Dubai" panose="020B0503030403030204" pitchFamily="34" charset="-78"/>
              <a:ea typeface="Calibri" panose="020F0502020204030204" pitchFamily="34" charset="0"/>
              <a:cs typeface="+mj-cs"/>
            </a:endParaRPr>
          </a:p>
          <a:p>
            <a:pPr marL="0" algn="r" rtl="1">
              <a:lnSpc>
                <a:spcPct val="107000"/>
              </a:lnSpc>
              <a:spcBef>
                <a:spcPts val="1488"/>
              </a:spcBef>
            </a:pPr>
            <a:r>
              <a:rPr lang="ar-EG" sz="2232" b="1" kern="0" dirty="0">
                <a:solidFill>
                  <a:srgbClr val="006838"/>
                </a:solidFill>
                <a:latin typeface="Dubai Medium" panose="020B0603030403030204" pitchFamily="34" charset="-78"/>
                <a:ea typeface="Times New Roman" panose="02020603050405020304" pitchFamily="18" charset="0"/>
                <a:cs typeface="+mj-cs"/>
              </a:rPr>
              <a:t>القابلية للتكرار</a:t>
            </a:r>
            <a:endParaRPr lang="en-US" sz="2232" b="1" kern="0" dirty="0">
              <a:solidFill>
                <a:srgbClr val="2E74B5"/>
              </a:solidFill>
              <a:latin typeface="Dubai Medium" panose="020B0603030403030204" pitchFamily="34" charset="-78"/>
              <a:ea typeface="Times New Roman" panose="02020603050405020304" pitchFamily="18" charset="0"/>
              <a:cs typeface="+mj-cs"/>
            </a:endParaRPr>
          </a:p>
          <a:p>
            <a:pPr marL="0" algn="r" rtl="1">
              <a:lnSpc>
                <a:spcPct val="107000"/>
              </a:lnSpc>
              <a:spcBef>
                <a:spcPts val="0"/>
              </a:spcBef>
              <a:spcAft>
                <a:spcPts val="992"/>
              </a:spcAft>
            </a:pPr>
            <a:r>
              <a:rPr lang="ar-EG" sz="2232" dirty="0">
                <a:latin typeface="Dubai" panose="020B0503030403030204" pitchFamily="34" charset="-78"/>
                <a:ea typeface="Calibri" panose="020F0502020204030204" pitchFamily="34" charset="0"/>
                <a:cs typeface="+mj-cs"/>
              </a:rPr>
              <a:t>تتواجد مثل هذه المخلفات بكميات كبيرة مما يجعل تكرارية المشروع عالية فى جميع ربوع مصر نظرا لحاجة المجتمع الى التخلص من مثل هذه المخلفات</a:t>
            </a:r>
            <a:endParaRPr lang="en-US" sz="2232" dirty="0">
              <a:latin typeface="Dubai" panose="020B0503030403030204" pitchFamily="34" charset="-78"/>
              <a:ea typeface="Calibri" panose="020F0502020204030204" pitchFamily="34" charset="0"/>
              <a:cs typeface="+mj-cs"/>
            </a:endParaRPr>
          </a:p>
          <a:p>
            <a:pPr marL="0" algn="r" rtl="1">
              <a:lnSpc>
                <a:spcPct val="107000"/>
              </a:lnSpc>
              <a:spcBef>
                <a:spcPts val="0"/>
              </a:spcBef>
              <a:spcAft>
                <a:spcPts val="992"/>
              </a:spcAft>
            </a:pPr>
            <a:r>
              <a:rPr lang="ar-EG" sz="2232" b="1" dirty="0">
                <a:solidFill>
                  <a:srgbClr val="FF0000"/>
                </a:solidFill>
                <a:cs typeface="+mj-cs"/>
              </a:rPr>
              <a:t>العنصر الذكي</a:t>
            </a:r>
            <a:r>
              <a:rPr lang="ar-EG" sz="2232" b="1" dirty="0">
                <a:cs typeface="+mj-cs"/>
              </a:rPr>
              <a:t>:</a:t>
            </a:r>
          </a:p>
          <a:p>
            <a:pPr marL="0" algn="r" rtl="1">
              <a:lnSpc>
                <a:spcPct val="107000"/>
              </a:lnSpc>
              <a:spcBef>
                <a:spcPts val="0"/>
              </a:spcBef>
              <a:spcAft>
                <a:spcPts val="992"/>
              </a:spcAft>
            </a:pPr>
            <a:r>
              <a:rPr lang="ar-EG" sz="2232" b="1" dirty="0">
                <a:cs typeface="+mj-cs"/>
              </a:rPr>
              <a:t> </a:t>
            </a:r>
            <a:r>
              <a:rPr lang="ar-EG" sz="2232" dirty="0">
                <a:latin typeface="Dubai" panose="020B0503030403030204" pitchFamily="34" charset="-78"/>
                <a:ea typeface="Calibri" panose="020F0502020204030204" pitchFamily="34" charset="0"/>
                <a:cs typeface="+mj-cs"/>
              </a:rPr>
              <a:t>يوجد تطبيق الكترونى لتتبع كميات المخلفات ونقلها الى موقع المشروع و يعتمد المشروع على تكنولوجيا رقمية فى التشغيل</a:t>
            </a:r>
            <a:endParaRPr lang="en-US" sz="2232" dirty="0">
              <a:latin typeface="Dubai" panose="020B0503030403030204" pitchFamily="34" charset="-78"/>
              <a:ea typeface="Calibri" panose="020F0502020204030204" pitchFamily="34" charset="0"/>
              <a:cs typeface="+mj-cs"/>
            </a:endParaRPr>
          </a:p>
          <a:p>
            <a:pPr marL="0" algn="r" rtl="1">
              <a:lnSpc>
                <a:spcPct val="107000"/>
              </a:lnSpc>
              <a:spcBef>
                <a:spcPts val="0"/>
              </a:spcBef>
              <a:spcAft>
                <a:spcPts val="992"/>
              </a:spcAft>
            </a:pPr>
            <a:r>
              <a:rPr lang="ar-EG" sz="2232" b="1" dirty="0">
                <a:solidFill>
                  <a:schemeClr val="tx2"/>
                </a:solidFill>
                <a:latin typeface="Dubai" panose="020B0503030403030204" pitchFamily="34" charset="-78"/>
                <a:ea typeface="Calibri" panose="020F0502020204030204" pitchFamily="34" charset="0"/>
                <a:cs typeface="+mj-cs"/>
              </a:rPr>
              <a:t> الاثر </a:t>
            </a:r>
          </a:p>
          <a:p>
            <a:pPr marL="0" algn="r" rtl="1">
              <a:lnSpc>
                <a:spcPct val="107000"/>
              </a:lnSpc>
              <a:spcBef>
                <a:spcPts val="0"/>
              </a:spcBef>
              <a:spcAft>
                <a:spcPts val="992"/>
              </a:spcAft>
            </a:pPr>
            <a:r>
              <a:rPr lang="ar-EG" sz="2232" dirty="0">
                <a:latin typeface="Dubai" panose="020B0503030403030204" pitchFamily="34" charset="-78"/>
                <a:ea typeface="Calibri" panose="020F0502020204030204" pitchFamily="34" charset="0"/>
                <a:cs typeface="+mj-cs"/>
              </a:rPr>
              <a:t>يساعد المشروع على التخلص المستمر من التخلص من مثل هذه المخلفات وزيادة فرص التنتمية الاقتصادية و الزراعية للمجتمعات الرفية</a:t>
            </a:r>
            <a:endParaRPr lang="en-US" sz="2232" dirty="0">
              <a:latin typeface="Dubai" panose="020B0503030403030204" pitchFamily="34" charset="-78"/>
              <a:ea typeface="Calibri" panose="020F0502020204030204" pitchFamily="34" charset="0"/>
              <a:cs typeface="+mj-cs"/>
            </a:endParaRPr>
          </a:p>
          <a:p>
            <a:pPr marL="0" algn="r" rtl="1">
              <a:lnSpc>
                <a:spcPct val="107000"/>
              </a:lnSpc>
              <a:spcBef>
                <a:spcPts val="0"/>
              </a:spcBef>
              <a:spcAft>
                <a:spcPts val="992"/>
              </a:spcAft>
            </a:pPr>
            <a:r>
              <a:rPr lang="ar-EG" sz="2232" dirty="0">
                <a:latin typeface="Dubai" panose="020B0503030403030204" pitchFamily="34" charset="-78"/>
                <a:ea typeface="Calibri" panose="020F0502020204030204" pitchFamily="34" charset="0"/>
                <a:cs typeface="+mj-cs"/>
              </a:rPr>
              <a:t>يساعد المشروع على تحقيق اهداف التنمية المستدامة و رؤية مصر 2030 فيما يخص المحور الاقتصادى والاجتماعي و البيئي و الاستراتيجيةالوطنية للتغيرات المناخي و استراتيجية محافظة سوهاج 2050</a:t>
            </a:r>
            <a:endParaRPr lang="en-US" sz="2232" dirty="0">
              <a:latin typeface="Dubai" panose="020B0503030403030204" pitchFamily="34" charset="-78"/>
              <a:ea typeface="Calibri" panose="020F0502020204030204" pitchFamily="34" charset="0"/>
              <a:cs typeface="+mj-cs"/>
            </a:endParaRPr>
          </a:p>
          <a:p>
            <a:pPr algn="ctr"/>
            <a:endParaRPr lang="en-US" sz="2232" dirty="0">
              <a:cs typeface="+mj-cs"/>
            </a:endParaRPr>
          </a:p>
          <a:p>
            <a:pPr marL="0" indent="0" algn="r" defTabSz="1133947" rtl="1">
              <a:spcBef>
                <a:spcPts val="1240"/>
              </a:spcBef>
              <a:buNone/>
              <a:defRPr/>
            </a:pPr>
            <a:endParaRPr lang="ar-EG" sz="2232" dirty="0">
              <a:solidFill>
                <a:sysClr val="windowText" lastClr="000000"/>
              </a:solidFill>
              <a:latin typeface="Calibri" panose="020F0502020204030204"/>
              <a:cs typeface="+mj-cs"/>
            </a:endParaRPr>
          </a:p>
        </p:txBody>
      </p:sp>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TotalTime>
  <Words>349</Words>
  <Application>Microsoft Office PowerPoint</Application>
  <PresentationFormat>Custom</PresentationFormat>
  <Paragraphs>25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Dubai</vt:lpstr>
      <vt:lpstr>Dubai Medium</vt:lpstr>
      <vt:lpstr>Office Theme</vt:lpstr>
      <vt:lpstr>نموذج لعرض المشروعات المتأهلة على مستوى المحافظات</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14</cp:revision>
  <dcterms:created xsi:type="dcterms:W3CDTF">2022-09-29T13:35:57Z</dcterms:created>
  <dcterms:modified xsi:type="dcterms:W3CDTF">2022-10-22T02:25:21Z</dcterms:modified>
</cp:coreProperties>
</file>