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0" r:id="rId4"/>
    <p:sldId id="261" r:id="rId5"/>
    <p:sldId id="266" r:id="rId6"/>
    <p:sldId id="262" r:id="rId7"/>
  </p:sldIdLst>
  <p:sldSz cx="15119350" cy="1069181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82" y="84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2985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7336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105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4981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974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924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0644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1265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362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2307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43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7928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1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r" defTabSz="1425550" rtl="1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889919" y="3379213"/>
            <a:ext cx="11339513" cy="2960873"/>
          </a:xfrm>
        </p:spPr>
        <p:txBody>
          <a:bodyPr>
            <a:normAutofit fontScale="90000"/>
          </a:bodyPr>
          <a:lstStyle/>
          <a:p>
            <a:pPr rtl="1"/>
            <a:br>
              <a:rPr lang="en-US" sz="3968" b="1" dirty="0">
                <a:latin typeface="+mn-lt"/>
                <a:ea typeface="+mn-ea"/>
                <a:cs typeface="+mn-cs"/>
              </a:rPr>
            </a:br>
            <a:br>
              <a:rPr lang="en-US" sz="3968" b="1" dirty="0">
                <a:latin typeface="+mn-lt"/>
                <a:ea typeface="+mn-ea"/>
                <a:cs typeface="+mn-cs"/>
              </a:rPr>
            </a:br>
            <a:br>
              <a:rPr lang="en-US" sz="3968" b="1" dirty="0">
                <a:latin typeface="+mn-lt"/>
                <a:ea typeface="+mn-ea"/>
                <a:cs typeface="+mn-cs"/>
              </a:rPr>
            </a:br>
            <a:r>
              <a:rPr lang="ar-IQ" sz="5456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مشروع زراعة اشجار الزيتون</a:t>
            </a:r>
            <a:r>
              <a:rPr lang="ar-EG" sz="5456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 بمحافظة شمال سيناء</a:t>
            </a:r>
            <a:br>
              <a:rPr lang="ar-EG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89919" y="6471194"/>
            <a:ext cx="11339513" cy="2053317"/>
          </a:xfrm>
        </p:spPr>
        <p:txBody>
          <a:bodyPr>
            <a:normAutofit/>
          </a:bodyPr>
          <a:lstStyle/>
          <a:p>
            <a:r>
              <a:rPr lang="ar-EG" sz="3968" b="1" dirty="0"/>
              <a:t>المبادرة الوطنية للمشروعات الخضراء الذكية</a:t>
            </a:r>
            <a:endParaRPr lang="en-US" sz="3968" b="1" dirty="0"/>
          </a:p>
        </p:txBody>
      </p:sp>
    </p:spTree>
    <p:extLst>
      <p:ext uri="{BB962C8B-B14F-4D97-AF65-F5344CB8AC3E}">
        <p14:creationId xmlns:p14="http://schemas.microsoft.com/office/powerpoint/2010/main" val="51899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2429" y="1428575"/>
            <a:ext cx="13467402" cy="500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ar-EG" sz="1984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r" rtl="1"/>
            <a:endParaRPr lang="ar-EG" sz="1984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r" rtl="1"/>
            <a:endParaRPr lang="ar-EG" sz="1984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r" rtl="1"/>
            <a:r>
              <a:rPr lang="ar-EG" sz="3025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الاسم:</a:t>
            </a:r>
            <a:r>
              <a:rPr lang="ar-EG" sz="3025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736" b="1" dirty="0"/>
              <a:t>ريم علي احمد يعقوب.</a:t>
            </a:r>
            <a:endParaRPr lang="en-US" sz="1736" b="1" dirty="0"/>
          </a:p>
          <a:p>
            <a:pPr algn="r" rtl="1"/>
            <a:r>
              <a:rPr lang="ar-EG" sz="3025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الوظيفة:</a:t>
            </a:r>
            <a:r>
              <a:rPr lang="ar-EG" sz="1736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736" b="1" dirty="0"/>
              <a:t>رئيس قسم خدمة العملاء بمركز معلومات شبكات المرافق – مدير وحدة السكان بمحافظة شمال سيناء – مسئول الاتصال بالمبادرة الوطنية للمشروعات الخضراء الذكية/الامانة </a:t>
            </a:r>
          </a:p>
          <a:p>
            <a:pPr algn="r" rtl="1"/>
            <a:r>
              <a:rPr lang="ar-EG" sz="1736" b="1" dirty="0"/>
              <a:t>               الفنية – ممثل المحافظة بأكاديمية البحث العلمي والتكنولوجيا.</a:t>
            </a:r>
            <a:endParaRPr lang="en-US" sz="1736" b="1" dirty="0"/>
          </a:p>
          <a:p>
            <a:pPr algn="r" rtl="1"/>
            <a:r>
              <a:rPr lang="ar-EG" sz="3025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الخلفية العلمية: </a:t>
            </a:r>
            <a:r>
              <a:rPr lang="ar-EG" sz="1736" b="1" dirty="0"/>
              <a:t>بكالوريوس تجارة – شعبة محاسبة / باحثة ماجستير.</a:t>
            </a:r>
            <a:endParaRPr lang="ar-EG" sz="3025" b="1" dirty="0"/>
          </a:p>
          <a:p>
            <a:pPr algn="r" rtl="1"/>
            <a:r>
              <a:rPr lang="ar-EG" sz="3025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الخبرات:</a:t>
            </a:r>
            <a:endParaRPr lang="en-US" sz="3025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4359" indent="-354359" algn="r" rtl="1">
              <a:buFontTx/>
              <a:buChar char="-"/>
            </a:pPr>
            <a:r>
              <a:rPr lang="ar-EG" sz="1736" b="1" dirty="0"/>
              <a:t>العمل بوحدة المتغيرات المكانية بديوان عام محافظة شمال سيناء - المسئول عن مقترح تنفيذ مركز معلومات شبكات المرافق بمحافظة شمال سيناء وخطة  تدريب  </a:t>
            </a:r>
          </a:p>
          <a:p>
            <a:pPr marL="354359" indent="-354359" algn="r" rtl="1">
              <a:buFontTx/>
              <a:buChar char="-"/>
            </a:pPr>
            <a:r>
              <a:rPr lang="ar-EG" sz="1736" b="1" dirty="0"/>
              <a:t> العاملين بالمركز ضمن بروتوكول التعاون بين المحافظة ووزارة الاتصال وتكنولوجيا المعلومات.</a:t>
            </a:r>
          </a:p>
          <a:p>
            <a:pPr marL="354359" indent="-354359" algn="r" rtl="1">
              <a:buFontTx/>
              <a:buChar char="-"/>
            </a:pPr>
            <a:r>
              <a:rPr lang="ar-EG" sz="1736" b="1" dirty="0"/>
              <a:t> احد اعضاء الوفد المصري المشارك بمؤتمر الكويت عاصمة الشباب العربي 2017وملتقي تحسين خيار ريادة الاعمال بحضور صاحب السمو امير دولة الكويت.</a:t>
            </a:r>
            <a:endParaRPr lang="en-US" sz="1736" b="1" dirty="0"/>
          </a:p>
          <a:p>
            <a:pPr marL="354359" indent="-354359" algn="r" rtl="1">
              <a:buFontTx/>
              <a:buChar char="-"/>
            </a:pPr>
            <a:r>
              <a:rPr lang="ar-EG" sz="1736" b="1" dirty="0"/>
              <a:t>المشاركة بالمؤتمر الشبابي (ابدع انطلق) بحضور سيادة الرئيس/عبدالفتاح السيسي بالإسماعيلية.</a:t>
            </a:r>
            <a:endParaRPr lang="en-US" sz="1736" b="1" dirty="0"/>
          </a:p>
          <a:p>
            <a:pPr marL="354359" indent="-354359" algn="r" rtl="1">
              <a:buFontTx/>
              <a:buChar char="-"/>
            </a:pPr>
            <a:r>
              <a:rPr lang="ar-EG" sz="1736" b="1" dirty="0"/>
              <a:t>المشاركة بمؤتمر الشباب والمواطنة : التركيز على مشاركة الشباب  بالتعاون بين دول جنوب البحر المتوسط – ودول التعاون الأوروبي للشباب بعمان ,الاردن لصندوق الامم المتحدة.</a:t>
            </a:r>
          </a:p>
          <a:p>
            <a:pPr marL="354359" indent="-354359" algn="r" rtl="1">
              <a:buFontTx/>
              <a:buChar char="-"/>
            </a:pPr>
            <a:r>
              <a:rPr lang="ar-EG" sz="1736" b="1" dirty="0"/>
              <a:t>حاصلة علي دورات اكاديمية ناصر العسكرية العليا (لدارة الازمات والتفاوض - الدراسات الاستراتيجية والامن القومي- صناع القرار- الدراسات الاستراتيجية والتفكير المستقبلي).</a:t>
            </a:r>
            <a:endParaRPr lang="en-US" sz="1736" b="1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266009" y="6759539"/>
            <a:ext cx="1758061" cy="5261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8750" tIns="59376" rIns="118750" bIns="59376">
            <a:spAutoFit/>
          </a:bodyPr>
          <a:lstStyle/>
          <a:p>
            <a:pPr indent="-490493" algn="r" rtl="1">
              <a:lnSpc>
                <a:spcPct val="130000"/>
              </a:lnSpc>
              <a:defRPr/>
            </a:pPr>
            <a:r>
              <a:rPr lang="ar-EG" sz="1984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عن المشروع: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0378853" y="1691620"/>
            <a:ext cx="2213796" cy="5261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8750" tIns="59376" rIns="118750" bIns="59376">
            <a:spAutoFit/>
          </a:bodyPr>
          <a:lstStyle/>
          <a:p>
            <a:pPr indent="-490493" algn="r" rtl="1">
              <a:lnSpc>
                <a:spcPct val="130000"/>
              </a:lnSpc>
              <a:defRPr/>
            </a:pPr>
            <a:r>
              <a:rPr lang="ar-EG" sz="1984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عن مقدم المشروع:</a:t>
            </a:r>
          </a:p>
        </p:txBody>
      </p:sp>
      <p:sp>
        <p:nvSpPr>
          <p:cNvPr id="15" name="مستطيل مستدير الزوايا 11"/>
          <p:cNvSpPr/>
          <p:nvPr/>
        </p:nvSpPr>
        <p:spPr bwMode="auto">
          <a:xfrm>
            <a:off x="2916609" y="6862912"/>
            <a:ext cx="9286133" cy="407493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r" rtl="1">
              <a:buFont typeface="Wingdings" panose="05000000000000000000" pitchFamily="2" charset="2"/>
              <a:buChar char="ü"/>
            </a:pPr>
            <a:r>
              <a:rPr lang="ar-EG" sz="1736" kern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تحتوي على العديد من الفيتامينات الهامّة ومنها فيتامين (</a:t>
            </a:r>
            <a:r>
              <a:rPr lang="en-US" sz="1736" kern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A,B,K</a:t>
            </a:r>
            <a:r>
              <a:rPr lang="ar-EG" sz="1736" kern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)و العديد من الأحماض الأمينيّة الضروريّة</a:t>
            </a:r>
            <a:r>
              <a:rPr lang="ar-EG" sz="1736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en-US" sz="1736" dirty="0"/>
          </a:p>
        </p:txBody>
      </p:sp>
      <p:sp>
        <p:nvSpPr>
          <p:cNvPr id="16" name="مستطيل مستدير الزوايا 11"/>
          <p:cNvSpPr/>
          <p:nvPr/>
        </p:nvSpPr>
        <p:spPr bwMode="auto">
          <a:xfrm>
            <a:off x="2340063" y="7335994"/>
            <a:ext cx="9130705" cy="420688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r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EG" sz="1736" kern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وتعتبر شجرة الزيتون ثروة بحد ذاتها،نظراً للعديد من الفوائد البيئية والاقتصادية.</a:t>
            </a:r>
          </a:p>
        </p:txBody>
      </p:sp>
      <p:sp>
        <p:nvSpPr>
          <p:cNvPr id="17" name="مستطيل مستدير الزوايا 11"/>
          <p:cNvSpPr/>
          <p:nvPr/>
        </p:nvSpPr>
        <p:spPr bwMode="auto">
          <a:xfrm>
            <a:off x="1711237" y="7850424"/>
            <a:ext cx="9009757" cy="420688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r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EG" sz="1736" kern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تعتمد منذ زراعتها على مقاومة الظروف البيئية الصعبة.</a:t>
            </a:r>
            <a:endParaRPr lang="en-US" sz="1736" kern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مستطيل مستدير الزوايا 11"/>
          <p:cNvSpPr/>
          <p:nvPr/>
        </p:nvSpPr>
        <p:spPr bwMode="auto">
          <a:xfrm>
            <a:off x="1278272" y="8351181"/>
            <a:ext cx="8757797" cy="420688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r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EG" sz="1736" kern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لها خصائص عديدة ومفيدة لحماية القلب من الأمراض.</a:t>
            </a:r>
            <a:endParaRPr lang="en-US" sz="1736" kern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مستطيل مستدير الزوايا 11"/>
          <p:cNvSpPr/>
          <p:nvPr/>
        </p:nvSpPr>
        <p:spPr bwMode="auto">
          <a:xfrm>
            <a:off x="824692" y="8865611"/>
            <a:ext cx="8510351" cy="420688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r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EG" sz="1736" kern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تعمل على تقليل نسبة الكوليسترول وتعزيز جهاز المناعة في الجسم.</a:t>
            </a:r>
            <a:endParaRPr lang="en-US" sz="1736" kern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508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039456" y="4048234"/>
            <a:ext cx="13040439" cy="5396112"/>
          </a:xfrm>
          <a:prstGeom prst="rect">
            <a:avLst/>
          </a:prstGeom>
        </p:spPr>
        <p:txBody>
          <a:bodyPr vert="horz" lIns="113395" tIns="56698" rIns="113395" bIns="5669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87" indent="-283487" algn="r" defTabSz="1133947" rtl="1">
              <a:spcBef>
                <a:spcPts val="1240"/>
              </a:spcBef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3487" indent="-283487" algn="r" defTabSz="1133947" rtl="1">
              <a:spcBef>
                <a:spcPts val="1240"/>
              </a:spcBef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3487" indent="-283487" algn="r" defTabSz="1133947" rtl="1">
              <a:spcBef>
                <a:spcPts val="1240"/>
              </a:spcBef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indent="0" algn="r" defTabSz="1133947" rtl="1">
              <a:spcBef>
                <a:spcPts val="1240"/>
              </a:spcBef>
              <a:buNone/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2331"/>
            <a:ext cx="4762544" cy="578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922048" y="2759467"/>
            <a:ext cx="4256973" cy="9653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8750" tIns="59376" rIns="118750" bIns="59376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90493" indent="-490493" algn="r">
              <a:lnSpc>
                <a:spcPct val="130000"/>
              </a:lnSpc>
            </a:pPr>
            <a:r>
              <a:rPr lang="ar-EG" sz="1984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فئة المشروع: </a:t>
            </a:r>
          </a:p>
          <a:p>
            <a:pPr marL="490493" indent="-490493" algn="r">
              <a:lnSpc>
                <a:spcPct val="130000"/>
              </a:lnSpc>
            </a:pPr>
            <a:r>
              <a:rPr lang="ar-EG" sz="1984" b="1" kern="0" spc="186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ar-EG" sz="1736" b="1" kern="0" spc="186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المشروعات كبيرة الحجم   </a:t>
            </a:r>
            <a:endParaRPr lang="ar-EG" sz="2976" b="1" kern="0" spc="186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0688192" y="3074152"/>
            <a:ext cx="4014681" cy="6477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FFFF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118750" tIns="59376" rIns="118750" bIns="59376">
            <a:spAutoFit/>
          </a:bodyPr>
          <a:lstStyle/>
          <a:p>
            <a:pPr algn="ctr">
              <a:defRPr/>
            </a:pPr>
            <a:r>
              <a:rPr lang="ar-EG" sz="3025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الميزة التنافسية للمشروع</a:t>
            </a:r>
          </a:p>
        </p:txBody>
      </p:sp>
      <p:sp>
        <p:nvSpPr>
          <p:cNvPr id="16" name="مستطيل مستدير الزوايا 11"/>
          <p:cNvSpPr/>
          <p:nvPr/>
        </p:nvSpPr>
        <p:spPr bwMode="auto">
          <a:xfrm>
            <a:off x="5179022" y="3812332"/>
            <a:ext cx="9523852" cy="463183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30000"/>
              </a:lnSpc>
              <a:buFont typeface="Wingdings" pitchFamily="2" charset="2"/>
              <a:buChar char="ü"/>
            </a:pPr>
            <a:r>
              <a:rPr lang="ar-SA" sz="1736" dirty="0"/>
              <a:t>المساهمة في استقرار الوضع الامني.</a:t>
            </a:r>
            <a:r>
              <a:rPr lang="ar-EG" sz="1736" dirty="0"/>
              <a:t> </a:t>
            </a:r>
            <a:endParaRPr lang="en-US" sz="1736" dirty="0"/>
          </a:p>
        </p:txBody>
      </p:sp>
      <p:sp>
        <p:nvSpPr>
          <p:cNvPr id="22" name="مستطيل مستدير الزوايا 11"/>
          <p:cNvSpPr/>
          <p:nvPr/>
        </p:nvSpPr>
        <p:spPr bwMode="auto">
          <a:xfrm>
            <a:off x="5179023" y="5611975"/>
            <a:ext cx="9523852" cy="463183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30000"/>
              </a:lnSpc>
              <a:buFont typeface="Wingdings" pitchFamily="2" charset="2"/>
              <a:buChar char="ü"/>
            </a:pPr>
            <a:r>
              <a:rPr lang="ar-SA" sz="1736" dirty="0"/>
              <a:t>التشبيك والشراكة لتنفيذ المشروع بين الجهاز التنفيذي للمحافظة وجميع الجهات المعنية.</a:t>
            </a:r>
            <a:endParaRPr lang="en-US" sz="1736" dirty="0"/>
          </a:p>
        </p:txBody>
      </p:sp>
      <p:sp>
        <p:nvSpPr>
          <p:cNvPr id="23" name="مستطيل مستدير الزوايا 11"/>
          <p:cNvSpPr/>
          <p:nvPr/>
        </p:nvSpPr>
        <p:spPr bwMode="auto">
          <a:xfrm>
            <a:off x="5179022" y="7694686"/>
            <a:ext cx="9523852" cy="847401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30000"/>
              </a:lnSpc>
              <a:buFont typeface="Wingdings" pitchFamily="2" charset="2"/>
              <a:buChar char="ü"/>
            </a:pPr>
            <a:r>
              <a:rPr lang="ar-SA" sz="1736" dirty="0"/>
              <a:t>تجربة ناجحة يمكن تطبيقها بالتجمعات التنموية الجديدة حيث انه يعد من المشروعات التي تستخدم الزراعة الذكية وذلك من خلال شبكة الري بالتنقيط</a:t>
            </a:r>
            <a:r>
              <a:rPr lang="ar-EG" sz="1736" dirty="0"/>
              <a:t>.</a:t>
            </a:r>
            <a:endParaRPr lang="en-US" sz="1736" dirty="0"/>
          </a:p>
        </p:txBody>
      </p:sp>
      <p:sp>
        <p:nvSpPr>
          <p:cNvPr id="24" name="مستطيل مستدير الزوايا 11"/>
          <p:cNvSpPr/>
          <p:nvPr/>
        </p:nvSpPr>
        <p:spPr bwMode="auto">
          <a:xfrm>
            <a:off x="5179022" y="6756945"/>
            <a:ext cx="9523852" cy="840377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30000"/>
              </a:lnSpc>
              <a:buFont typeface="Wingdings" pitchFamily="2" charset="2"/>
              <a:buChar char="ü"/>
            </a:pPr>
            <a:r>
              <a:rPr lang="ar-SA" sz="1736" dirty="0"/>
              <a:t>المساهمة في استقرار الوضع الامني.</a:t>
            </a:r>
            <a:r>
              <a:rPr lang="ar-EG" sz="1736" dirty="0"/>
              <a:t> العائد المادي والارباح من الثمرة والزيت والمخرجات(اسمدة – اعلاف – اثاث – مستحضرات علاجية للفم واللثة).</a:t>
            </a:r>
          </a:p>
        </p:txBody>
      </p:sp>
      <p:sp>
        <p:nvSpPr>
          <p:cNvPr id="25" name="مستطيل مستدير الزوايا 11"/>
          <p:cNvSpPr/>
          <p:nvPr/>
        </p:nvSpPr>
        <p:spPr bwMode="auto">
          <a:xfrm>
            <a:off x="5179024" y="5046736"/>
            <a:ext cx="9523852" cy="463183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30000"/>
              </a:lnSpc>
              <a:buFont typeface="Wingdings" pitchFamily="2" charset="2"/>
              <a:buChar char="ü"/>
            </a:pPr>
            <a:r>
              <a:rPr lang="ar-IQ" sz="1736" dirty="0"/>
              <a:t>المساهمة في الوصول لمرحلة الامن الغذائي بمحافظة شمال سيناء.</a:t>
            </a:r>
            <a:endParaRPr lang="en-US" sz="1736" dirty="0"/>
          </a:p>
        </p:txBody>
      </p:sp>
      <p:sp>
        <p:nvSpPr>
          <p:cNvPr id="26" name="مستطيل مستدير الزوايا 11"/>
          <p:cNvSpPr/>
          <p:nvPr/>
        </p:nvSpPr>
        <p:spPr bwMode="auto">
          <a:xfrm>
            <a:off x="5179026" y="4480889"/>
            <a:ext cx="9523852" cy="463183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30000"/>
              </a:lnSpc>
              <a:buFont typeface="Wingdings" pitchFamily="2" charset="2"/>
              <a:buChar char="ü"/>
            </a:pPr>
            <a:r>
              <a:rPr lang="ar-EG" sz="1736" dirty="0"/>
              <a:t>من خلال توفير فرص عمل بالمشروع سيتم تعظيم العائد الاقتصادي.</a:t>
            </a:r>
            <a:endParaRPr lang="en-US" sz="1736" dirty="0"/>
          </a:p>
        </p:txBody>
      </p:sp>
      <p:sp>
        <p:nvSpPr>
          <p:cNvPr id="27" name="مستطيل مستدير الزوايا 26"/>
          <p:cNvSpPr/>
          <p:nvPr/>
        </p:nvSpPr>
        <p:spPr bwMode="auto">
          <a:xfrm>
            <a:off x="5179022" y="6210715"/>
            <a:ext cx="9523852" cy="463183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30000"/>
              </a:lnSpc>
              <a:buFont typeface="Wingdings" pitchFamily="2" charset="2"/>
              <a:buChar char="ü"/>
            </a:pPr>
            <a:r>
              <a:rPr lang="ar-EG" sz="1736" dirty="0"/>
              <a:t>القيمة المضافة لأشجار الزيتون (التفلة- ورق الزيتون – الخشب)</a:t>
            </a:r>
            <a:r>
              <a:rPr lang="ar-SA" sz="1736" dirty="0"/>
              <a:t>.</a:t>
            </a:r>
            <a:r>
              <a:rPr lang="ar-EG" sz="1736" dirty="0"/>
              <a:t> </a:t>
            </a:r>
            <a:endParaRPr lang="en-US" sz="1736" dirty="0"/>
          </a:p>
        </p:txBody>
      </p:sp>
    </p:spTree>
    <p:extLst>
      <p:ext uri="{BB962C8B-B14F-4D97-AF65-F5344CB8AC3E}">
        <p14:creationId xmlns:p14="http://schemas.microsoft.com/office/powerpoint/2010/main" val="363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039456" y="4048234"/>
            <a:ext cx="13040439" cy="5396112"/>
          </a:xfrm>
          <a:prstGeom prst="rect">
            <a:avLst/>
          </a:prstGeom>
        </p:spPr>
        <p:txBody>
          <a:bodyPr vert="horz" lIns="113395" tIns="56698" rIns="113395" bIns="5669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87" indent="-283487" algn="r" defTabSz="1133947" rtl="1">
              <a:spcBef>
                <a:spcPts val="1240"/>
              </a:spcBef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3487" indent="-283487" algn="r" defTabSz="1133947" rtl="1">
              <a:spcBef>
                <a:spcPts val="1240"/>
              </a:spcBef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3487" indent="-283487" algn="r" defTabSz="1133947" rtl="1">
              <a:spcBef>
                <a:spcPts val="1240"/>
              </a:spcBef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indent="0" algn="r" defTabSz="1133947" rtl="1">
              <a:spcBef>
                <a:spcPts val="1240"/>
              </a:spcBef>
              <a:buNone/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215810" y="4437832"/>
            <a:ext cx="2644691" cy="4282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8750" tIns="59376" rIns="118750" bIns="59376">
            <a:spAutoFit/>
          </a:bodyPr>
          <a:lstStyle/>
          <a:p>
            <a:pPr algn="ctr">
              <a:defRPr/>
            </a:pPr>
            <a:r>
              <a:rPr lang="ar-EG" sz="1736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الأثر البيئي للمشروع:</a:t>
            </a:r>
          </a:p>
        </p:txBody>
      </p:sp>
      <p:sp>
        <p:nvSpPr>
          <p:cNvPr id="15" name="مستطيل مستدير الزوايا 11"/>
          <p:cNvSpPr/>
          <p:nvPr/>
        </p:nvSpPr>
        <p:spPr bwMode="auto">
          <a:xfrm>
            <a:off x="6569932" y="6676746"/>
            <a:ext cx="8407565" cy="427712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SA" sz="1736" dirty="0"/>
              <a:t>تحسين خواص التّربة من ناحية التّهوية والصّرف</a:t>
            </a:r>
            <a:r>
              <a:rPr lang="ar-EG" sz="1736" dirty="0"/>
              <a:t>.</a:t>
            </a:r>
            <a:endParaRPr lang="en-US" sz="1736" dirty="0"/>
          </a:p>
        </p:txBody>
      </p:sp>
      <p:sp>
        <p:nvSpPr>
          <p:cNvPr id="16" name="مستطيل مستدير الزوايا 11"/>
          <p:cNvSpPr/>
          <p:nvPr/>
        </p:nvSpPr>
        <p:spPr bwMode="auto">
          <a:xfrm>
            <a:off x="6569933" y="5117905"/>
            <a:ext cx="8390269" cy="427712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SA" sz="1736" dirty="0"/>
              <a:t>يساهم المشروع في عملية التكيف مع المناخ حيث ان اشجار الزيتون يمكن ان يتم زراعته على المياه المعالجة</a:t>
            </a:r>
            <a:r>
              <a:rPr lang="ar-EG" sz="1736" dirty="0"/>
              <a:t>.</a:t>
            </a:r>
            <a:endParaRPr lang="en-US" sz="1736" dirty="0"/>
          </a:p>
        </p:txBody>
      </p:sp>
      <p:sp>
        <p:nvSpPr>
          <p:cNvPr id="17" name="مستطيل مستدير الزوايا 11"/>
          <p:cNvSpPr/>
          <p:nvPr/>
        </p:nvSpPr>
        <p:spPr bwMode="auto">
          <a:xfrm>
            <a:off x="6587227" y="7275931"/>
            <a:ext cx="8390271" cy="427712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SA" sz="1736" dirty="0"/>
              <a:t>يتم الحصول على الناتج المحصولي في فترة زمنية مقدارها </a:t>
            </a:r>
            <a:r>
              <a:rPr lang="en-GB" sz="1736" dirty="0"/>
              <a:t>3</a:t>
            </a:r>
            <a:r>
              <a:rPr lang="ar-SA" sz="1736" dirty="0"/>
              <a:t> سنوات من زراعته</a:t>
            </a:r>
            <a:r>
              <a:rPr lang="ar-EG" sz="1736" dirty="0"/>
              <a:t>.</a:t>
            </a:r>
          </a:p>
        </p:txBody>
      </p:sp>
      <p:sp>
        <p:nvSpPr>
          <p:cNvPr id="18" name="مستطيل مستدير الزوايا 11"/>
          <p:cNvSpPr/>
          <p:nvPr/>
        </p:nvSpPr>
        <p:spPr bwMode="auto">
          <a:xfrm>
            <a:off x="6587227" y="8439245"/>
            <a:ext cx="8372976" cy="427712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SA" sz="1736" dirty="0"/>
              <a:t>الزيادة من مقدرة حبيبات الأرض فى الحفاظ على الماء</a:t>
            </a:r>
            <a:r>
              <a:rPr lang="ar-EG" sz="1736" dirty="0"/>
              <a:t>.</a:t>
            </a:r>
            <a:endParaRPr lang="en-US" sz="1736" dirty="0"/>
          </a:p>
        </p:txBody>
      </p:sp>
      <p:sp>
        <p:nvSpPr>
          <p:cNvPr id="19" name="مستطيل مستدير الزوايا 11"/>
          <p:cNvSpPr/>
          <p:nvPr/>
        </p:nvSpPr>
        <p:spPr bwMode="auto">
          <a:xfrm>
            <a:off x="6587227" y="7875537"/>
            <a:ext cx="8372976" cy="427712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SA" sz="1736" dirty="0"/>
              <a:t>توفير النيتروجين وهو عنصر رئيسي تحتاجه التّربة لتقوي</a:t>
            </a:r>
            <a:r>
              <a:rPr lang="ar-EG" sz="1736" dirty="0"/>
              <a:t>تها.</a:t>
            </a:r>
            <a:endParaRPr lang="en-US" sz="1736" dirty="0"/>
          </a:p>
        </p:txBody>
      </p:sp>
      <p:sp>
        <p:nvSpPr>
          <p:cNvPr id="20" name="مستطيل مستدير الزوايا 11"/>
          <p:cNvSpPr/>
          <p:nvPr/>
        </p:nvSpPr>
        <p:spPr bwMode="auto">
          <a:xfrm>
            <a:off x="6569933" y="6152496"/>
            <a:ext cx="8399271" cy="427712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SA" sz="1736" dirty="0"/>
              <a:t>اعادة توزيع الكساء الخضري و زيادة الرقعة الزراعية</a:t>
            </a:r>
            <a:r>
              <a:rPr lang="ar-EG" sz="1736" dirty="0"/>
              <a:t>.</a:t>
            </a:r>
            <a:endParaRPr lang="en-US" sz="1736" dirty="0"/>
          </a:p>
        </p:txBody>
      </p:sp>
      <p:sp>
        <p:nvSpPr>
          <p:cNvPr id="21" name="مستطيل مستدير الزوايا 11"/>
          <p:cNvSpPr/>
          <p:nvPr/>
        </p:nvSpPr>
        <p:spPr bwMode="auto">
          <a:xfrm>
            <a:off x="6569932" y="9002953"/>
            <a:ext cx="8372976" cy="427712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SA" sz="1736" dirty="0"/>
              <a:t>تتناسب في زراعتها مع طبيعة البيئة السيناوية</a:t>
            </a:r>
            <a:r>
              <a:rPr lang="ar-EG" sz="1736" dirty="0"/>
              <a:t>.</a:t>
            </a:r>
            <a:endParaRPr lang="en-US" sz="1736" dirty="0"/>
          </a:p>
        </p:txBody>
      </p:sp>
      <p:sp>
        <p:nvSpPr>
          <p:cNvPr id="22" name="مستطيل مستدير الزوايا 11"/>
          <p:cNvSpPr/>
          <p:nvPr/>
        </p:nvSpPr>
        <p:spPr bwMode="auto">
          <a:xfrm>
            <a:off x="6569932" y="5669594"/>
            <a:ext cx="8390271" cy="407493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r" rtl="1">
              <a:buFont typeface="Wingdings" panose="05000000000000000000" pitchFamily="2" charset="2"/>
              <a:buChar char="ü"/>
            </a:pPr>
            <a:r>
              <a:rPr lang="ar-EG" sz="1736" dirty="0"/>
              <a:t>استخدام مخلفات العصر في اعادة تدوير المخلفات ، وتنويع مصادر الدخل.</a:t>
            </a:r>
            <a:endParaRPr lang="en-US" sz="1736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9102535" y="2890513"/>
            <a:ext cx="5623891" cy="11695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8750" tIns="59376" rIns="118750" bIns="59376">
            <a:spAutoFit/>
          </a:bodyPr>
          <a:lstStyle/>
          <a:p>
            <a:pPr marL="490493" indent="-490493" algn="r">
              <a:lnSpc>
                <a:spcPct val="130000"/>
              </a:lnSpc>
            </a:pPr>
            <a:r>
              <a:rPr lang="ar-EG" sz="1736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الفئة المستفيدة من المشروع:</a:t>
            </a:r>
            <a:endParaRPr lang="en-US" sz="1736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425230" indent="-425230" algn="justLow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EG" sz="1736" dirty="0">
                <a:solidFill>
                  <a:schemeClr val="tx1"/>
                </a:solidFill>
              </a:rPr>
              <a:t>المستهدف المباشر عدد (500) ألف مواطن بمحافظة شمال سيناء.</a:t>
            </a:r>
            <a:endParaRPr lang="en-US" sz="1736" dirty="0">
              <a:solidFill>
                <a:schemeClr val="tx1"/>
              </a:solidFill>
            </a:endParaRPr>
          </a:p>
          <a:p>
            <a:pPr marL="425230" indent="-425230" algn="justLow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EG" sz="1736" dirty="0">
                <a:solidFill>
                  <a:schemeClr val="tx1"/>
                </a:solidFill>
              </a:rPr>
              <a:t>المستهدف الثانوي جميع الافراد المستفيدة من مخرجات المشروع.</a:t>
            </a:r>
            <a:endParaRPr lang="en-US" sz="1736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67726"/>
            <a:ext cx="5174942" cy="7003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2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039456" y="4048234"/>
            <a:ext cx="13040439" cy="5396112"/>
          </a:xfrm>
          <a:prstGeom prst="rect">
            <a:avLst/>
          </a:prstGeom>
        </p:spPr>
        <p:txBody>
          <a:bodyPr vert="horz" lIns="113395" tIns="56698" rIns="113395" bIns="5669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87" indent="-283487" algn="r" defTabSz="1133947" rtl="1">
              <a:spcBef>
                <a:spcPts val="1240"/>
              </a:spcBef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3487" indent="-283487" algn="r" defTabSz="1133947" rtl="1">
              <a:spcBef>
                <a:spcPts val="1240"/>
              </a:spcBef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3487" indent="-283487" algn="r" defTabSz="1133947" rtl="1">
              <a:spcBef>
                <a:spcPts val="1240"/>
              </a:spcBef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indent="0" algn="r" defTabSz="1133947" rtl="1">
              <a:spcBef>
                <a:spcPts val="1240"/>
              </a:spcBef>
              <a:buNone/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2274257" y="2435907"/>
            <a:ext cx="2644691" cy="4282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8750" tIns="59376" rIns="118750" bIns="59376">
            <a:spAutoFit/>
          </a:bodyPr>
          <a:lstStyle/>
          <a:p>
            <a:pPr algn="ctr">
              <a:defRPr/>
            </a:pPr>
            <a:r>
              <a:rPr lang="ar-EG" sz="1736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الأثر الاقتصادي للمشروع:</a:t>
            </a:r>
          </a:p>
        </p:txBody>
      </p:sp>
      <p:sp>
        <p:nvSpPr>
          <p:cNvPr id="15" name="مستطيل مستدير الزوايا 11"/>
          <p:cNvSpPr/>
          <p:nvPr/>
        </p:nvSpPr>
        <p:spPr bwMode="auto">
          <a:xfrm>
            <a:off x="6198611" y="8482957"/>
            <a:ext cx="5882025" cy="427712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IQ" sz="1736" dirty="0"/>
              <a:t>اعادة تشغيل معاصر الزيتون بالمحافظة</a:t>
            </a:r>
            <a:r>
              <a:rPr lang="ar-EG" sz="1736" dirty="0"/>
              <a:t>.</a:t>
            </a:r>
            <a:endParaRPr lang="en-US" sz="1736" dirty="0"/>
          </a:p>
        </p:txBody>
      </p:sp>
      <p:sp>
        <p:nvSpPr>
          <p:cNvPr id="16" name="مستطيل مستدير الزوايا 11"/>
          <p:cNvSpPr/>
          <p:nvPr/>
        </p:nvSpPr>
        <p:spPr bwMode="auto">
          <a:xfrm>
            <a:off x="6543989" y="3192729"/>
            <a:ext cx="8390269" cy="427712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SA" sz="1736" dirty="0"/>
              <a:t>يساهم المشروع في </a:t>
            </a:r>
            <a:r>
              <a:rPr lang="ar-EG" sz="1736" dirty="0"/>
              <a:t>توفير اكثر من 100 فرصة عمل بالمشروع.</a:t>
            </a:r>
            <a:endParaRPr lang="en-US" sz="1736" dirty="0"/>
          </a:p>
        </p:txBody>
      </p:sp>
      <p:sp>
        <p:nvSpPr>
          <p:cNvPr id="17" name="مستطيل مستدير الزوايا 11"/>
          <p:cNvSpPr/>
          <p:nvPr/>
        </p:nvSpPr>
        <p:spPr bwMode="auto">
          <a:xfrm>
            <a:off x="5479449" y="8972110"/>
            <a:ext cx="5912949" cy="420688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IQ" sz="1736" dirty="0"/>
              <a:t>اعادة فتح مصانع المخلل بالمحافظة</a:t>
            </a:r>
            <a:r>
              <a:rPr lang="ar-EG" sz="1736" dirty="0"/>
              <a:t>.</a:t>
            </a:r>
          </a:p>
        </p:txBody>
      </p:sp>
      <p:sp>
        <p:nvSpPr>
          <p:cNvPr id="19" name="مستطيل مستدير الزوايا 11"/>
          <p:cNvSpPr/>
          <p:nvPr/>
        </p:nvSpPr>
        <p:spPr bwMode="auto">
          <a:xfrm>
            <a:off x="5070163" y="4781838"/>
            <a:ext cx="8372976" cy="427712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EG" sz="1736" dirty="0"/>
              <a:t>القيمة المضافة لأشجار الزيتون (التفلة- ورق الزيتون – الخشب).</a:t>
            </a:r>
            <a:endParaRPr lang="en-GB" sz="1736" dirty="0"/>
          </a:p>
        </p:txBody>
      </p:sp>
      <p:sp>
        <p:nvSpPr>
          <p:cNvPr id="20" name="مستطيل مستدير الزوايا 11"/>
          <p:cNvSpPr/>
          <p:nvPr/>
        </p:nvSpPr>
        <p:spPr bwMode="auto">
          <a:xfrm>
            <a:off x="5529852" y="4238681"/>
            <a:ext cx="8399271" cy="427712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EG" sz="1736" dirty="0"/>
              <a:t>توفير فرص عمل بالمشروع يعظم العائد الاقتصادي.</a:t>
            </a:r>
            <a:endParaRPr lang="en-US" sz="1736" dirty="0"/>
          </a:p>
        </p:txBody>
      </p:sp>
      <p:sp>
        <p:nvSpPr>
          <p:cNvPr id="22" name="مستطيل مستدير الزوايا 11"/>
          <p:cNvSpPr/>
          <p:nvPr/>
        </p:nvSpPr>
        <p:spPr bwMode="auto">
          <a:xfrm>
            <a:off x="5965045" y="3721293"/>
            <a:ext cx="8390271" cy="407493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r" rtl="1">
              <a:buFont typeface="Wingdings" panose="05000000000000000000" pitchFamily="2" charset="2"/>
              <a:buChar char="ü"/>
            </a:pPr>
            <a:r>
              <a:rPr lang="ar-EG" sz="1736" dirty="0"/>
              <a:t>استخدام مخلفات العصر في اعادة تدوير المخلفات ، وتنويع مصادر الدخل.</a:t>
            </a:r>
            <a:endParaRPr lang="en-US" sz="1736" dirty="0"/>
          </a:p>
        </p:txBody>
      </p:sp>
      <p:sp>
        <p:nvSpPr>
          <p:cNvPr id="24" name="مستطيل مستدير الزوايا 11"/>
          <p:cNvSpPr/>
          <p:nvPr/>
        </p:nvSpPr>
        <p:spPr bwMode="auto">
          <a:xfrm>
            <a:off x="8348345" y="6474644"/>
            <a:ext cx="5869260" cy="420688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354359" indent="-354359" algn="justLow" rtl="1">
              <a:lnSpc>
                <a:spcPct val="114000"/>
              </a:lnSpc>
              <a:buClr>
                <a:srgbClr val="FF0000"/>
              </a:buClr>
              <a:buSzPct val="104000"/>
              <a:buFont typeface="Wingdings" panose="05000000000000000000" pitchFamily="2" charset="2"/>
              <a:buChar char="ü"/>
              <a:defRPr/>
            </a:pPr>
            <a:r>
              <a:rPr lang="ar-IQ" sz="1736" dirty="0"/>
              <a:t>شارك بتنفيذ المشروع الجهاز التنفيذي للمحافظة وجميع الجهات المعنية.</a:t>
            </a:r>
          </a:p>
        </p:txBody>
      </p:sp>
      <p:sp>
        <p:nvSpPr>
          <p:cNvPr id="27" name="مستطيل مستدير الزوايا 11"/>
          <p:cNvSpPr/>
          <p:nvPr/>
        </p:nvSpPr>
        <p:spPr bwMode="auto">
          <a:xfrm>
            <a:off x="7400109" y="7479706"/>
            <a:ext cx="5869260" cy="427712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EG" sz="1736" dirty="0"/>
              <a:t>يتناسب المشروع </a:t>
            </a:r>
            <a:r>
              <a:rPr lang="ar-SA" sz="1736" dirty="0"/>
              <a:t>مع طبيعة البيئة السيناوية</a:t>
            </a:r>
            <a:r>
              <a:rPr lang="ar-EG" sz="1736" dirty="0"/>
              <a:t>.</a:t>
            </a:r>
            <a:endParaRPr lang="en-GB" sz="1736" dirty="0"/>
          </a:p>
        </p:txBody>
      </p:sp>
      <p:sp>
        <p:nvSpPr>
          <p:cNvPr id="28" name="مستطيل مستدير الزوايا 11"/>
          <p:cNvSpPr/>
          <p:nvPr/>
        </p:nvSpPr>
        <p:spPr bwMode="auto">
          <a:xfrm>
            <a:off x="7804494" y="6941458"/>
            <a:ext cx="5869260" cy="463183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30000"/>
              </a:lnSpc>
              <a:buFont typeface="Wingdings" pitchFamily="2" charset="2"/>
              <a:buChar char="ü"/>
            </a:pPr>
            <a:r>
              <a:rPr lang="ar-SA" sz="1736" dirty="0"/>
              <a:t>استقطاب وتوطين عدد كبير من المواطنين الوافدين لمحافظة شمال سيناء.</a:t>
            </a:r>
            <a:endParaRPr lang="en-US" sz="1736" dirty="0"/>
          </a:p>
        </p:txBody>
      </p:sp>
      <p:sp>
        <p:nvSpPr>
          <p:cNvPr id="29" name="مستطيل مستدير الزوايا 11"/>
          <p:cNvSpPr/>
          <p:nvPr/>
        </p:nvSpPr>
        <p:spPr bwMode="auto">
          <a:xfrm>
            <a:off x="6835188" y="7983885"/>
            <a:ext cx="5869260" cy="463183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30000"/>
              </a:lnSpc>
              <a:buFont typeface="Wingdings" pitchFamily="2" charset="2"/>
              <a:buChar char="ü"/>
            </a:pPr>
            <a:r>
              <a:rPr lang="ar-EG" sz="1736" dirty="0"/>
              <a:t>المساهمة في </a:t>
            </a:r>
            <a:r>
              <a:rPr lang="ar-IQ" sz="1736" dirty="0"/>
              <a:t>تحقيق الاستقرار الأمني</a:t>
            </a:r>
            <a:r>
              <a:rPr lang="ar-SA" sz="1736" dirty="0"/>
              <a:t>.</a:t>
            </a:r>
            <a:endParaRPr lang="en-US" sz="1736" dirty="0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2351408" y="5941359"/>
            <a:ext cx="2644691" cy="4282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8750" tIns="59376" rIns="118750" bIns="59376">
            <a:spAutoFit/>
          </a:bodyPr>
          <a:lstStyle/>
          <a:p>
            <a:pPr algn="ctr">
              <a:defRPr/>
            </a:pPr>
            <a:r>
              <a:rPr lang="ar-EG" sz="1736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الأثر الاجتماعي للمشروع:</a:t>
            </a:r>
          </a:p>
        </p:txBody>
      </p:sp>
      <p:sp>
        <p:nvSpPr>
          <p:cNvPr id="31" name="مستطيل مستدير الزوايا 11"/>
          <p:cNvSpPr/>
          <p:nvPr/>
        </p:nvSpPr>
        <p:spPr bwMode="auto">
          <a:xfrm>
            <a:off x="4236855" y="5333226"/>
            <a:ext cx="8797763" cy="427712"/>
          </a:xfrm>
          <a:prstGeom prst="roundRect">
            <a:avLst/>
          </a:prstGeom>
          <a:solidFill>
            <a:srgbClr val="FCF1A2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 wrap="square" lIns="118750" tIns="0" rIns="118750" bIns="100208" rtlCol="1">
            <a:spAutoFit/>
            <a:sp3d extrusionH="57150">
              <a:bevelT w="57150" h="38100" prst="artDeco"/>
            </a:sp3d>
          </a:bodyPr>
          <a:lstStyle/>
          <a:p>
            <a:pPr marL="425230" indent="-425230" algn="justLow" rtl="1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ar-EG" sz="1736" dirty="0"/>
              <a:t>العائد المادي والارباح من الثمرة والزيت والمخرجات(اسمدة – اعلاف – اثاث – مستحضرات علاجية للفم واللثة).</a:t>
            </a:r>
            <a:endParaRPr lang="en-GB" sz="1736" dirty="0"/>
          </a:p>
        </p:txBody>
      </p:sp>
      <p:pic>
        <p:nvPicPr>
          <p:cNvPr id="33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2" y="6366459"/>
            <a:ext cx="4029102" cy="322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2" y="2784638"/>
            <a:ext cx="3335132" cy="3289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68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4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039456" y="4048234"/>
            <a:ext cx="13040439" cy="5396112"/>
          </a:xfrm>
          <a:prstGeom prst="rect">
            <a:avLst/>
          </a:prstGeom>
        </p:spPr>
        <p:txBody>
          <a:bodyPr vert="horz" lIns="113395" tIns="56698" rIns="113395" bIns="5669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87" indent="-283487" algn="r" defTabSz="1133947" rtl="1">
              <a:spcBef>
                <a:spcPts val="1240"/>
              </a:spcBef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3487" indent="-283487" algn="r" defTabSz="1133947" rtl="1">
              <a:spcBef>
                <a:spcPts val="1240"/>
              </a:spcBef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3487" indent="-283487" algn="r" defTabSz="1133947" rtl="1">
              <a:spcBef>
                <a:spcPts val="1240"/>
              </a:spcBef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indent="0" algn="r" defTabSz="1133947" rtl="1">
              <a:spcBef>
                <a:spcPts val="1240"/>
              </a:spcBef>
              <a:buNone/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2353051" y="6746290"/>
            <a:ext cx="2575840" cy="4704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FFFF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118750" tIns="59376" rIns="118750" bIns="59376">
            <a:spAutoFit/>
          </a:bodyPr>
          <a:lstStyle/>
          <a:p>
            <a:pPr algn="r" rtl="1"/>
            <a:r>
              <a:rPr lang="ar-EG" sz="1984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المرحلة القادمة للمشروع:</a:t>
            </a:r>
            <a:endParaRPr lang="en-US" sz="1984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747" y="6763584"/>
            <a:ext cx="11556472" cy="18751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EG" sz="1984" dirty="0"/>
              <a:t>- </a:t>
            </a:r>
            <a:r>
              <a:rPr lang="ar-SA" sz="1984" dirty="0"/>
              <a:t>التوسع بزراعة 3000 فدان بالمحافظة + فتح مصانع جديدة بمجال الاعلاف والأسمدة ومستحضرات التجميل.</a:t>
            </a:r>
            <a:endParaRPr lang="en-GB" sz="1984" dirty="0"/>
          </a:p>
          <a:p>
            <a:pPr lvl="0" algn="r" rtl="1">
              <a:lnSpc>
                <a:spcPct val="150000"/>
              </a:lnSpc>
            </a:pPr>
            <a:r>
              <a:rPr lang="ar-EG" sz="1984" dirty="0"/>
              <a:t>- </a:t>
            </a:r>
            <a:r>
              <a:rPr lang="ar-SA" sz="1984" dirty="0"/>
              <a:t>متوسط عائد الفدان من زيت الزيتون (230400000ج). </a:t>
            </a:r>
            <a:endParaRPr lang="en-GB" sz="1984" dirty="0"/>
          </a:p>
          <a:p>
            <a:pPr lvl="0" algn="r" rtl="1">
              <a:lnSpc>
                <a:spcPct val="150000"/>
              </a:lnSpc>
            </a:pPr>
            <a:r>
              <a:rPr lang="ar-EG" sz="1984" dirty="0"/>
              <a:t>- </a:t>
            </a:r>
            <a:r>
              <a:rPr lang="ar-SA" sz="1984" dirty="0"/>
              <a:t>صافي الربحية للفدان من زيت ال</a:t>
            </a:r>
            <a:r>
              <a:rPr lang="ar-EG" sz="1984" dirty="0"/>
              <a:t>ز</a:t>
            </a:r>
            <a:r>
              <a:rPr lang="ar-SA" sz="1984" dirty="0" err="1"/>
              <a:t>يتون</a:t>
            </a:r>
            <a:r>
              <a:rPr lang="ar-SA" sz="1984" dirty="0"/>
              <a:t> تقريبا (183000000ج).</a:t>
            </a:r>
            <a:endParaRPr lang="en-GB" sz="1984" dirty="0"/>
          </a:p>
          <a:p>
            <a:pPr lvl="0" algn="r" rtl="1">
              <a:lnSpc>
                <a:spcPct val="150000"/>
              </a:lnSpc>
            </a:pPr>
            <a:r>
              <a:rPr lang="ar-EG" sz="1984" kern="0" dirty="0">
                <a:cs typeface="Arial" panose="020B0604020202020204" pitchFamily="34" charset="0"/>
              </a:rPr>
              <a:t>- بدأ التنفيذ بالتجمعات التنموية الجديدة </a:t>
            </a:r>
            <a:r>
              <a:rPr lang="ar-SA" sz="1984" dirty="0"/>
              <a:t>حيث انه يعد من المشروعات التي تستخدم الزراعة الذكية وذلك من خلال شبكة الري بالتنقيط</a:t>
            </a:r>
            <a:r>
              <a:rPr lang="ar-EG" sz="1984" dirty="0"/>
              <a:t>.</a:t>
            </a:r>
            <a:endParaRPr lang="en-US" sz="1984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411612" y="2560363"/>
            <a:ext cx="2575841" cy="10616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FFFF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118750" tIns="59376" rIns="118750" bIns="59376">
            <a:spAutoFit/>
          </a:bodyPr>
          <a:lstStyle/>
          <a:p>
            <a:pPr algn="r" rtl="1">
              <a:defRPr/>
            </a:pPr>
            <a:r>
              <a:rPr lang="ar-EG" sz="3472" kern="0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EG" sz="1984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ما تم تنفيذه من المشروع:</a:t>
            </a:r>
          </a:p>
        </p:txBody>
      </p:sp>
      <p:sp>
        <p:nvSpPr>
          <p:cNvPr id="10" name="Rounded Rectangle 4"/>
          <p:cNvSpPr/>
          <p:nvPr/>
        </p:nvSpPr>
        <p:spPr>
          <a:xfrm>
            <a:off x="2209325" y="2282907"/>
            <a:ext cx="9280332" cy="554912"/>
          </a:xfrm>
          <a:prstGeom prst="roundRect">
            <a:avLst/>
          </a:prstGeom>
          <a:solidFill>
            <a:srgbClr val="000099"/>
          </a:solidFill>
          <a:ln w="38100" cap="flat" cmpd="sng" algn="ctr">
            <a:solidFill>
              <a:srgbClr val="FFFF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118750" tIns="59376" rIns="118750" bIns="59376">
            <a:spAutoFit/>
          </a:bodyPr>
          <a:lstStyle/>
          <a:p>
            <a:pPr algn="r" rtl="1"/>
            <a:r>
              <a:rPr lang="ar-EG" sz="2480" b="1" dirty="0">
                <a:solidFill>
                  <a:schemeClr val="bg1"/>
                </a:solidFill>
              </a:rPr>
              <a:t>جدول توضيحي للكميات المزروعة من اشجار الزيتون بالمرحلة السابقة من المشروع:</a:t>
            </a:r>
            <a:endParaRPr lang="en-GB" sz="2480" dirty="0">
              <a:solidFill>
                <a:schemeClr val="bg1"/>
              </a:solidFill>
            </a:endParaRPr>
          </a:p>
        </p:txBody>
      </p:sp>
      <p:graphicFrame>
        <p:nvGraphicFramePr>
          <p:cNvPr id="11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896856"/>
              </p:ext>
            </p:extLst>
          </p:nvPr>
        </p:nvGraphicFramePr>
        <p:xfrm>
          <a:off x="1324599" y="2942387"/>
          <a:ext cx="10833620" cy="301556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86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3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82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500" b="1" dirty="0">
                          <a:effectLst/>
                        </a:rPr>
                        <a:t>م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500" b="1" dirty="0">
                          <a:effectLst/>
                        </a:rPr>
                        <a:t>المركز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500" b="1">
                          <a:effectLst/>
                        </a:rPr>
                        <a:t>المساحة المزروعة بالفدان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72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200" b="1">
                          <a:effectLst/>
                        </a:rPr>
                        <a:t>1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500" b="1" dirty="0">
                          <a:effectLst/>
                        </a:rPr>
                        <a:t>العريش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500" b="1" dirty="0">
                          <a:effectLst/>
                        </a:rPr>
                        <a:t>713 فدان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72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200" b="1">
                          <a:effectLst/>
                        </a:rPr>
                        <a:t>2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500" b="1">
                          <a:effectLst/>
                        </a:rPr>
                        <a:t>بئر العبد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500" b="1" dirty="0">
                          <a:effectLst/>
                        </a:rPr>
                        <a:t>1095 فدان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72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200" b="1">
                          <a:effectLst/>
                        </a:rPr>
                        <a:t>3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500" b="1">
                          <a:effectLst/>
                        </a:rPr>
                        <a:t>رمانة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500" b="1" dirty="0">
                          <a:effectLst/>
                        </a:rPr>
                        <a:t>5068 فدان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72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200" b="1">
                          <a:effectLst/>
                        </a:rPr>
                        <a:t>4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500" b="1">
                          <a:effectLst/>
                        </a:rPr>
                        <a:t>الحسنة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500" b="1" dirty="0">
                          <a:effectLst/>
                        </a:rPr>
                        <a:t>1988 فدان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72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200" b="1">
                          <a:effectLst/>
                        </a:rPr>
                        <a:t>5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500" b="1">
                          <a:effectLst/>
                        </a:rPr>
                        <a:t>نخل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500" b="1" dirty="0">
                          <a:effectLst/>
                        </a:rPr>
                        <a:t>960 فدان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727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EG" sz="2500" b="1" dirty="0">
                          <a:effectLst/>
                        </a:rPr>
                        <a:t>تم زراعة مساحة 9824 فدان بمحافظة شمال سيناء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046" marR="8504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1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732</Words>
  <Application>Microsoft Office PowerPoint</Application>
  <PresentationFormat>Custom</PresentationFormat>
  <Paragraphs>92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Unicode MS</vt:lpstr>
      <vt:lpstr>Calibri</vt:lpstr>
      <vt:lpstr>Calibri Light</vt:lpstr>
      <vt:lpstr>Wingdings</vt:lpstr>
      <vt:lpstr>Office Theme</vt:lpstr>
      <vt:lpstr>   مشروع زراعة اشجار الزيتون بمحافظة شمال سيناء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adel</dc:creator>
  <cp:lastModifiedBy>Mohamed Elmelegy</cp:lastModifiedBy>
  <cp:revision>29</cp:revision>
  <cp:lastPrinted>2022-10-13T11:08:07Z</cp:lastPrinted>
  <dcterms:created xsi:type="dcterms:W3CDTF">2022-09-29T13:35:57Z</dcterms:created>
  <dcterms:modified xsi:type="dcterms:W3CDTF">2022-10-22T02:38:28Z</dcterms:modified>
</cp:coreProperties>
</file>