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63" r:id="rId2"/>
    <p:sldId id="264" r:id="rId3"/>
    <p:sldId id="256" r:id="rId4"/>
    <p:sldId id="257" r:id="rId5"/>
    <p:sldId id="260" r:id="rId6"/>
  </p:sldIdLst>
  <p:sldSz cx="15119350" cy="10691813"/>
  <p:notesSz cx="6858000" cy="9144000"/>
  <p:defaultTextStyle>
    <a:defPPr>
      <a:defRPr lang="ar-SA"/>
    </a:defPPr>
    <a:lvl1pPr marL="0" algn="r" defTabSz="1474836" rtl="1" eaLnBrk="1" latinLnBrk="0" hangingPunct="1">
      <a:defRPr sz="2903" kern="1200">
        <a:solidFill>
          <a:schemeClr val="tx1"/>
        </a:solidFill>
        <a:latin typeface="+mn-lt"/>
        <a:ea typeface="+mn-ea"/>
        <a:cs typeface="+mn-cs"/>
      </a:defRPr>
    </a:lvl1pPr>
    <a:lvl2pPr marL="737418" algn="r" defTabSz="1474836" rtl="1" eaLnBrk="1" latinLnBrk="0" hangingPunct="1">
      <a:defRPr sz="2903" kern="1200">
        <a:solidFill>
          <a:schemeClr val="tx1"/>
        </a:solidFill>
        <a:latin typeface="+mn-lt"/>
        <a:ea typeface="+mn-ea"/>
        <a:cs typeface="+mn-cs"/>
      </a:defRPr>
    </a:lvl2pPr>
    <a:lvl3pPr marL="1474836" algn="r" defTabSz="1474836" rtl="1" eaLnBrk="1" latinLnBrk="0" hangingPunct="1">
      <a:defRPr sz="2903" kern="1200">
        <a:solidFill>
          <a:schemeClr val="tx1"/>
        </a:solidFill>
        <a:latin typeface="+mn-lt"/>
        <a:ea typeface="+mn-ea"/>
        <a:cs typeface="+mn-cs"/>
      </a:defRPr>
    </a:lvl3pPr>
    <a:lvl4pPr marL="2212254" algn="r" defTabSz="1474836" rtl="1" eaLnBrk="1" latinLnBrk="0" hangingPunct="1">
      <a:defRPr sz="2903" kern="1200">
        <a:solidFill>
          <a:schemeClr val="tx1"/>
        </a:solidFill>
        <a:latin typeface="+mn-lt"/>
        <a:ea typeface="+mn-ea"/>
        <a:cs typeface="+mn-cs"/>
      </a:defRPr>
    </a:lvl4pPr>
    <a:lvl5pPr marL="2949672" algn="r" defTabSz="1474836" rtl="1" eaLnBrk="1" latinLnBrk="0" hangingPunct="1">
      <a:defRPr sz="2903" kern="1200">
        <a:solidFill>
          <a:schemeClr val="tx1"/>
        </a:solidFill>
        <a:latin typeface="+mn-lt"/>
        <a:ea typeface="+mn-ea"/>
        <a:cs typeface="+mn-cs"/>
      </a:defRPr>
    </a:lvl5pPr>
    <a:lvl6pPr marL="3687089" algn="r" defTabSz="1474836" rtl="1" eaLnBrk="1" latinLnBrk="0" hangingPunct="1">
      <a:defRPr sz="2903" kern="1200">
        <a:solidFill>
          <a:schemeClr val="tx1"/>
        </a:solidFill>
        <a:latin typeface="+mn-lt"/>
        <a:ea typeface="+mn-ea"/>
        <a:cs typeface="+mn-cs"/>
      </a:defRPr>
    </a:lvl6pPr>
    <a:lvl7pPr marL="4424507" algn="r" defTabSz="1474836" rtl="1" eaLnBrk="1" latinLnBrk="0" hangingPunct="1">
      <a:defRPr sz="2903" kern="1200">
        <a:solidFill>
          <a:schemeClr val="tx1"/>
        </a:solidFill>
        <a:latin typeface="+mn-lt"/>
        <a:ea typeface="+mn-ea"/>
        <a:cs typeface="+mn-cs"/>
      </a:defRPr>
    </a:lvl7pPr>
    <a:lvl8pPr marL="5161925" algn="r" defTabSz="1474836" rtl="1" eaLnBrk="1" latinLnBrk="0" hangingPunct="1">
      <a:defRPr sz="2903" kern="1200">
        <a:solidFill>
          <a:schemeClr val="tx1"/>
        </a:solidFill>
        <a:latin typeface="+mn-lt"/>
        <a:ea typeface="+mn-ea"/>
        <a:cs typeface="+mn-cs"/>
      </a:defRPr>
    </a:lvl8pPr>
    <a:lvl9pPr marL="5899343" algn="r" defTabSz="1474836" rtl="1" eaLnBrk="1" latinLnBrk="0" hangingPunct="1">
      <a:defRPr sz="290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8" userDrawn="1">
          <p15:clr>
            <a:srgbClr val="A4A3A4"/>
          </p15:clr>
        </p15:guide>
        <p15:guide id="2" pos="47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53" d="100"/>
          <a:sy n="53" d="100"/>
        </p:scale>
        <p:origin x="702" y="84"/>
      </p:cViewPr>
      <p:guideLst>
        <p:guide orient="horz" pos="3368"/>
        <p:guide pos="476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133951" y="3321393"/>
            <a:ext cx="12851448" cy="2291810"/>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2267903" y="6058694"/>
            <a:ext cx="10583545" cy="2732352"/>
          </a:xfrm>
        </p:spPr>
        <p:txBody>
          <a:bodyPr/>
          <a:lstStyle>
            <a:lvl1pPr marL="0" indent="0" algn="ctr">
              <a:buNone/>
              <a:defRPr>
                <a:solidFill>
                  <a:schemeClr val="tx1">
                    <a:tint val="75000"/>
                  </a:schemeClr>
                </a:solidFill>
              </a:defRPr>
            </a:lvl1pPr>
            <a:lvl2pPr marL="712775" indent="0" algn="ctr">
              <a:buNone/>
              <a:defRPr>
                <a:solidFill>
                  <a:schemeClr val="tx1">
                    <a:tint val="75000"/>
                  </a:schemeClr>
                </a:solidFill>
              </a:defRPr>
            </a:lvl2pPr>
            <a:lvl3pPr marL="1425550" indent="0" algn="ctr">
              <a:buNone/>
              <a:defRPr>
                <a:solidFill>
                  <a:schemeClr val="tx1">
                    <a:tint val="75000"/>
                  </a:schemeClr>
                </a:solidFill>
              </a:defRPr>
            </a:lvl3pPr>
            <a:lvl4pPr marL="2138324" indent="0" algn="ctr">
              <a:buNone/>
              <a:defRPr>
                <a:solidFill>
                  <a:schemeClr val="tx1">
                    <a:tint val="75000"/>
                  </a:schemeClr>
                </a:solidFill>
              </a:defRPr>
            </a:lvl4pPr>
            <a:lvl5pPr marL="2851099" indent="0" algn="ctr">
              <a:buNone/>
              <a:defRPr>
                <a:solidFill>
                  <a:schemeClr val="tx1">
                    <a:tint val="75000"/>
                  </a:schemeClr>
                </a:solidFill>
              </a:defRPr>
            </a:lvl5pPr>
            <a:lvl6pPr marL="3563874" indent="0" algn="ctr">
              <a:buNone/>
              <a:defRPr>
                <a:solidFill>
                  <a:schemeClr val="tx1">
                    <a:tint val="75000"/>
                  </a:schemeClr>
                </a:solidFill>
              </a:defRPr>
            </a:lvl6pPr>
            <a:lvl7pPr marL="4276649" indent="0" algn="ctr">
              <a:buNone/>
              <a:defRPr>
                <a:solidFill>
                  <a:schemeClr val="tx1">
                    <a:tint val="75000"/>
                  </a:schemeClr>
                </a:solidFill>
              </a:defRPr>
            </a:lvl7pPr>
            <a:lvl8pPr marL="4989424" indent="0" algn="ctr">
              <a:buNone/>
              <a:defRPr>
                <a:solidFill>
                  <a:schemeClr val="tx1">
                    <a:tint val="75000"/>
                  </a:schemeClr>
                </a:solidFill>
              </a:defRPr>
            </a:lvl8pPr>
            <a:lvl9pPr marL="5702198" indent="0" algn="ctr">
              <a:buNone/>
              <a:defRPr>
                <a:solidFill>
                  <a:schemeClr val="tx1">
                    <a:tint val="75000"/>
                  </a:schemeClr>
                </a:solidFill>
              </a:defRPr>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25/03/1444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25/03/1444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10961529" y="428169"/>
            <a:ext cx="3401854" cy="9122690"/>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755968" y="428169"/>
            <a:ext cx="9953572" cy="9122690"/>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25/03/1444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25/03/1444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1194324" y="6870481"/>
            <a:ext cx="12851448" cy="2123513"/>
          </a:xfrm>
        </p:spPr>
        <p:txBody>
          <a:bodyPr anchor="t"/>
          <a:lstStyle>
            <a:lvl1pPr algn="r">
              <a:defRPr sz="6236" b="1" cap="all"/>
            </a:lvl1pPr>
          </a:lstStyle>
          <a:p>
            <a:r>
              <a:rPr lang="ar-SA"/>
              <a:t>انقر لتحرير نمط العنوان الرئيسي</a:t>
            </a:r>
          </a:p>
        </p:txBody>
      </p:sp>
      <p:sp>
        <p:nvSpPr>
          <p:cNvPr id="3" name="عنصر نائب للنص 2"/>
          <p:cNvSpPr>
            <a:spLocks noGrp="1"/>
          </p:cNvSpPr>
          <p:nvPr>
            <p:ph type="body" idx="1"/>
          </p:nvPr>
        </p:nvSpPr>
        <p:spPr>
          <a:xfrm>
            <a:off x="1194324" y="4531647"/>
            <a:ext cx="12851448" cy="2338833"/>
          </a:xfrm>
        </p:spPr>
        <p:txBody>
          <a:bodyPr anchor="b"/>
          <a:lstStyle>
            <a:lvl1pPr marL="0" indent="0">
              <a:buNone/>
              <a:defRPr sz="3118">
                <a:solidFill>
                  <a:schemeClr val="tx1">
                    <a:tint val="75000"/>
                  </a:schemeClr>
                </a:solidFill>
              </a:defRPr>
            </a:lvl1pPr>
            <a:lvl2pPr marL="712775" indent="0">
              <a:buNone/>
              <a:defRPr sz="2806">
                <a:solidFill>
                  <a:schemeClr val="tx1">
                    <a:tint val="75000"/>
                  </a:schemeClr>
                </a:solidFill>
              </a:defRPr>
            </a:lvl2pPr>
            <a:lvl3pPr marL="1425550" indent="0">
              <a:buNone/>
              <a:defRPr sz="2494">
                <a:solidFill>
                  <a:schemeClr val="tx1">
                    <a:tint val="75000"/>
                  </a:schemeClr>
                </a:solidFill>
              </a:defRPr>
            </a:lvl3pPr>
            <a:lvl4pPr marL="2138324" indent="0">
              <a:buNone/>
              <a:defRPr sz="2183">
                <a:solidFill>
                  <a:schemeClr val="tx1">
                    <a:tint val="75000"/>
                  </a:schemeClr>
                </a:solidFill>
              </a:defRPr>
            </a:lvl4pPr>
            <a:lvl5pPr marL="2851099" indent="0">
              <a:buNone/>
              <a:defRPr sz="2183">
                <a:solidFill>
                  <a:schemeClr val="tx1">
                    <a:tint val="75000"/>
                  </a:schemeClr>
                </a:solidFill>
              </a:defRPr>
            </a:lvl5pPr>
            <a:lvl6pPr marL="3563874" indent="0">
              <a:buNone/>
              <a:defRPr sz="2183">
                <a:solidFill>
                  <a:schemeClr val="tx1">
                    <a:tint val="75000"/>
                  </a:schemeClr>
                </a:solidFill>
              </a:defRPr>
            </a:lvl6pPr>
            <a:lvl7pPr marL="4276649" indent="0">
              <a:buNone/>
              <a:defRPr sz="2183">
                <a:solidFill>
                  <a:schemeClr val="tx1">
                    <a:tint val="75000"/>
                  </a:schemeClr>
                </a:solidFill>
              </a:defRPr>
            </a:lvl7pPr>
            <a:lvl8pPr marL="4989424" indent="0">
              <a:buNone/>
              <a:defRPr sz="2183">
                <a:solidFill>
                  <a:schemeClr val="tx1">
                    <a:tint val="75000"/>
                  </a:schemeClr>
                </a:solidFill>
              </a:defRPr>
            </a:lvl8pPr>
            <a:lvl9pPr marL="5702198" indent="0">
              <a:buNone/>
              <a:defRPr sz="2183">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25/03/1444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755967" y="2494757"/>
            <a:ext cx="6677713" cy="7056102"/>
          </a:xfrm>
        </p:spPr>
        <p:txBody>
          <a:bodyPr/>
          <a:lstStyle>
            <a:lvl1pPr>
              <a:defRPr sz="4365"/>
            </a:lvl1pPr>
            <a:lvl2pPr>
              <a:defRPr sz="3742"/>
            </a:lvl2pPr>
            <a:lvl3pPr>
              <a:defRPr sz="3118"/>
            </a:lvl3pPr>
            <a:lvl4pPr>
              <a:defRPr sz="2806"/>
            </a:lvl4pPr>
            <a:lvl5pPr>
              <a:defRPr sz="2806"/>
            </a:lvl5pPr>
            <a:lvl6pPr>
              <a:defRPr sz="2806"/>
            </a:lvl6pPr>
            <a:lvl7pPr>
              <a:defRPr sz="2806"/>
            </a:lvl7pPr>
            <a:lvl8pPr>
              <a:defRPr sz="2806"/>
            </a:lvl8pPr>
            <a:lvl9pPr>
              <a:defRPr sz="2806"/>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7685670" y="2494757"/>
            <a:ext cx="6677713" cy="7056102"/>
          </a:xfrm>
        </p:spPr>
        <p:txBody>
          <a:bodyPr/>
          <a:lstStyle>
            <a:lvl1pPr>
              <a:defRPr sz="4365"/>
            </a:lvl1pPr>
            <a:lvl2pPr>
              <a:defRPr sz="3742"/>
            </a:lvl2pPr>
            <a:lvl3pPr>
              <a:defRPr sz="3118"/>
            </a:lvl3pPr>
            <a:lvl4pPr>
              <a:defRPr sz="2806"/>
            </a:lvl4pPr>
            <a:lvl5pPr>
              <a:defRPr sz="2806"/>
            </a:lvl5pPr>
            <a:lvl6pPr>
              <a:defRPr sz="2806"/>
            </a:lvl6pPr>
            <a:lvl7pPr>
              <a:defRPr sz="2806"/>
            </a:lvl7pPr>
            <a:lvl8pPr>
              <a:defRPr sz="2806"/>
            </a:lvl8pPr>
            <a:lvl9pPr>
              <a:defRPr sz="2806"/>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25/03/1444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755967" y="2393284"/>
            <a:ext cx="6680339" cy="997407"/>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755967" y="3390691"/>
            <a:ext cx="6680339" cy="6160168"/>
          </a:xfrm>
        </p:spPr>
        <p:txBody>
          <a:bodyPr/>
          <a:lstStyle>
            <a:lvl1pPr>
              <a:defRPr sz="3742"/>
            </a:lvl1pPr>
            <a:lvl2pPr>
              <a:defRPr sz="3118"/>
            </a:lvl2pPr>
            <a:lvl3pPr>
              <a:defRPr sz="2806"/>
            </a:lvl3pPr>
            <a:lvl4pPr>
              <a:defRPr sz="2494"/>
            </a:lvl4pPr>
            <a:lvl5pPr>
              <a:defRPr sz="2494"/>
            </a:lvl5pPr>
            <a:lvl6pPr>
              <a:defRPr sz="2494"/>
            </a:lvl6pPr>
            <a:lvl7pPr>
              <a:defRPr sz="2494"/>
            </a:lvl7pPr>
            <a:lvl8pPr>
              <a:defRPr sz="2494"/>
            </a:lvl8pPr>
            <a:lvl9pPr>
              <a:defRPr sz="2494"/>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7680420" y="2393284"/>
            <a:ext cx="6682963" cy="997407"/>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7680420" y="3390691"/>
            <a:ext cx="6682963" cy="6160168"/>
          </a:xfrm>
        </p:spPr>
        <p:txBody>
          <a:bodyPr/>
          <a:lstStyle>
            <a:lvl1pPr>
              <a:defRPr sz="3742"/>
            </a:lvl1pPr>
            <a:lvl2pPr>
              <a:defRPr sz="3118"/>
            </a:lvl2pPr>
            <a:lvl3pPr>
              <a:defRPr sz="2806"/>
            </a:lvl3pPr>
            <a:lvl4pPr>
              <a:defRPr sz="2494"/>
            </a:lvl4pPr>
            <a:lvl5pPr>
              <a:defRPr sz="2494"/>
            </a:lvl5pPr>
            <a:lvl6pPr>
              <a:defRPr sz="2494"/>
            </a:lvl6pPr>
            <a:lvl7pPr>
              <a:defRPr sz="2494"/>
            </a:lvl7pPr>
            <a:lvl8pPr>
              <a:defRPr sz="2494"/>
            </a:lvl8pPr>
            <a:lvl9pPr>
              <a:defRPr sz="2494"/>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1B8ABB09-4A1D-463E-8065-109CC2B7EFAA}" type="datetimeFigureOut">
              <a:rPr lang="ar-SA" smtClean="0"/>
              <a:t>25/03/1444</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1B8ABB09-4A1D-463E-8065-109CC2B7EFAA}" type="datetimeFigureOut">
              <a:rPr lang="ar-SA" smtClean="0"/>
              <a:t>25/03/1444</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t>25/03/1444</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755968" y="425693"/>
            <a:ext cx="4974162" cy="1811668"/>
          </a:xfrm>
        </p:spPr>
        <p:txBody>
          <a:bodyPr anchor="b"/>
          <a:lstStyle>
            <a:lvl1pPr algn="r">
              <a:defRPr sz="3118" b="1"/>
            </a:lvl1pPr>
          </a:lstStyle>
          <a:p>
            <a:r>
              <a:rPr lang="ar-SA"/>
              <a:t>انقر لتحرير نمط العنوان الرئيسي</a:t>
            </a:r>
          </a:p>
        </p:txBody>
      </p:sp>
      <p:sp>
        <p:nvSpPr>
          <p:cNvPr id="3" name="عنصر نائب للمحتوى 2"/>
          <p:cNvSpPr>
            <a:spLocks noGrp="1"/>
          </p:cNvSpPr>
          <p:nvPr>
            <p:ph idx="1"/>
          </p:nvPr>
        </p:nvSpPr>
        <p:spPr>
          <a:xfrm>
            <a:off x="5911246" y="425693"/>
            <a:ext cx="8452137" cy="9125166"/>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755968" y="2237362"/>
            <a:ext cx="4974162" cy="7313498"/>
          </a:xfrm>
        </p:spPr>
        <p:txBody>
          <a:bodyPr/>
          <a:lstStyle>
            <a:lvl1pPr marL="0" indent="0">
              <a:buNone/>
              <a:defRPr sz="2183"/>
            </a:lvl1pPr>
            <a:lvl2pPr marL="712775" indent="0">
              <a:buNone/>
              <a:defRPr sz="1871"/>
            </a:lvl2pPr>
            <a:lvl3pPr marL="1425550" indent="0">
              <a:buNone/>
              <a:defRPr sz="1559"/>
            </a:lvl3pPr>
            <a:lvl4pPr marL="2138324" indent="0">
              <a:buNone/>
              <a:defRPr sz="1403"/>
            </a:lvl4pPr>
            <a:lvl5pPr marL="2851099" indent="0">
              <a:buNone/>
              <a:defRPr sz="1403"/>
            </a:lvl5pPr>
            <a:lvl6pPr marL="3563874" indent="0">
              <a:buNone/>
              <a:defRPr sz="1403"/>
            </a:lvl6pPr>
            <a:lvl7pPr marL="4276649" indent="0">
              <a:buNone/>
              <a:defRPr sz="1403"/>
            </a:lvl7pPr>
            <a:lvl8pPr marL="4989424" indent="0">
              <a:buNone/>
              <a:defRPr sz="1403"/>
            </a:lvl8pPr>
            <a:lvl9pPr marL="5702198" indent="0">
              <a:buNone/>
              <a:defRPr sz="1403"/>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25/03/1444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2963498" y="7484269"/>
            <a:ext cx="9071610" cy="883560"/>
          </a:xfrm>
        </p:spPr>
        <p:txBody>
          <a:bodyPr anchor="b"/>
          <a:lstStyle>
            <a:lvl1pPr algn="r">
              <a:defRPr sz="3118" b="1"/>
            </a:lvl1pPr>
          </a:lstStyle>
          <a:p>
            <a:r>
              <a:rPr lang="ar-SA"/>
              <a:t>انقر لتحرير نمط العنوان الرئيسي</a:t>
            </a:r>
          </a:p>
        </p:txBody>
      </p:sp>
      <p:sp>
        <p:nvSpPr>
          <p:cNvPr id="3" name="عنصر نائب للصورة 2"/>
          <p:cNvSpPr>
            <a:spLocks noGrp="1"/>
          </p:cNvSpPr>
          <p:nvPr>
            <p:ph type="pic" idx="1"/>
          </p:nvPr>
        </p:nvSpPr>
        <p:spPr>
          <a:xfrm>
            <a:off x="2963498" y="955333"/>
            <a:ext cx="9071610" cy="6415088"/>
          </a:xfrm>
        </p:spPr>
        <p:txBody>
          <a:bodyPr/>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endParaRPr lang="ar-SA"/>
          </a:p>
        </p:txBody>
      </p:sp>
      <p:sp>
        <p:nvSpPr>
          <p:cNvPr id="4" name="عنصر نائب للنص 3"/>
          <p:cNvSpPr>
            <a:spLocks noGrp="1"/>
          </p:cNvSpPr>
          <p:nvPr>
            <p:ph type="body" sz="half" idx="2"/>
          </p:nvPr>
        </p:nvSpPr>
        <p:spPr>
          <a:xfrm>
            <a:off x="2963498" y="8367830"/>
            <a:ext cx="9071610" cy="1254802"/>
          </a:xfrm>
        </p:spPr>
        <p:txBody>
          <a:bodyPr/>
          <a:lstStyle>
            <a:lvl1pPr marL="0" indent="0">
              <a:buNone/>
              <a:defRPr sz="2183"/>
            </a:lvl1pPr>
            <a:lvl2pPr marL="712775" indent="0">
              <a:buNone/>
              <a:defRPr sz="1871"/>
            </a:lvl2pPr>
            <a:lvl3pPr marL="1425550" indent="0">
              <a:buNone/>
              <a:defRPr sz="1559"/>
            </a:lvl3pPr>
            <a:lvl4pPr marL="2138324" indent="0">
              <a:buNone/>
              <a:defRPr sz="1403"/>
            </a:lvl4pPr>
            <a:lvl5pPr marL="2851099" indent="0">
              <a:buNone/>
              <a:defRPr sz="1403"/>
            </a:lvl5pPr>
            <a:lvl6pPr marL="3563874" indent="0">
              <a:buNone/>
              <a:defRPr sz="1403"/>
            </a:lvl6pPr>
            <a:lvl7pPr marL="4276649" indent="0">
              <a:buNone/>
              <a:defRPr sz="1403"/>
            </a:lvl7pPr>
            <a:lvl8pPr marL="4989424" indent="0">
              <a:buNone/>
              <a:defRPr sz="1403"/>
            </a:lvl8pPr>
            <a:lvl9pPr marL="5702198" indent="0">
              <a:buNone/>
              <a:defRPr sz="1403"/>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25/03/1444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7000"/>
            <a:lum/>
          </a:blip>
          <a:srcRect/>
          <a:stretch>
            <a:fillRect/>
          </a:stretch>
        </a:blip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755968" y="428168"/>
            <a:ext cx="13607415" cy="1781969"/>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755968" y="2494757"/>
            <a:ext cx="13607415" cy="7056102"/>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10835534" y="9909727"/>
            <a:ext cx="3527848" cy="569240"/>
          </a:xfrm>
          <a:prstGeom prst="rect">
            <a:avLst/>
          </a:prstGeom>
        </p:spPr>
        <p:txBody>
          <a:bodyPr vert="horz" lIns="91440" tIns="45720" rIns="91440" bIns="45720" rtlCol="1" anchor="ctr"/>
          <a:lstStyle>
            <a:lvl1pPr algn="r">
              <a:defRPr sz="1871">
                <a:solidFill>
                  <a:schemeClr val="tx1">
                    <a:tint val="75000"/>
                  </a:schemeClr>
                </a:solidFill>
              </a:defRPr>
            </a:lvl1pPr>
          </a:lstStyle>
          <a:p>
            <a:fld id="{1B8ABB09-4A1D-463E-8065-109CC2B7EFAA}" type="datetimeFigureOut">
              <a:rPr lang="ar-SA" smtClean="0"/>
              <a:t>25/03/1444</a:t>
            </a:fld>
            <a:endParaRPr lang="ar-SA"/>
          </a:p>
        </p:txBody>
      </p:sp>
      <p:sp>
        <p:nvSpPr>
          <p:cNvPr id="5" name="عنصر نائب للتذييل 4"/>
          <p:cNvSpPr>
            <a:spLocks noGrp="1"/>
          </p:cNvSpPr>
          <p:nvPr>
            <p:ph type="ftr" sz="quarter" idx="3"/>
          </p:nvPr>
        </p:nvSpPr>
        <p:spPr>
          <a:xfrm>
            <a:off x="5165778" y="9909727"/>
            <a:ext cx="4787794" cy="569240"/>
          </a:xfrm>
          <a:prstGeom prst="rect">
            <a:avLst/>
          </a:prstGeom>
        </p:spPr>
        <p:txBody>
          <a:bodyPr vert="horz" lIns="91440" tIns="45720" rIns="91440" bIns="45720" rtlCol="1" anchor="ctr"/>
          <a:lstStyle>
            <a:lvl1pPr algn="ctr">
              <a:defRPr sz="1871">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755968" y="9909727"/>
            <a:ext cx="3527848" cy="569240"/>
          </a:xfrm>
          <a:prstGeom prst="rect">
            <a:avLst/>
          </a:prstGeom>
        </p:spPr>
        <p:txBody>
          <a:bodyPr vert="horz" lIns="91440" tIns="45720" rIns="91440" bIns="45720" rtlCol="1" anchor="ctr"/>
          <a:lstStyle>
            <a:lvl1pPr algn="l">
              <a:defRPr sz="1871">
                <a:solidFill>
                  <a:schemeClr val="tx1">
                    <a:tint val="75000"/>
                  </a:schemeClr>
                </a:solidFill>
              </a:defRPr>
            </a:lvl1pPr>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25550" rtl="1" eaLnBrk="1" latinLnBrk="0" hangingPunct="1">
        <a:spcBef>
          <a:spcPct val="0"/>
        </a:spcBef>
        <a:buNone/>
        <a:defRPr sz="6860" kern="1200">
          <a:solidFill>
            <a:schemeClr val="tx1"/>
          </a:solidFill>
          <a:latin typeface="+mj-lt"/>
          <a:ea typeface="+mj-ea"/>
          <a:cs typeface="+mj-cs"/>
        </a:defRPr>
      </a:lvl1pPr>
    </p:titleStyle>
    <p:bodyStyle>
      <a:lvl1pPr marL="534581" indent="-534581" algn="r" defTabSz="1425550" rtl="1" eaLnBrk="1" latinLnBrk="0" hangingPunct="1">
        <a:spcBef>
          <a:spcPct val="20000"/>
        </a:spcBef>
        <a:buFont typeface="Arial" pitchFamily="34" charset="0"/>
        <a:buChar char="•"/>
        <a:defRPr sz="4989" kern="1200">
          <a:solidFill>
            <a:schemeClr val="tx1"/>
          </a:solidFill>
          <a:latin typeface="+mn-lt"/>
          <a:ea typeface="+mn-ea"/>
          <a:cs typeface="+mn-cs"/>
        </a:defRPr>
      </a:lvl1pPr>
      <a:lvl2pPr marL="1158259" indent="-445484" algn="r" defTabSz="1425550" rtl="1" eaLnBrk="1" latinLnBrk="0" hangingPunct="1">
        <a:spcBef>
          <a:spcPct val="20000"/>
        </a:spcBef>
        <a:buFont typeface="Arial" pitchFamily="34" charset="0"/>
        <a:buChar char="–"/>
        <a:defRPr sz="4365" kern="1200">
          <a:solidFill>
            <a:schemeClr val="tx1"/>
          </a:solidFill>
          <a:latin typeface="+mn-lt"/>
          <a:ea typeface="+mn-ea"/>
          <a:cs typeface="+mn-cs"/>
        </a:defRPr>
      </a:lvl2pPr>
      <a:lvl3pPr marL="1781937" indent="-356387" algn="r" defTabSz="1425550" rtl="1" eaLnBrk="1" latinLnBrk="0" hangingPunct="1">
        <a:spcBef>
          <a:spcPct val="20000"/>
        </a:spcBef>
        <a:buFont typeface="Arial" pitchFamily="34" charset="0"/>
        <a:buChar char="•"/>
        <a:defRPr sz="3742" kern="1200">
          <a:solidFill>
            <a:schemeClr val="tx1"/>
          </a:solidFill>
          <a:latin typeface="+mn-lt"/>
          <a:ea typeface="+mn-ea"/>
          <a:cs typeface="+mn-cs"/>
        </a:defRPr>
      </a:lvl3pPr>
      <a:lvl4pPr marL="2494712" indent="-356387" algn="r" defTabSz="1425550" rtl="1" eaLnBrk="1" latinLnBrk="0" hangingPunct="1">
        <a:spcBef>
          <a:spcPct val="20000"/>
        </a:spcBef>
        <a:buFont typeface="Arial" pitchFamily="34" charset="0"/>
        <a:buChar char="–"/>
        <a:defRPr sz="3118" kern="1200">
          <a:solidFill>
            <a:schemeClr val="tx1"/>
          </a:solidFill>
          <a:latin typeface="+mn-lt"/>
          <a:ea typeface="+mn-ea"/>
          <a:cs typeface="+mn-cs"/>
        </a:defRPr>
      </a:lvl4pPr>
      <a:lvl5pPr marL="3207487" indent="-356387" algn="r" defTabSz="1425550" rtl="1" eaLnBrk="1" latinLnBrk="0" hangingPunct="1">
        <a:spcBef>
          <a:spcPct val="20000"/>
        </a:spcBef>
        <a:buFont typeface="Arial" pitchFamily="34" charset="0"/>
        <a:buChar char="»"/>
        <a:defRPr sz="3118" kern="1200">
          <a:solidFill>
            <a:schemeClr val="tx1"/>
          </a:solidFill>
          <a:latin typeface="+mn-lt"/>
          <a:ea typeface="+mn-ea"/>
          <a:cs typeface="+mn-cs"/>
        </a:defRPr>
      </a:lvl5pPr>
      <a:lvl6pPr marL="3920261" indent="-356387" algn="r" defTabSz="1425550" rtl="1" eaLnBrk="1" latinLnBrk="0" hangingPunct="1">
        <a:spcBef>
          <a:spcPct val="20000"/>
        </a:spcBef>
        <a:buFont typeface="Arial" pitchFamily="34" charset="0"/>
        <a:buChar char="•"/>
        <a:defRPr sz="3118" kern="1200">
          <a:solidFill>
            <a:schemeClr val="tx1"/>
          </a:solidFill>
          <a:latin typeface="+mn-lt"/>
          <a:ea typeface="+mn-ea"/>
          <a:cs typeface="+mn-cs"/>
        </a:defRPr>
      </a:lvl6pPr>
      <a:lvl7pPr marL="4633036" indent="-356387" algn="r" defTabSz="1425550" rtl="1" eaLnBrk="1" latinLnBrk="0" hangingPunct="1">
        <a:spcBef>
          <a:spcPct val="20000"/>
        </a:spcBef>
        <a:buFont typeface="Arial" pitchFamily="34" charset="0"/>
        <a:buChar char="•"/>
        <a:defRPr sz="3118" kern="1200">
          <a:solidFill>
            <a:schemeClr val="tx1"/>
          </a:solidFill>
          <a:latin typeface="+mn-lt"/>
          <a:ea typeface="+mn-ea"/>
          <a:cs typeface="+mn-cs"/>
        </a:defRPr>
      </a:lvl7pPr>
      <a:lvl8pPr marL="5345811" indent="-356387" algn="r" defTabSz="1425550" rtl="1" eaLnBrk="1" latinLnBrk="0" hangingPunct="1">
        <a:spcBef>
          <a:spcPct val="20000"/>
        </a:spcBef>
        <a:buFont typeface="Arial" pitchFamily="34" charset="0"/>
        <a:buChar char="•"/>
        <a:defRPr sz="3118" kern="1200">
          <a:solidFill>
            <a:schemeClr val="tx1"/>
          </a:solidFill>
          <a:latin typeface="+mn-lt"/>
          <a:ea typeface="+mn-ea"/>
          <a:cs typeface="+mn-cs"/>
        </a:defRPr>
      </a:lvl8pPr>
      <a:lvl9pPr marL="6058586" indent="-356387" algn="r" defTabSz="1425550" rtl="1" eaLnBrk="1" latinLnBrk="0" hangingPunct="1">
        <a:spcBef>
          <a:spcPct val="20000"/>
        </a:spcBef>
        <a:buFont typeface="Arial" pitchFamily="34" charset="0"/>
        <a:buChar char="•"/>
        <a:defRPr sz="3118" kern="1200">
          <a:solidFill>
            <a:schemeClr val="tx1"/>
          </a:solidFill>
          <a:latin typeface="+mn-lt"/>
          <a:ea typeface="+mn-ea"/>
          <a:cs typeface="+mn-cs"/>
        </a:defRPr>
      </a:lvl9pPr>
    </p:bodyStyle>
    <p:otherStyle>
      <a:defPPr>
        <a:defRPr lang="ar-SA"/>
      </a:defPPr>
      <a:lvl1pPr marL="0" algn="r" defTabSz="1425550" rtl="1" eaLnBrk="1" latinLnBrk="0" hangingPunct="1">
        <a:defRPr sz="2806" kern="1200">
          <a:solidFill>
            <a:schemeClr val="tx1"/>
          </a:solidFill>
          <a:latin typeface="+mn-lt"/>
          <a:ea typeface="+mn-ea"/>
          <a:cs typeface="+mn-cs"/>
        </a:defRPr>
      </a:lvl1pPr>
      <a:lvl2pPr marL="712775" algn="r" defTabSz="1425550" rtl="1" eaLnBrk="1" latinLnBrk="0" hangingPunct="1">
        <a:defRPr sz="2806" kern="1200">
          <a:solidFill>
            <a:schemeClr val="tx1"/>
          </a:solidFill>
          <a:latin typeface="+mn-lt"/>
          <a:ea typeface="+mn-ea"/>
          <a:cs typeface="+mn-cs"/>
        </a:defRPr>
      </a:lvl2pPr>
      <a:lvl3pPr marL="1425550" algn="r" defTabSz="1425550" rtl="1" eaLnBrk="1" latinLnBrk="0" hangingPunct="1">
        <a:defRPr sz="2806" kern="1200">
          <a:solidFill>
            <a:schemeClr val="tx1"/>
          </a:solidFill>
          <a:latin typeface="+mn-lt"/>
          <a:ea typeface="+mn-ea"/>
          <a:cs typeface="+mn-cs"/>
        </a:defRPr>
      </a:lvl3pPr>
      <a:lvl4pPr marL="2138324" algn="r" defTabSz="1425550" rtl="1" eaLnBrk="1" latinLnBrk="0" hangingPunct="1">
        <a:defRPr sz="2806" kern="1200">
          <a:solidFill>
            <a:schemeClr val="tx1"/>
          </a:solidFill>
          <a:latin typeface="+mn-lt"/>
          <a:ea typeface="+mn-ea"/>
          <a:cs typeface="+mn-cs"/>
        </a:defRPr>
      </a:lvl4pPr>
      <a:lvl5pPr marL="2851099" algn="r" defTabSz="1425550" rtl="1" eaLnBrk="1" latinLnBrk="0" hangingPunct="1">
        <a:defRPr sz="2806" kern="1200">
          <a:solidFill>
            <a:schemeClr val="tx1"/>
          </a:solidFill>
          <a:latin typeface="+mn-lt"/>
          <a:ea typeface="+mn-ea"/>
          <a:cs typeface="+mn-cs"/>
        </a:defRPr>
      </a:lvl5pPr>
      <a:lvl6pPr marL="3563874" algn="r" defTabSz="1425550" rtl="1" eaLnBrk="1" latinLnBrk="0" hangingPunct="1">
        <a:defRPr sz="2806" kern="1200">
          <a:solidFill>
            <a:schemeClr val="tx1"/>
          </a:solidFill>
          <a:latin typeface="+mn-lt"/>
          <a:ea typeface="+mn-ea"/>
          <a:cs typeface="+mn-cs"/>
        </a:defRPr>
      </a:lvl6pPr>
      <a:lvl7pPr marL="4276649" algn="r" defTabSz="1425550" rtl="1" eaLnBrk="1" latinLnBrk="0" hangingPunct="1">
        <a:defRPr sz="2806" kern="1200">
          <a:solidFill>
            <a:schemeClr val="tx1"/>
          </a:solidFill>
          <a:latin typeface="+mn-lt"/>
          <a:ea typeface="+mn-ea"/>
          <a:cs typeface="+mn-cs"/>
        </a:defRPr>
      </a:lvl7pPr>
      <a:lvl8pPr marL="4989424" algn="r" defTabSz="1425550" rtl="1" eaLnBrk="1" latinLnBrk="0" hangingPunct="1">
        <a:defRPr sz="2806" kern="1200">
          <a:solidFill>
            <a:schemeClr val="tx1"/>
          </a:solidFill>
          <a:latin typeface="+mn-lt"/>
          <a:ea typeface="+mn-ea"/>
          <a:cs typeface="+mn-cs"/>
        </a:defRPr>
      </a:lvl8pPr>
      <a:lvl9pPr marL="5702198" algn="r" defTabSz="1425550" rtl="1"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147871" y="953418"/>
            <a:ext cx="12830175" cy="1437601"/>
          </a:xfrm>
        </p:spPr>
        <p:txBody>
          <a:bodyPr>
            <a:normAutofit/>
          </a:bodyPr>
          <a:lstStyle/>
          <a:p>
            <a:r>
              <a:rPr lang="ar-EG" sz="4000" b="1" dirty="0">
                <a:solidFill>
                  <a:srgbClr val="FF0000"/>
                </a:solidFill>
              </a:rPr>
              <a:t>عن مقدم المشروع </a:t>
            </a:r>
          </a:p>
        </p:txBody>
      </p:sp>
      <p:sp>
        <p:nvSpPr>
          <p:cNvPr id="3" name="عنصر نائب للمحتوى 2"/>
          <p:cNvSpPr>
            <a:spLocks noGrp="1"/>
          </p:cNvSpPr>
          <p:nvPr>
            <p:ph idx="1"/>
          </p:nvPr>
        </p:nvSpPr>
        <p:spPr>
          <a:xfrm>
            <a:off x="2159076" y="1893331"/>
            <a:ext cx="11815687" cy="7644099"/>
          </a:xfrm>
        </p:spPr>
        <p:txBody>
          <a:bodyPr>
            <a:normAutofit fontScale="92500" lnSpcReduction="10000"/>
          </a:bodyPr>
          <a:lstStyle/>
          <a:p>
            <a:pPr marL="0" indent="0">
              <a:buNone/>
            </a:pPr>
            <a:r>
              <a:rPr lang="ar-EG" sz="3118" b="1" dirty="0"/>
              <a:t>الاسم / احمد عباس حسن .</a:t>
            </a:r>
          </a:p>
          <a:p>
            <a:pPr marL="0" indent="0">
              <a:buNone/>
            </a:pPr>
            <a:r>
              <a:rPr lang="ar-EG" sz="3118" b="1" dirty="0"/>
              <a:t>الوظيفة / صاحب ومدير المشروع .</a:t>
            </a:r>
          </a:p>
          <a:p>
            <a:pPr marL="0" indent="0">
              <a:buNone/>
            </a:pPr>
            <a:r>
              <a:rPr lang="ar-EG" sz="3118" b="1" dirty="0"/>
              <a:t>المؤهل / المعهد القومي للاتصالات شعبة الحاسب الالي .</a:t>
            </a:r>
          </a:p>
          <a:p>
            <a:pPr marL="0" indent="0">
              <a:buNone/>
            </a:pPr>
            <a:r>
              <a:rPr lang="ar-EG" sz="3118" b="1" dirty="0"/>
              <a:t>الخبرات السابقة  :-</a:t>
            </a:r>
          </a:p>
          <a:p>
            <a:pPr marL="0" indent="0">
              <a:buNone/>
            </a:pPr>
            <a:r>
              <a:rPr lang="ar-EG" sz="3118" dirty="0"/>
              <a:t>1- مدير عام مبادرة مجلس القيادات الشبابية لأبناء وادي النيل (محافظة الاقصر)</a:t>
            </a:r>
          </a:p>
          <a:p>
            <a:pPr marL="0" indent="0">
              <a:buNone/>
            </a:pPr>
            <a:r>
              <a:rPr lang="ar-EG" sz="3118" dirty="0"/>
              <a:t>2- احد رواد الاعمال لجهاز تنمية المشروعات بالأقصر .</a:t>
            </a:r>
          </a:p>
          <a:p>
            <a:pPr marL="0" indent="0">
              <a:buNone/>
            </a:pPr>
            <a:r>
              <a:rPr lang="ar-EG" sz="3118" dirty="0"/>
              <a:t>3- مشارك في فكرتك شركتك للدورة الاولي بفكرة تطوير وتعديل التكيف الصحراوي  تحت رعاية وزارة الاستثمار والتعاون الدولي.</a:t>
            </a:r>
          </a:p>
          <a:p>
            <a:pPr marL="0" indent="0">
              <a:buNone/>
            </a:pPr>
            <a:r>
              <a:rPr lang="ar-EG" sz="3118" dirty="0"/>
              <a:t>4- دورة تدريبية في عمل ريادة الاعمال والمعرفة المالية من شركة </a:t>
            </a:r>
            <a:r>
              <a:rPr lang="en-US" sz="3118" dirty="0"/>
              <a:t>CHF </a:t>
            </a:r>
            <a:r>
              <a:rPr lang="ar-LY" sz="3118" dirty="0"/>
              <a:t> للخدمات </a:t>
            </a:r>
            <a:r>
              <a:rPr lang="ar-LY" sz="3118" dirty="0" err="1"/>
              <a:t>الادار</a:t>
            </a:r>
            <a:r>
              <a:rPr lang="ar-EG" sz="3118" dirty="0"/>
              <a:t>يه والاستشارية .</a:t>
            </a:r>
          </a:p>
          <a:p>
            <a:pPr marL="0" indent="0">
              <a:buNone/>
            </a:pPr>
            <a:r>
              <a:rPr lang="ar-EG" sz="3118" dirty="0"/>
              <a:t>5- دورة تدريبية </a:t>
            </a:r>
            <a:r>
              <a:rPr lang="ar-EG" sz="3118" dirty="0" err="1"/>
              <a:t>بدبلومة</a:t>
            </a:r>
            <a:r>
              <a:rPr lang="ar-EG" sz="3118" dirty="0"/>
              <a:t> التنمية البشرية من مجلس الشباب المصري .</a:t>
            </a:r>
          </a:p>
          <a:p>
            <a:pPr marL="0" indent="0">
              <a:buNone/>
            </a:pPr>
            <a:r>
              <a:rPr lang="ar-EG" sz="3118" dirty="0"/>
              <a:t>6- مشارك في مسابقة خطوة في مشروعك في محافظة الاقصر تابعة لجهاز تنمية المشروعات ووزارة الصناعة .</a:t>
            </a:r>
          </a:p>
          <a:p>
            <a:pPr marL="0" indent="0">
              <a:buNone/>
            </a:pPr>
            <a:r>
              <a:rPr lang="ar-EG" sz="3118" dirty="0"/>
              <a:t>7- احد مستثمر  المنطقة الصناعية بالبغدادي بالأقصر ، مصنع وان كول لتصنيع التكيف الصحراوي.</a:t>
            </a:r>
          </a:p>
          <a:p>
            <a:pPr marL="0" indent="0">
              <a:buNone/>
            </a:pPr>
            <a:r>
              <a:rPr lang="ar-EG" sz="3118" dirty="0"/>
              <a:t>8- صاحب مصنع جراند لليف الخام والمصنع  .</a:t>
            </a:r>
          </a:p>
          <a:p>
            <a:pPr marL="0" indent="0">
              <a:buNone/>
            </a:pPr>
            <a:endParaRPr lang="ar-EG" sz="3118" dirty="0"/>
          </a:p>
        </p:txBody>
      </p:sp>
      <p:pic>
        <p:nvPicPr>
          <p:cNvPr id="1026" name="Picture 2" descr="E:\2021\الاستاذ احمد عباس\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0923" y="1672218"/>
            <a:ext cx="2050277" cy="2082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2034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144588" y="811961"/>
            <a:ext cx="12830175" cy="1437601"/>
          </a:xfrm>
        </p:spPr>
        <p:txBody>
          <a:bodyPr>
            <a:normAutofit/>
          </a:bodyPr>
          <a:lstStyle/>
          <a:p>
            <a:r>
              <a:rPr lang="ar-EG" sz="3118" b="1" dirty="0">
                <a:solidFill>
                  <a:srgbClr val="FF0000"/>
                </a:solidFill>
              </a:rPr>
              <a:t>أثر المشروع وتطبيقاته </a:t>
            </a:r>
          </a:p>
        </p:txBody>
      </p:sp>
      <p:sp>
        <p:nvSpPr>
          <p:cNvPr id="3" name="عنصر نائب للمحتوى 2"/>
          <p:cNvSpPr>
            <a:spLocks noGrp="1"/>
          </p:cNvSpPr>
          <p:nvPr>
            <p:ph idx="1"/>
          </p:nvPr>
        </p:nvSpPr>
        <p:spPr>
          <a:xfrm>
            <a:off x="1795847" y="2177554"/>
            <a:ext cx="11527655" cy="7235304"/>
          </a:xfrm>
        </p:spPr>
        <p:txBody>
          <a:bodyPr>
            <a:normAutofit fontScale="77500" lnSpcReduction="20000"/>
          </a:bodyPr>
          <a:lstStyle/>
          <a:p>
            <a:pPr marL="0" indent="0">
              <a:buNone/>
            </a:pPr>
            <a:r>
              <a:rPr lang="ar-EG" sz="3118" dirty="0"/>
              <a:t>1- يوفر المشروع فرصة عمل حاليا  ما بن 25 الي 30 وظيفة ادارية والجمع والفرز والسائقين </a:t>
            </a:r>
          </a:p>
          <a:p>
            <a:pPr marL="0" indent="0">
              <a:buNone/>
            </a:pPr>
            <a:r>
              <a:rPr lang="ar-EG" sz="3118" dirty="0"/>
              <a:t>ويعطي قيمة مضافة الي المخلفات نظرا لتحويلها من مشكلة الي حل ومنتج يستفاد منه في السوق المحلي وايضا السوق الخارجي .  </a:t>
            </a:r>
          </a:p>
          <a:p>
            <a:pPr marL="0" indent="0">
              <a:buNone/>
            </a:pPr>
            <a:r>
              <a:rPr lang="ar-EG" sz="3118" dirty="0"/>
              <a:t>2- يحافظ المشروع علي البيئة ويقلل الانبعاثات الحرارية  والاحتباس الحراري (ثاني اكسيد الكربون) عن طريق عدم الحرق والجمع وزراعة الاسطح وتحويلها الي قيمة مضافة للمواطن ومنتج للأكسجين.</a:t>
            </a:r>
          </a:p>
          <a:p>
            <a:pPr marL="0" indent="0">
              <a:buNone/>
            </a:pPr>
            <a:endParaRPr lang="ar-EG" sz="3118" dirty="0"/>
          </a:p>
          <a:p>
            <a:pPr marL="0" indent="0" algn="ctr">
              <a:spcBef>
                <a:spcPct val="0"/>
              </a:spcBef>
              <a:buNone/>
            </a:pPr>
            <a:r>
              <a:rPr lang="ar-EG" sz="3118" b="1" dirty="0">
                <a:solidFill>
                  <a:srgbClr val="FF0000"/>
                </a:solidFill>
                <a:latin typeface="+mj-lt"/>
                <a:ea typeface="+mj-ea"/>
                <a:cs typeface="+mj-cs"/>
              </a:rPr>
              <a:t>ما تم تنفيذه والخطط المستقبلية للمشروع </a:t>
            </a:r>
          </a:p>
          <a:p>
            <a:pPr marL="0" indent="0">
              <a:buNone/>
            </a:pPr>
            <a:r>
              <a:rPr lang="ar-EG" sz="3118" dirty="0"/>
              <a:t>1-تم تأسيس الشركة جرين فيوتشر للخدمات البيئية وجع وتدوير المخلفات الخطرة ومقرها محافظة الاقصر – مركز القرنة – قرية الضبعية .</a:t>
            </a:r>
          </a:p>
          <a:p>
            <a:pPr marL="0" indent="0">
              <a:buNone/>
            </a:pPr>
            <a:r>
              <a:rPr lang="ar-EG" sz="3118" dirty="0"/>
              <a:t>س :ت /9995                      ب: ض/ 450/220/362 </a:t>
            </a:r>
          </a:p>
          <a:p>
            <a:pPr marL="0" indent="0">
              <a:buNone/>
            </a:pPr>
            <a:r>
              <a:rPr lang="ar-EG" sz="3118" dirty="0"/>
              <a:t>1- تم الاشتراك في اتحاد غرفة الصناعات .</a:t>
            </a:r>
          </a:p>
          <a:p>
            <a:pPr marL="0" indent="0">
              <a:buNone/>
            </a:pPr>
            <a:r>
              <a:rPr lang="ar-EG" sz="3118" dirty="0"/>
              <a:t>2- تم عمل شهادة تصنيف للمشروع من جهاز تنمية المشروعات .</a:t>
            </a:r>
          </a:p>
          <a:p>
            <a:pPr marL="0" indent="0">
              <a:buNone/>
            </a:pPr>
            <a:r>
              <a:rPr lang="ar-EG" sz="3118" dirty="0"/>
              <a:t>3-عمل تعاقدات مع مواطنين بحولي 750 تعاقد مع المواطنين لرفع المخلفات منهم يوميا يكون رفع من المنبع </a:t>
            </a:r>
          </a:p>
          <a:p>
            <a:pPr marL="0" indent="0">
              <a:buNone/>
            </a:pPr>
            <a:r>
              <a:rPr lang="ar-EG" sz="3118" dirty="0"/>
              <a:t>4- جاري العمل علي عمل بروتكولات بالاتفاق مع مديريات التربية والتعليم وغيرها من الهيئات لعمل لقاءات ومؤتمرات للتوعية والحفاظ علي البيئة مقدمة من الشركة مجاني ورفع المخلفات مجاني ورف المخلفات مجاني من الهيئات المتعاقد معها .</a:t>
            </a:r>
          </a:p>
          <a:p>
            <a:pPr marL="0" indent="0">
              <a:buNone/>
            </a:pPr>
            <a:r>
              <a:rPr lang="ar-EG" sz="3118" dirty="0"/>
              <a:t>5- تم تقديم طلب الي محافظة الاقصر بتخصيص قطة ارض لاستكمال اهداف المشروع لعمل مصنع للمخلفات الزراعية وتحويلها الي اخشاب مضغوطة </a:t>
            </a:r>
            <a:r>
              <a:rPr lang="en-US" sz="3118" dirty="0"/>
              <a:t>MDF   </a:t>
            </a:r>
            <a:r>
              <a:rPr lang="ar-EG" sz="3118" dirty="0"/>
              <a:t>ومصبعات طاقة وهي ضمن المشروعات الاستثمارية المطلوب العمل عليها بمحافظة الاقصر ويكون الاستخدام الامثل للمخلفات الزراعية وهو منتج مطلوب محليا وخارجيا </a:t>
            </a:r>
          </a:p>
          <a:p>
            <a:pPr marL="0" indent="0">
              <a:buNone/>
            </a:pPr>
            <a:endParaRPr lang="ar-EG" sz="3118" dirty="0"/>
          </a:p>
        </p:txBody>
      </p:sp>
    </p:spTree>
    <p:extLst>
      <p:ext uri="{BB962C8B-B14F-4D97-AF65-F5344CB8AC3E}">
        <p14:creationId xmlns:p14="http://schemas.microsoft.com/office/powerpoint/2010/main" val="747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721883" y="1262454"/>
            <a:ext cx="12117388" cy="1347148"/>
          </a:xfrm>
        </p:spPr>
        <p:txBody>
          <a:bodyPr>
            <a:normAutofit/>
          </a:bodyPr>
          <a:lstStyle/>
          <a:p>
            <a:r>
              <a:rPr lang="ar-LY" sz="3118" b="1" dirty="0">
                <a:solidFill>
                  <a:srgbClr val="FF0000"/>
                </a:solidFill>
              </a:rPr>
              <a:t>فكرة ومبادرة وعمل جرين </a:t>
            </a:r>
            <a:r>
              <a:rPr lang="ar-LY" sz="3118" b="1" dirty="0" err="1">
                <a:solidFill>
                  <a:srgbClr val="FF0000"/>
                </a:solidFill>
              </a:rPr>
              <a:t>فيوتشر</a:t>
            </a:r>
            <a:r>
              <a:rPr lang="ar-LY" sz="3118" b="1" dirty="0">
                <a:solidFill>
                  <a:srgbClr val="FF0000"/>
                </a:solidFill>
              </a:rPr>
              <a:t> للخدمات البيئية وجمع وتدوير المخلفات الصلبة والخطرة </a:t>
            </a:r>
            <a:endParaRPr lang="ar-EG" sz="3118" b="1" dirty="0">
              <a:solidFill>
                <a:srgbClr val="FF0000"/>
              </a:solidFill>
            </a:endParaRPr>
          </a:p>
        </p:txBody>
      </p:sp>
      <p:sp>
        <p:nvSpPr>
          <p:cNvPr id="3" name="عنوان فرعي 2"/>
          <p:cNvSpPr>
            <a:spLocks noGrp="1"/>
          </p:cNvSpPr>
          <p:nvPr>
            <p:ph type="subTitle" idx="1"/>
          </p:nvPr>
        </p:nvSpPr>
        <p:spPr>
          <a:xfrm>
            <a:off x="1078955" y="2278192"/>
            <a:ext cx="12961440" cy="5660002"/>
          </a:xfrm>
        </p:spPr>
        <p:txBody>
          <a:bodyPr>
            <a:normAutofit/>
          </a:bodyPr>
          <a:lstStyle/>
          <a:p>
            <a:pPr marL="712775" indent="-712775" algn="r">
              <a:buFont typeface="Arial" pitchFamily="34" charset="0"/>
              <a:buChar char="•"/>
            </a:pPr>
            <a:r>
              <a:rPr lang="ar-LY" sz="2400" b="1" dirty="0">
                <a:solidFill>
                  <a:srgbClr val="FF0000"/>
                </a:solidFill>
              </a:rPr>
              <a:t>الفكرة العامة عن المشروع وفكرته:-</a:t>
            </a:r>
          </a:p>
          <a:p>
            <a:pPr algn="r"/>
            <a:r>
              <a:rPr lang="ar-LY" sz="2400" dirty="0">
                <a:solidFill>
                  <a:schemeClr val="tx1"/>
                </a:solidFill>
              </a:rPr>
              <a:t>1- بناء منظومة للحفاظ علي البيئة وتجميع وفرز المخلفات الصلبة بأنواعها المنزلية والزراعية .</a:t>
            </a:r>
          </a:p>
          <a:p>
            <a:pPr algn="r"/>
            <a:r>
              <a:rPr lang="ar-LY" sz="2400" dirty="0">
                <a:solidFill>
                  <a:schemeClr val="tx1"/>
                </a:solidFill>
              </a:rPr>
              <a:t>2- التوعية بالمنظومة وفوائدها للمواطن والبلد .</a:t>
            </a:r>
          </a:p>
          <a:p>
            <a:pPr algn="r"/>
            <a:r>
              <a:rPr lang="ar-LY" sz="2400" dirty="0">
                <a:solidFill>
                  <a:schemeClr val="tx1"/>
                </a:solidFill>
              </a:rPr>
              <a:t>3- عمل منظومة يوضح تأثيرها علي المواطن والمناخ يستفيد منها المواطن والمحافظة .</a:t>
            </a:r>
          </a:p>
          <a:p>
            <a:pPr algn="r"/>
            <a:r>
              <a:rPr lang="ar-LY" sz="2400" dirty="0">
                <a:solidFill>
                  <a:schemeClr val="tx1"/>
                </a:solidFill>
              </a:rPr>
              <a:t>4- الاستغلال الامثل للمخلفات المستخرجة من العمل الي خامات ومنتجات مطلوبة في الداخل والخارج وتوفر من الاستيراد في المواد الخام ودمج فئة النباشين الي المنظومة وهي ميزة لا توجد في اغلب الشركات الموجود في القطاع العام .</a:t>
            </a:r>
          </a:p>
          <a:p>
            <a:pPr algn="r"/>
            <a:r>
              <a:rPr lang="ar-LY" sz="2400" dirty="0">
                <a:solidFill>
                  <a:schemeClr val="tx1"/>
                </a:solidFill>
              </a:rPr>
              <a:t>5- عمل استدامة  وتوفير فرص عمل دائمة للشباب  في المحافظة لتكون الشركة احد اسباب تقليل البطالة في المحافظة.</a:t>
            </a:r>
          </a:p>
          <a:p>
            <a:pPr algn="r"/>
            <a:r>
              <a:rPr lang="ar-LY" sz="2400" dirty="0">
                <a:solidFill>
                  <a:schemeClr val="tx1"/>
                </a:solidFill>
              </a:rPr>
              <a:t>6- قابلية الانتشار وتوسيع المشروع والاستمرارية في عمل بيئة نظيفة وتقليل انبعاث الغازات والاحتباس الحراري  .</a:t>
            </a:r>
          </a:p>
          <a:p>
            <a:pPr>
              <a:spcBef>
                <a:spcPct val="0"/>
              </a:spcBef>
            </a:pPr>
            <a:r>
              <a:rPr lang="ar-LY" sz="2800" b="1" dirty="0">
                <a:solidFill>
                  <a:srgbClr val="FF0000"/>
                </a:solidFill>
                <a:latin typeface="+mj-lt"/>
                <a:ea typeface="+mj-ea"/>
                <a:cs typeface="+mj-cs"/>
              </a:rPr>
              <a:t>بناء منظومة للحفاظ علي البيئة وتجميع وفرز المخلفات الصلبة بأنواعها </a:t>
            </a:r>
          </a:p>
          <a:p>
            <a:pPr algn="r"/>
            <a:r>
              <a:rPr lang="ar-LY" sz="2400" dirty="0">
                <a:solidFill>
                  <a:schemeClr val="tx1"/>
                </a:solidFill>
              </a:rPr>
              <a:t>1- عمل منظومة يدمج فيها المواطن والهيئات لخدمة البلد والبيئة والمجتمع جميعا  .</a:t>
            </a:r>
          </a:p>
          <a:p>
            <a:pPr algn="r"/>
            <a:r>
              <a:rPr lang="ar-LY" sz="2400" dirty="0">
                <a:solidFill>
                  <a:schemeClr val="tx1"/>
                </a:solidFill>
              </a:rPr>
              <a:t>2- زراعة الاسطح وعمل بيئة خضراء تعود بالفائدة علي المواطن والمجتمع.</a:t>
            </a:r>
          </a:p>
          <a:p>
            <a:pPr algn="r"/>
            <a:r>
              <a:rPr lang="ar-LY" sz="2400" dirty="0">
                <a:solidFill>
                  <a:schemeClr val="tx1"/>
                </a:solidFill>
              </a:rPr>
              <a:t>3- تحويل المخلفات الزراعية من مشكلة واحد اسباب التلوث الي منتجات وقيمة مضافة مثل الاخشاب المضغوطة ومصبعات الطاقة  .</a:t>
            </a:r>
          </a:p>
          <a:p>
            <a:pPr algn="r"/>
            <a:r>
              <a:rPr lang="ar-LY" sz="2400" dirty="0">
                <a:solidFill>
                  <a:schemeClr val="tx1"/>
                </a:solidFill>
              </a:rPr>
              <a:t>4- البدء من المواطن والمنزل والحقل الزراعي نفسة وتنتهي بالتصنيع </a:t>
            </a:r>
          </a:p>
        </p:txBody>
      </p:sp>
      <p:pic>
        <p:nvPicPr>
          <p:cNvPr id="4" name="صورة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94903" y="7894546"/>
            <a:ext cx="4290937" cy="2131879"/>
          </a:xfrm>
          <a:prstGeom prst="rect">
            <a:avLst/>
          </a:prstGeom>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55219" y="7893444"/>
            <a:ext cx="3691814" cy="2069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5719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90087" y="1601490"/>
            <a:ext cx="12830175" cy="988551"/>
          </a:xfrm>
        </p:spPr>
        <p:txBody>
          <a:bodyPr>
            <a:normAutofit/>
          </a:bodyPr>
          <a:lstStyle/>
          <a:p>
            <a:r>
              <a:rPr lang="ar-LY" sz="3118" b="1" dirty="0">
                <a:solidFill>
                  <a:srgbClr val="FF0000"/>
                </a:solidFill>
              </a:rPr>
              <a:t>التوعية بالمنظومة وفوائدها للمواطن والبلد </a:t>
            </a:r>
            <a:endParaRPr lang="ar-EG" sz="3118" b="1" dirty="0">
              <a:solidFill>
                <a:srgbClr val="FF0000"/>
              </a:solidFill>
            </a:endParaRPr>
          </a:p>
        </p:txBody>
      </p:sp>
      <p:sp>
        <p:nvSpPr>
          <p:cNvPr id="3" name="عنصر نائب للمحتوى 2"/>
          <p:cNvSpPr>
            <a:spLocks noGrp="1"/>
          </p:cNvSpPr>
          <p:nvPr>
            <p:ph idx="1"/>
          </p:nvPr>
        </p:nvSpPr>
        <p:spPr>
          <a:xfrm>
            <a:off x="1282228" y="2732988"/>
            <a:ext cx="12830175" cy="8980998"/>
          </a:xfrm>
        </p:spPr>
        <p:txBody>
          <a:bodyPr>
            <a:normAutofit/>
          </a:bodyPr>
          <a:lstStyle/>
          <a:p>
            <a:pPr marL="0" indent="0">
              <a:buNone/>
            </a:pPr>
            <a:r>
              <a:rPr lang="ar-LY" sz="2400" b="1" dirty="0"/>
              <a:t>1- التوعية وعمر بروتكولات وعقد المؤتمرات ولقاءات مجمعة وفردية للتعريف بالمنظومة والمشاركة فيها والحفاظ علي البيئة وفوائدها للمواطن والبلد .</a:t>
            </a:r>
          </a:p>
          <a:p>
            <a:pPr marL="0" indent="0">
              <a:buNone/>
            </a:pPr>
            <a:r>
              <a:rPr lang="ar-LY" sz="2400" b="1" dirty="0"/>
              <a:t>2- بدء العمل بالمنظومة بنظام التعاقدات مع المواطنين او الجهات المعنية لعملية الجمع والفرز من المنبع .</a:t>
            </a:r>
          </a:p>
          <a:p>
            <a:pPr marL="0" indent="0">
              <a:buNone/>
            </a:pPr>
            <a:r>
              <a:rPr lang="ar-LY" sz="2400" b="1" dirty="0"/>
              <a:t>3- تحويل المخلفات عموما سواء زراعية او منزلية الي منتجات مطلوبة بالداخل والخارج.</a:t>
            </a:r>
          </a:p>
          <a:p>
            <a:pPr marL="0" indent="0">
              <a:buNone/>
            </a:pPr>
            <a:r>
              <a:rPr lang="ar-LY" sz="2400" b="1" dirty="0"/>
              <a:t>4- انشاء قطاع خاص لزراعة الاسطح وعمل المزارع السمكية لتحفيف الانبعاثات والغازات  والاستفادة الكاملة للموطن منها .</a:t>
            </a:r>
            <a:endParaRPr lang="ar-EG" sz="2400" b="1" dirty="0"/>
          </a:p>
          <a:p>
            <a:pPr marL="0" indent="0">
              <a:spcBef>
                <a:spcPct val="0"/>
              </a:spcBef>
              <a:buNone/>
            </a:pPr>
            <a:r>
              <a:rPr lang="ar-LY" sz="2400" b="1" dirty="0">
                <a:solidFill>
                  <a:srgbClr val="FF0000"/>
                </a:solidFill>
                <a:latin typeface="+mj-lt"/>
                <a:ea typeface="+mj-ea"/>
                <a:cs typeface="+mj-cs"/>
              </a:rPr>
              <a:t>عمل منظومة يوضح تأثيرها علي المواطن والمناخ </a:t>
            </a:r>
          </a:p>
          <a:p>
            <a:pPr marL="0" indent="0">
              <a:buNone/>
            </a:pPr>
            <a:r>
              <a:rPr lang="ar-EG" sz="2400" b="1" dirty="0"/>
              <a:t>1- عمل منظومة الجمع والفرز للحد من الحرق والتلوث البيئي والنظري .</a:t>
            </a:r>
          </a:p>
          <a:p>
            <a:pPr marL="0" indent="0">
              <a:buNone/>
            </a:pPr>
            <a:r>
              <a:rPr lang="ar-EG" sz="2400" b="1" dirty="0"/>
              <a:t>2- عمل منظومة خضراء عن طريق الزراعة علي الاسطح والتشجير لتقليل انبعاثات الغازات والاحتباس الحراري .</a:t>
            </a:r>
          </a:p>
          <a:p>
            <a:pPr marL="0" indent="0">
              <a:buNone/>
            </a:pPr>
            <a:r>
              <a:rPr lang="ar-EG" sz="2400" b="1" dirty="0"/>
              <a:t>3- تحويل الاسطح من اماكن مهملة الي اماكن منتجة يستفيد بها المواطن .</a:t>
            </a:r>
          </a:p>
          <a:p>
            <a:pPr marL="0" indent="0">
              <a:buNone/>
            </a:pPr>
            <a:r>
              <a:rPr lang="ar-EG" sz="2400" b="1" dirty="0"/>
              <a:t>4-دمج فشة النباشين الي المنظومة وتحولهم من مشكلة الي حل ومشارك في نظام الشركة </a:t>
            </a:r>
          </a:p>
          <a:p>
            <a:pPr marL="0" indent="0">
              <a:buNone/>
            </a:pPr>
            <a:endParaRPr lang="ar-EG" sz="2400" b="1"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9926" y="7446762"/>
            <a:ext cx="4182948" cy="2622381"/>
          </a:xfrm>
          <a:prstGeom prst="rect">
            <a:avLst/>
          </a:prstGeom>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4978" y="7446762"/>
            <a:ext cx="4535654" cy="2622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5417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144587" y="1485535"/>
            <a:ext cx="12830175" cy="764027"/>
          </a:xfrm>
        </p:spPr>
        <p:txBody>
          <a:bodyPr>
            <a:normAutofit/>
          </a:bodyPr>
          <a:lstStyle/>
          <a:p>
            <a:r>
              <a:rPr lang="ar-EG" sz="3118" b="1" dirty="0">
                <a:solidFill>
                  <a:srgbClr val="FF0000"/>
                </a:solidFill>
              </a:rPr>
              <a:t>الاستغلال الامثل للمخلفات المستخرجة من العمل الي خامات ومنتجات </a:t>
            </a:r>
          </a:p>
        </p:txBody>
      </p:sp>
      <p:sp>
        <p:nvSpPr>
          <p:cNvPr id="3" name="عنصر نائب للمحتوى 2"/>
          <p:cNvSpPr>
            <a:spLocks noGrp="1"/>
          </p:cNvSpPr>
          <p:nvPr>
            <p:ph idx="1"/>
          </p:nvPr>
        </p:nvSpPr>
        <p:spPr>
          <a:xfrm>
            <a:off x="4103291" y="2321570"/>
            <a:ext cx="10071868" cy="8021641"/>
          </a:xfrm>
        </p:spPr>
        <p:txBody>
          <a:bodyPr>
            <a:normAutofit fontScale="92500" lnSpcReduction="10000"/>
          </a:bodyPr>
          <a:lstStyle/>
          <a:p>
            <a:pPr marL="0" indent="0">
              <a:buNone/>
            </a:pPr>
            <a:r>
              <a:rPr lang="ar-EG" sz="2806" dirty="0"/>
              <a:t>1-استخدام المخلفات المستخرجة الي خامات يستفاد بها في المصانع وبذلك يتم تقليل عملية الاستيراد  وتوفير العملة الصعبة .</a:t>
            </a:r>
          </a:p>
          <a:p>
            <a:pPr marL="0" indent="0">
              <a:buNone/>
            </a:pPr>
            <a:r>
              <a:rPr lang="ar-EG" sz="2806" dirty="0"/>
              <a:t>2- استخدام المخلفات الزراعية  والاشجار وتحويلها من مادة ليس لها قيمة وضارة الي منتجات علي سبيل المثال مصبعات طاقة والاخشاب المضغوطة </a:t>
            </a:r>
            <a:r>
              <a:rPr lang="en-US" sz="2806" dirty="0"/>
              <a:t>MDF</a:t>
            </a:r>
            <a:r>
              <a:rPr lang="ar-LY" sz="2806" dirty="0"/>
              <a:t>  من المخلفات الزراعية . </a:t>
            </a:r>
          </a:p>
          <a:p>
            <a:pPr marL="0" indent="0">
              <a:buNone/>
            </a:pPr>
            <a:r>
              <a:rPr lang="ar-LY" sz="2806" dirty="0"/>
              <a:t>3- عمل مصنع لتحويل  المخلفات الزراعية خصوصا  الي اخشاب مضغوطة الي مصبعات الطاقة  في محافظة الاقصر وهي احد فرص الاستثمار المطلوبة بالأقصر كونها محافظة سياحية زراعية .</a:t>
            </a:r>
            <a:endParaRPr lang="ar-EG" sz="3118" dirty="0"/>
          </a:p>
          <a:p>
            <a:pPr marL="0" indent="0" algn="ctr">
              <a:spcBef>
                <a:spcPct val="0"/>
              </a:spcBef>
              <a:buNone/>
            </a:pPr>
            <a:r>
              <a:rPr lang="ar-LY" sz="3118" b="1" dirty="0">
                <a:solidFill>
                  <a:srgbClr val="FF0000"/>
                </a:solidFill>
                <a:latin typeface="+mj-lt"/>
                <a:ea typeface="+mj-ea"/>
                <a:cs typeface="+mj-cs"/>
              </a:rPr>
              <a:t>عمل استدامة  وتوفير فرص عمل دائمة للشباب </a:t>
            </a:r>
            <a:endParaRPr lang="ar-EG" sz="3118" b="1" dirty="0">
              <a:solidFill>
                <a:srgbClr val="FF0000"/>
              </a:solidFill>
              <a:latin typeface="+mj-lt"/>
              <a:ea typeface="+mj-ea"/>
              <a:cs typeface="+mj-cs"/>
            </a:endParaRPr>
          </a:p>
          <a:p>
            <a:pPr marL="0" indent="0">
              <a:buNone/>
            </a:pPr>
            <a:r>
              <a:rPr lang="ar-EG" sz="2806" dirty="0"/>
              <a:t>1- المنظومة توفر فرص عمل دائمة للشباب  بين الجمع والفرز واداريين وسائقين قابل للزيادة بناء علي الانتشار والتوسع  .</a:t>
            </a:r>
          </a:p>
          <a:p>
            <a:pPr marL="0" indent="0">
              <a:buNone/>
            </a:pPr>
            <a:r>
              <a:rPr lang="ar-EG" sz="2806" dirty="0"/>
              <a:t>2- العمل بالمنظومة للعمل علي عملية الاستدامة والتوعية للحفاظ علي البيئة والمحافظة .</a:t>
            </a:r>
          </a:p>
          <a:p>
            <a:pPr marL="0" indent="0">
              <a:buNone/>
            </a:pPr>
            <a:r>
              <a:rPr lang="ar-EG" sz="2806" dirty="0"/>
              <a:t>3- دمج اطراف وهيئات خارج المنظومة للمنظومة للعمل علي تويعها وانتشارها داخل المحافظة والقري والمدن </a:t>
            </a:r>
            <a:r>
              <a:rPr lang="ar-EG" sz="3118" dirty="0"/>
              <a:t>.</a:t>
            </a:r>
          </a:p>
          <a:p>
            <a:pPr marL="0" indent="0" algn="ctr">
              <a:spcBef>
                <a:spcPct val="0"/>
              </a:spcBef>
              <a:buNone/>
            </a:pPr>
            <a:r>
              <a:rPr lang="ar-LY" sz="3118" b="1" dirty="0">
                <a:solidFill>
                  <a:srgbClr val="FF0000"/>
                </a:solidFill>
                <a:latin typeface="+mj-lt"/>
                <a:ea typeface="+mj-ea"/>
                <a:cs typeface="+mj-cs"/>
              </a:rPr>
              <a:t> قابلية الانتشار وتوسيع المشروع والاستمرارية </a:t>
            </a:r>
            <a:endParaRPr lang="ar-EG" sz="3118" b="1" dirty="0">
              <a:solidFill>
                <a:srgbClr val="FF0000"/>
              </a:solidFill>
              <a:latin typeface="+mj-lt"/>
              <a:ea typeface="+mj-ea"/>
              <a:cs typeface="+mj-cs"/>
            </a:endParaRPr>
          </a:p>
          <a:p>
            <a:pPr marL="0" indent="0">
              <a:spcBef>
                <a:spcPct val="0"/>
              </a:spcBef>
              <a:buNone/>
            </a:pPr>
            <a:r>
              <a:rPr lang="ar-LY" sz="2806" dirty="0"/>
              <a:t>1- الحاجة الدائمة لرفع المخلفات الزراعية والمنزلية  فنكون في احتياج دائم لعمل الشركة في الرفع اليومي وعمل المنظومة للحد من تلك المخلفات .</a:t>
            </a:r>
          </a:p>
          <a:p>
            <a:pPr marL="0" indent="0">
              <a:spcBef>
                <a:spcPct val="0"/>
              </a:spcBef>
              <a:buNone/>
            </a:pPr>
            <a:r>
              <a:rPr lang="ar-LY" sz="2806" dirty="0"/>
              <a:t>2- الحاجة الدائمة للمشروع في المحافظة ومدنها وقراها  والتوسع والانتشار في المحافظة .</a:t>
            </a:r>
          </a:p>
          <a:p>
            <a:pPr marL="0" indent="0">
              <a:spcBef>
                <a:spcPct val="0"/>
              </a:spcBef>
              <a:buNone/>
            </a:pPr>
            <a:r>
              <a:rPr lang="ar-LY" sz="2806" dirty="0"/>
              <a:t>3- وجود ميزة تنافسية وهي الفرز والجمع من المنبع سواء للمخالفات المنزلية او الزراعية وهي موجودة في اغلب الشركات .</a:t>
            </a:r>
          </a:p>
          <a:p>
            <a:pPr marL="0" indent="0" algn="ctr">
              <a:spcBef>
                <a:spcPct val="0"/>
              </a:spcBef>
              <a:buNone/>
            </a:pPr>
            <a:endParaRPr lang="ar-LY" sz="3118" b="1" dirty="0">
              <a:solidFill>
                <a:srgbClr val="FF0000"/>
              </a:solidFill>
              <a:latin typeface="+mj-lt"/>
              <a:ea typeface="+mj-ea"/>
              <a:cs typeface="+mj-cs"/>
            </a:endParaRPr>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957" y="1956357"/>
            <a:ext cx="3188246" cy="1112977"/>
          </a:xfrm>
          <a:prstGeom prst="rect">
            <a:avLst/>
          </a:prstGeom>
        </p:spPr>
      </p:pic>
      <p:pic>
        <p:nvPicPr>
          <p:cNvPr id="5"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846" y="5140380"/>
            <a:ext cx="3031087" cy="1122623"/>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957" y="3585907"/>
            <a:ext cx="3188246" cy="1234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6907" y="6877917"/>
            <a:ext cx="3107296" cy="966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6907" y="8370242"/>
            <a:ext cx="3107296" cy="1391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1432872"/>
      </p:ext>
    </p:extLst>
  </p:cSld>
  <p:clrMapOvr>
    <a:masterClrMapping/>
  </p:clrMapOvr>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TotalTime>
  <Words>879</Words>
  <Application>Microsoft Office PowerPoint</Application>
  <PresentationFormat>Custom</PresentationFormat>
  <Paragraphs>61</Paragraphs>
  <Slides>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Calibri</vt:lpstr>
      <vt:lpstr>سمة Office</vt:lpstr>
      <vt:lpstr>عن مقدم المشروع </vt:lpstr>
      <vt:lpstr>أثر المشروع وتطبيقاته </vt:lpstr>
      <vt:lpstr>فكرة ومبادرة وعمل جرين فيوتشر للخدمات البيئية وجمع وتدوير المخلفات الصلبة والخطرة </vt:lpstr>
      <vt:lpstr>التوعية بالمنظومة وفوائدها للمواطن والبلد </vt:lpstr>
      <vt:lpstr>الاستغلال الامثل للمخلفات المستخرجة من العمل الي خامات ومنتجات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مبادرة وفكرة عمل جرين فيوتشر للخدمات البيئية وجمع وتدوير المخلفات الصلبة والخطرة</dc:title>
  <dc:creator>Elhabeeb2020</dc:creator>
  <cp:lastModifiedBy>Mohamed Elmelegy</cp:lastModifiedBy>
  <cp:revision>63</cp:revision>
  <dcterms:created xsi:type="dcterms:W3CDTF">2022-09-25T08:16:10Z</dcterms:created>
  <dcterms:modified xsi:type="dcterms:W3CDTF">2022-10-20T08:33:24Z</dcterms:modified>
</cp:coreProperties>
</file>