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62" r:id="rId5"/>
    <p:sldId id="265"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619108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93325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672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323539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72951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967671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71996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906182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28972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747580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pPr/>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089336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pPr/>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pPr/>
              <a:t>‹#›</a:t>
            </a:fld>
            <a:endParaRPr lang="ar-EG"/>
          </a:p>
        </p:txBody>
      </p:sp>
    </p:spTree>
    <p:extLst>
      <p:ext uri="{BB962C8B-B14F-4D97-AF65-F5344CB8AC3E}">
        <p14:creationId xmlns:p14="http://schemas.microsoft.com/office/powerpoint/2010/main" val="3941691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0551" y="1811433"/>
            <a:ext cx="14233585" cy="8880380"/>
          </a:xfrm>
          <a:prstGeom prst="rect">
            <a:avLst/>
          </a:prstGeom>
        </p:spPr>
        <p:txBody>
          <a:bodyPr wrap="square">
            <a:spAutoFit/>
          </a:bodyPr>
          <a:lstStyle/>
          <a:p>
            <a:pPr algn="ctr" rtl="1">
              <a:lnSpc>
                <a:spcPct val="90000"/>
              </a:lnSpc>
              <a:spcBef>
                <a:spcPts val="1240"/>
              </a:spcBef>
              <a:defRPr/>
            </a:pPr>
            <a:r>
              <a:rPr lang="ar-EG" sz="3968" b="1" dirty="0">
                <a:solidFill>
                  <a:srgbClr val="FF0000"/>
                </a:solidFill>
                <a:cs typeface="+mj-cs"/>
              </a:rPr>
              <a:t>المشروعات المتأهلة عن محافظة الاقصر</a:t>
            </a:r>
          </a:p>
          <a:p>
            <a:pPr algn="ctr" rtl="1">
              <a:lnSpc>
                <a:spcPct val="90000"/>
              </a:lnSpc>
              <a:spcBef>
                <a:spcPts val="1240"/>
              </a:spcBef>
              <a:defRPr/>
            </a:pPr>
            <a:r>
              <a:rPr lang="ar-EG" sz="3968" b="1" dirty="0">
                <a:solidFill>
                  <a:srgbClr val="FF0000"/>
                </a:solidFill>
                <a:cs typeface="+mj-cs"/>
              </a:rPr>
              <a:t> فئة </a:t>
            </a:r>
            <a:r>
              <a:rPr lang="ar-EG" sz="3968" b="1" dirty="0">
                <a:solidFill>
                  <a:srgbClr val="FF0000"/>
                </a:solidFill>
              </a:rPr>
              <a:t>المبادرات والمشاركات المجتمعية الغير هادفة للربح</a:t>
            </a:r>
          </a:p>
          <a:p>
            <a:pPr algn="r" rtl="1">
              <a:lnSpc>
                <a:spcPct val="90000"/>
              </a:lnSpc>
              <a:spcBef>
                <a:spcPts val="1240"/>
              </a:spcBef>
              <a:defRPr/>
            </a:pPr>
            <a:r>
              <a:rPr lang="ar-SA" sz="2976" b="1" dirty="0">
                <a:solidFill>
                  <a:srgbClr val="FF0000"/>
                </a:solidFill>
                <a:cs typeface="+mj-cs"/>
              </a:rPr>
              <a:t>اسم الجهة المتقدمة :-</a:t>
            </a:r>
            <a:r>
              <a:rPr lang="ar-EG" sz="2976" b="1" dirty="0">
                <a:solidFill>
                  <a:srgbClr val="FF0000"/>
                </a:solidFill>
                <a:cs typeface="+mj-cs"/>
              </a:rPr>
              <a:t> </a:t>
            </a:r>
            <a:r>
              <a:rPr lang="ar-SA" sz="2480" b="1" dirty="0">
                <a:solidFill>
                  <a:srgbClr val="002060"/>
                </a:solidFill>
                <a:cs typeface="+mj-cs"/>
              </a:rPr>
              <a:t>الجهاز التنفيذى لمشروعات التنمية الشاملة – وزارة الزراعة واستصلاح الاراضى</a:t>
            </a:r>
          </a:p>
          <a:p>
            <a:pPr algn="r" rtl="1">
              <a:lnSpc>
                <a:spcPct val="90000"/>
              </a:lnSpc>
              <a:spcBef>
                <a:spcPts val="1240"/>
              </a:spcBef>
              <a:defRPr/>
            </a:pPr>
            <a:r>
              <a:rPr lang="ar-SA" sz="2976" b="1" dirty="0">
                <a:solidFill>
                  <a:srgbClr val="FF0000"/>
                </a:solidFill>
                <a:cs typeface="+mj-cs"/>
              </a:rPr>
              <a:t>نوع الجهة :-</a:t>
            </a:r>
            <a:r>
              <a:rPr lang="ar-EG" sz="2976" b="1" dirty="0">
                <a:solidFill>
                  <a:srgbClr val="FF0000"/>
                </a:solidFill>
                <a:cs typeface="+mj-cs"/>
              </a:rPr>
              <a:t>  </a:t>
            </a:r>
            <a:r>
              <a:rPr lang="ar-SA" sz="2480" b="1" dirty="0">
                <a:solidFill>
                  <a:srgbClr val="002060"/>
                </a:solidFill>
                <a:cs typeface="+mj-cs"/>
              </a:rPr>
              <a:t>حكومية</a:t>
            </a:r>
            <a:endParaRPr lang="ar-EG" sz="2480" b="1" dirty="0">
              <a:solidFill>
                <a:srgbClr val="002060"/>
              </a:solidFill>
              <a:cs typeface="+mj-cs"/>
            </a:endParaRPr>
          </a:p>
          <a:p>
            <a:pPr algn="r" rtl="1">
              <a:lnSpc>
                <a:spcPct val="90000"/>
              </a:lnSpc>
              <a:spcBef>
                <a:spcPts val="1240"/>
              </a:spcBef>
              <a:defRPr/>
            </a:pPr>
            <a:r>
              <a:rPr lang="ar-EG" sz="2480" b="1" dirty="0">
                <a:solidFill>
                  <a:srgbClr val="FF0000"/>
                </a:solidFill>
                <a:cs typeface="+mj-cs"/>
              </a:rPr>
              <a:t>تعريف بالجهة المتقدمة:- </a:t>
            </a:r>
          </a:p>
          <a:p>
            <a:pPr lvl="0" algn="r" rtl="1"/>
            <a:r>
              <a:rPr lang="ar-SA" sz="2480" b="1" dirty="0"/>
              <a:t> الجهاز التنفيذى لمشروعات التنمية الشاملة هو احد الاجهزة الحكومية المتخصصه التي تعمل تحت مظل</a:t>
            </a:r>
            <a:r>
              <a:rPr lang="ar-EG" sz="2480" b="1" dirty="0"/>
              <a:t>ة</a:t>
            </a:r>
            <a:r>
              <a:rPr lang="ar-SA" sz="2480" b="1" dirty="0"/>
              <a:t> وزاره الزراعه واستصلاح الاراضي والرائدة فى تنفيذ مشروعات التنمية المستدامة بالمناطق الريفية الاكثر احتياجا بصعيد مصر و المناطق ال</a:t>
            </a:r>
            <a:r>
              <a:rPr lang="ar-EG" sz="2480" b="1" dirty="0"/>
              <a:t>حدودية.</a:t>
            </a:r>
            <a:r>
              <a:rPr lang="ar-SA" sz="2480" b="1" dirty="0"/>
              <a:t> وهو جهاز خدمى حكومى</a:t>
            </a:r>
            <a:r>
              <a:rPr lang="ar-EG" sz="2480" b="1" dirty="0"/>
              <a:t> يقوم بمعاونة </a:t>
            </a:r>
            <a:r>
              <a:rPr lang="ar-SA" sz="2480" b="1" dirty="0"/>
              <a:t>ا</a:t>
            </a:r>
            <a:r>
              <a:rPr lang="ar-EG" sz="2480" b="1" dirty="0"/>
              <a:t>لوزارة</a:t>
            </a:r>
            <a:r>
              <a:rPr lang="ar-SA" sz="2480" b="1" dirty="0"/>
              <a:t> في تنفيذ خطه العمل الوارده بالاتفاقيات التي تبرمها الوزاره مع برنامج الغذاء العالمي التابع للامم المتحده او اي جهات مانحه اخري.</a:t>
            </a:r>
            <a:endParaRPr lang="en-GB" sz="2480" dirty="0"/>
          </a:p>
          <a:p>
            <a:pPr lvl="0" algn="r" rtl="1"/>
            <a:r>
              <a:rPr lang="ar-SA" sz="2480" b="1" dirty="0"/>
              <a:t>يباشر الجهاز نشاطه في مناطق عمله في المقر الرئيسي بالقاهره ومناطق العمل بمحافظات الصعيد والصحراء الغربيه والساحل الشمالي الغربي وكذلك الصحراء الشرقيه وسواحل البحر الاحمر وجميع المناطق المهمشه طبقا للاتفاقيات التي يتولي الجهاز تنفيذها من خلال الوحدات التنفيذيه ال</a:t>
            </a:r>
            <a:r>
              <a:rPr lang="ar-EG" sz="2480" b="1" dirty="0"/>
              <a:t>تابعة له بهذه المحافظات.</a:t>
            </a:r>
            <a:endParaRPr lang="en-GB" sz="2480" dirty="0"/>
          </a:p>
          <a:p>
            <a:pPr lvl="0" algn="r" rtl="1"/>
            <a:r>
              <a:rPr lang="ar-SA" sz="2480" b="1" dirty="0"/>
              <a:t> </a:t>
            </a:r>
            <a:r>
              <a:rPr lang="ar-SA" sz="2976" b="1" dirty="0">
                <a:solidFill>
                  <a:srgbClr val="FF0000"/>
                </a:solidFill>
                <a:cs typeface="+mj-cs"/>
              </a:rPr>
              <a:t>اسم ممثل الجهة :</a:t>
            </a:r>
            <a:r>
              <a:rPr lang="ar-SA" sz="3025" b="1" dirty="0">
                <a:solidFill>
                  <a:srgbClr val="FF0000"/>
                </a:solidFill>
                <a:cs typeface="+mj-cs"/>
              </a:rPr>
              <a:t> </a:t>
            </a:r>
            <a:r>
              <a:rPr lang="ar-SA" sz="2480" b="1" dirty="0">
                <a:cs typeface="+mj-cs"/>
              </a:rPr>
              <a:t>د. على محمد على احمد حزين</a:t>
            </a:r>
          </a:p>
          <a:p>
            <a:pPr marL="283487" indent="-283487" algn="r" rtl="1">
              <a:lnSpc>
                <a:spcPct val="90000"/>
              </a:lnSpc>
              <a:spcBef>
                <a:spcPts val="1240"/>
              </a:spcBef>
              <a:defRPr/>
            </a:pPr>
            <a:r>
              <a:rPr lang="ar-SA" sz="2976" b="1" dirty="0">
                <a:solidFill>
                  <a:srgbClr val="FF0000"/>
                </a:solidFill>
                <a:cs typeface="+mj-cs"/>
              </a:rPr>
              <a:t>الوظيفة :-</a:t>
            </a:r>
            <a:r>
              <a:rPr lang="ar-SA" sz="2480" b="1" dirty="0">
                <a:cs typeface="+mj-cs"/>
              </a:rPr>
              <a:t>رئيس مجلس ادارة الجهاز التنفيذى لمشروعات التنمية الشاملة </a:t>
            </a:r>
            <a:r>
              <a:rPr lang="ar-EG" sz="2480" b="1" dirty="0">
                <a:cs typeface="+mj-cs"/>
              </a:rPr>
              <a:t>و</a:t>
            </a:r>
            <a:r>
              <a:rPr lang="ar-SA" sz="2480" b="1" dirty="0">
                <a:cs typeface="+mj-cs"/>
              </a:rPr>
              <a:t>باحث بمركز بحوث الصحراء – وزارة الزراعة واستصلاح الاراضى</a:t>
            </a:r>
          </a:p>
          <a:p>
            <a:pPr marL="283487" indent="-283487" algn="r" rtl="1">
              <a:lnSpc>
                <a:spcPct val="90000"/>
              </a:lnSpc>
              <a:spcBef>
                <a:spcPts val="1240"/>
              </a:spcBef>
              <a:buFont typeface="Arial" panose="020B0604020202020204" pitchFamily="34" charset="0"/>
              <a:buChar char="•"/>
              <a:defRPr/>
            </a:pPr>
            <a:endParaRPr lang="ar-SA" sz="3025" b="1" dirty="0">
              <a:solidFill>
                <a:srgbClr val="002060"/>
              </a:solidFill>
              <a:cs typeface="+mj-cs"/>
            </a:endParaRPr>
          </a:p>
          <a:p>
            <a:pPr marL="283487" indent="-283487" algn="r" rtl="1">
              <a:lnSpc>
                <a:spcPct val="90000"/>
              </a:lnSpc>
              <a:spcBef>
                <a:spcPts val="1240"/>
              </a:spcBef>
              <a:buFont typeface="Arial" panose="020B0604020202020204" pitchFamily="34" charset="0"/>
              <a:buChar char="•"/>
              <a:defRPr/>
            </a:pPr>
            <a:endParaRPr lang="ar-EG" sz="1984" dirty="0">
              <a:solidFill>
                <a:sysClr val="windowText" lastClr="000000"/>
              </a:solidFill>
              <a:cs typeface="+mj-cs"/>
            </a:endParaRPr>
          </a:p>
          <a:p>
            <a:pPr marL="283487" indent="-283487" algn="r" rtl="1">
              <a:lnSpc>
                <a:spcPct val="90000"/>
              </a:lnSpc>
              <a:spcBef>
                <a:spcPts val="1240"/>
              </a:spcBef>
              <a:buFont typeface="Arial" panose="020B0604020202020204" pitchFamily="34" charset="0"/>
              <a:buChar char="•"/>
              <a:defRPr/>
            </a:pPr>
            <a:endParaRPr lang="ar-EG" sz="1984" dirty="0">
              <a:solidFill>
                <a:sysClr val="windowText" lastClr="000000"/>
              </a:solidFill>
              <a:cs typeface="+mj-cs"/>
            </a:endParaRPr>
          </a:p>
          <a:p>
            <a:pPr marL="283487" indent="-283487" algn="r" rtl="1">
              <a:lnSpc>
                <a:spcPct val="90000"/>
              </a:lnSpc>
              <a:spcBef>
                <a:spcPts val="1240"/>
              </a:spcBef>
              <a:buFont typeface="Arial" panose="020B0604020202020204" pitchFamily="34" charset="0"/>
              <a:buChar char="•"/>
              <a:defRPr/>
            </a:pPr>
            <a:endParaRPr lang="ar-EG" sz="1984" dirty="0">
              <a:solidFill>
                <a:sysClr val="windowText" lastClr="000000"/>
              </a:solidFill>
              <a:cs typeface="+mj-cs"/>
            </a:endParaRPr>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endParaRPr lang="en-US" sz="4960" b="1" dirty="0">
              <a:solidFill>
                <a:srgbClr val="FF0000"/>
              </a:solidFill>
              <a:latin typeface="Calibri Light" panose="020F0302020204030204"/>
            </a:endParaRPr>
          </a:p>
        </p:txBody>
      </p:sp>
      <p:sp>
        <p:nvSpPr>
          <p:cNvPr id="7" name="Content Placeholder 2"/>
          <p:cNvSpPr txBox="1">
            <a:spLocks/>
          </p:cNvSpPr>
          <p:nvPr/>
        </p:nvSpPr>
        <p:spPr>
          <a:xfrm>
            <a:off x="710302" y="1539645"/>
            <a:ext cx="13698746" cy="9398650"/>
          </a:xfrm>
          <a:prstGeom prst="rect">
            <a:avLst/>
          </a:prstGeom>
        </p:spPr>
        <p:txBody>
          <a:bodyPr vert="horz" lIns="113395" tIns="56698" rIns="113395" bIns="56698"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lnSpc>
                <a:spcPct val="120000"/>
              </a:lnSpc>
              <a:defRPr/>
            </a:pPr>
            <a:r>
              <a:rPr lang="ar-SA" sz="11905" b="1" dirty="0">
                <a:solidFill>
                  <a:srgbClr val="FF0000"/>
                </a:solidFill>
              </a:rPr>
              <a:t>الخلفية العلمية </a:t>
            </a:r>
            <a:r>
              <a:rPr lang="ar-EG" sz="11905" b="1" dirty="0">
                <a:solidFill>
                  <a:srgbClr val="FF0000"/>
                </a:solidFill>
              </a:rPr>
              <a:t>لممثل الجهة</a:t>
            </a:r>
            <a:r>
              <a:rPr lang="ar-SA" sz="11905" b="1" dirty="0">
                <a:solidFill>
                  <a:srgbClr val="FF0000"/>
                </a:solidFill>
              </a:rPr>
              <a:t>: -</a:t>
            </a:r>
          </a:p>
          <a:p>
            <a:pPr lvl="0" algn="r" rtl="1">
              <a:lnSpc>
                <a:spcPct val="120000"/>
              </a:lnSpc>
              <a:defRPr/>
            </a:pPr>
            <a:r>
              <a:rPr lang="ar-SA" sz="8185" dirty="0">
                <a:solidFill>
                  <a:sysClr val="windowText" lastClr="000000"/>
                </a:solidFill>
              </a:rPr>
              <a:t>- </a:t>
            </a:r>
            <a:r>
              <a:rPr lang="ar-SA" sz="9921" b="1" dirty="0">
                <a:solidFill>
                  <a:srgbClr val="002060"/>
                </a:solidFill>
              </a:rPr>
              <a:t>دكتوراة الفلفسة فى العلوم الزراعية – قسم علوم الاغذية – كلية الزراعة -جامعة عين شمس- 2006 	</a:t>
            </a:r>
            <a:r>
              <a:rPr lang="en-US" sz="9921" b="1" dirty="0">
                <a:solidFill>
                  <a:srgbClr val="002060"/>
                </a:solidFill>
              </a:rPr>
              <a:t>       </a:t>
            </a:r>
            <a:r>
              <a:rPr lang="ar-SA" sz="9921" b="1" dirty="0">
                <a:solidFill>
                  <a:srgbClr val="002060"/>
                </a:solidFill>
              </a:rPr>
              <a:t> </a:t>
            </a:r>
            <a:r>
              <a:rPr lang="ar-EG" sz="9921" b="1" dirty="0">
                <a:solidFill>
                  <a:srgbClr val="002060"/>
                </a:solidFill>
              </a:rPr>
              <a:t>                        </a:t>
            </a:r>
            <a:r>
              <a:rPr lang="ar-SA" sz="9921" b="1" dirty="0">
                <a:solidFill>
                  <a:srgbClr val="002060"/>
                </a:solidFill>
              </a:rPr>
              <a:t>  </a:t>
            </a:r>
            <a:endParaRPr lang="ar-EG" sz="9921" b="1" dirty="0">
              <a:solidFill>
                <a:srgbClr val="002060"/>
              </a:solidFill>
            </a:endParaRPr>
          </a:p>
          <a:p>
            <a:pPr lvl="0" algn="r" rtl="1">
              <a:lnSpc>
                <a:spcPct val="120000"/>
              </a:lnSpc>
              <a:defRPr/>
            </a:pPr>
            <a:r>
              <a:rPr lang="ar-SA" sz="9921" b="1" dirty="0">
                <a:solidFill>
                  <a:srgbClr val="002060"/>
                </a:solidFill>
              </a:rPr>
              <a:t> - ماجستير العلوم الزراعية – قسم علوم الاغذية – كلية الزراعة – جامعة عين شمس – 2002 </a:t>
            </a:r>
          </a:p>
          <a:p>
            <a:pPr lvl="0" algn="r" rtl="1">
              <a:lnSpc>
                <a:spcPct val="120000"/>
              </a:lnSpc>
              <a:defRPr/>
            </a:pPr>
            <a:r>
              <a:rPr lang="ar-SA" sz="9921" b="1" dirty="0">
                <a:solidFill>
                  <a:srgbClr val="002060"/>
                </a:solidFill>
              </a:rPr>
              <a:t>- بكالوريوس العلوم الزراعية – قسم علوم الاغذية – كلية الزراعة – جامعة اسيوط بتقديرممتاز مع مرتبة الشرف -  1992</a:t>
            </a:r>
            <a:endParaRPr lang="ar-EG" sz="9921" b="1" dirty="0">
              <a:solidFill>
                <a:srgbClr val="002060"/>
              </a:solidFill>
            </a:endParaRPr>
          </a:p>
          <a:p>
            <a:pPr lvl="0" algn="ctr">
              <a:lnSpc>
                <a:spcPct val="120000"/>
              </a:lnSpc>
              <a:buNone/>
            </a:pPr>
            <a:r>
              <a:rPr lang="ar-SA" sz="12153" b="1" dirty="0">
                <a:solidFill>
                  <a:srgbClr val="FF0000"/>
                </a:solidFill>
                <a:latin typeface="Calibri Light" panose="020F0302020204030204"/>
                <a:cs typeface="Times New Roman" panose="02020603050405020304" pitchFamily="18" charset="0"/>
              </a:rPr>
              <a:t>تعريف</a:t>
            </a:r>
            <a:r>
              <a:rPr lang="ar-EG" sz="12153" b="1" dirty="0">
                <a:solidFill>
                  <a:srgbClr val="FF0000"/>
                </a:solidFill>
                <a:latin typeface="Calibri Light" panose="020F0302020204030204"/>
                <a:cs typeface="Times New Roman" panose="02020603050405020304" pitchFamily="18" charset="0"/>
              </a:rPr>
              <a:t> </a:t>
            </a:r>
            <a:r>
              <a:rPr lang="ar-SA" sz="12153" b="1" dirty="0">
                <a:solidFill>
                  <a:srgbClr val="FF0000"/>
                </a:solidFill>
                <a:latin typeface="Calibri Light" panose="020F0302020204030204"/>
                <a:cs typeface="Times New Roman" panose="02020603050405020304" pitchFamily="18" charset="0"/>
              </a:rPr>
              <a:t>ب</a:t>
            </a:r>
            <a:r>
              <a:rPr lang="ar-EG" sz="12153" b="1" dirty="0">
                <a:solidFill>
                  <a:srgbClr val="FF0000"/>
                </a:solidFill>
                <a:latin typeface="Calibri Light" panose="020F0302020204030204"/>
                <a:cs typeface="Times New Roman" panose="02020603050405020304" pitchFamily="18" charset="0"/>
              </a:rPr>
              <a:t>المشروع وتطبيقاته</a:t>
            </a:r>
            <a:endParaRPr lang="en-US" sz="12153" b="1" dirty="0">
              <a:solidFill>
                <a:srgbClr val="FF0000"/>
              </a:solidFill>
              <a:latin typeface="Calibri Light" panose="020F0302020204030204"/>
            </a:endParaRPr>
          </a:p>
          <a:p>
            <a:pPr algn="r">
              <a:lnSpc>
                <a:spcPct val="120000"/>
              </a:lnSpc>
              <a:buNone/>
            </a:pPr>
            <a:r>
              <a:rPr lang="en-US" sz="7441" b="1" dirty="0">
                <a:solidFill>
                  <a:srgbClr val="FF0000"/>
                </a:solidFill>
                <a:cs typeface="+mj-cs"/>
              </a:rPr>
              <a:t> </a:t>
            </a:r>
            <a:r>
              <a:rPr lang="en-US" sz="8929" b="1" dirty="0">
                <a:solidFill>
                  <a:srgbClr val="FF0000"/>
                </a:solidFill>
              </a:rPr>
              <a:t> </a:t>
            </a:r>
            <a:r>
              <a:rPr lang="ar-EG" sz="9921" b="1" dirty="0"/>
              <a:t>تطبيق الانذار المناخى المبكر</a:t>
            </a:r>
            <a:r>
              <a:rPr lang="en-US" sz="7441" b="1" dirty="0">
                <a:solidFill>
                  <a:srgbClr val="FF0000"/>
                </a:solidFill>
                <a:cs typeface="+mj-cs"/>
              </a:rPr>
              <a:t>-: </a:t>
            </a:r>
            <a:r>
              <a:rPr lang="ar-EG" sz="11905" b="1" dirty="0">
                <a:solidFill>
                  <a:srgbClr val="FF0000"/>
                </a:solidFill>
                <a:cs typeface="+mj-cs"/>
              </a:rPr>
              <a:t>عنوان المشروع/المبادرة</a:t>
            </a:r>
            <a:endParaRPr lang="ar-SA" sz="11905" b="1" dirty="0">
              <a:solidFill>
                <a:srgbClr val="FF0000"/>
              </a:solidFill>
              <a:cs typeface="+mj-cs"/>
            </a:endParaRPr>
          </a:p>
          <a:p>
            <a:pPr algn="r">
              <a:lnSpc>
                <a:spcPct val="120000"/>
              </a:lnSpc>
              <a:buNone/>
            </a:pPr>
            <a:r>
              <a:rPr lang="en-US" sz="11905" b="1" dirty="0">
                <a:solidFill>
                  <a:srgbClr val="FF0000"/>
                </a:solidFill>
                <a:cs typeface="+mj-cs"/>
              </a:rPr>
              <a:t>-: </a:t>
            </a:r>
            <a:r>
              <a:rPr lang="ar-EG" sz="11905" b="1" dirty="0">
                <a:solidFill>
                  <a:srgbClr val="FF0000"/>
                </a:solidFill>
                <a:cs typeface="+mj-cs"/>
              </a:rPr>
              <a:t>وصف المشروع والغرض منه</a:t>
            </a:r>
            <a:endParaRPr lang="ar-SA" sz="11905" b="1" dirty="0">
              <a:solidFill>
                <a:srgbClr val="FF0000"/>
              </a:solidFill>
              <a:cs typeface="+mj-cs"/>
            </a:endParaRPr>
          </a:p>
          <a:p>
            <a:pPr marL="0" indent="0" algn="r">
              <a:lnSpc>
                <a:spcPct val="120000"/>
              </a:lnSpc>
              <a:buNone/>
            </a:pPr>
            <a:r>
              <a:rPr lang="ar-EG" sz="9921" b="1" dirty="0">
                <a:solidFill>
                  <a:srgbClr val="002060"/>
                </a:solidFill>
                <a:cs typeface="+mj-cs"/>
              </a:rPr>
              <a:t>تطبيق الانذار المناخى المبكر هو تطبيق مناخى زراعى </a:t>
            </a:r>
            <a:r>
              <a:rPr lang="ar-SA" sz="9921" b="1" dirty="0">
                <a:solidFill>
                  <a:srgbClr val="002060"/>
                </a:solidFill>
                <a:cs typeface="+mj-cs"/>
              </a:rPr>
              <a:t>ذكى يمكن تنزيله من جوجل ستور او جوجل بلاى ويعمل على الموبيل اوالكمبيوتر</a:t>
            </a:r>
            <a:r>
              <a:rPr lang="ar-EG" sz="9921" b="1" dirty="0">
                <a:solidFill>
                  <a:srgbClr val="002060"/>
                </a:solidFill>
                <a:cs typeface="+mj-cs"/>
              </a:rPr>
              <a:t>.والتطبيق هو احد انشطة مشروع بناء مرونة نظم الامن الغذائى بصعيد مصر </a:t>
            </a:r>
            <a:r>
              <a:rPr lang="ar-SA" sz="9921" b="1" dirty="0">
                <a:solidFill>
                  <a:srgbClr val="002060"/>
                </a:solidFill>
                <a:cs typeface="+mj-cs"/>
              </a:rPr>
              <a:t>والذى ينفذ بالتعاون بين الجهاز التنفيذى لمشروعات التنمية الشاملة التابع لوزارة الزراعة واستصلاح الاراضى وبرنامج الغذاء العالمى التابع للامم المتحدة و</a:t>
            </a:r>
            <a:r>
              <a:rPr lang="ar-EG" sz="9921" b="1" dirty="0">
                <a:solidFill>
                  <a:srgbClr val="002060"/>
                </a:solidFill>
                <a:cs typeface="+mj-cs"/>
              </a:rPr>
              <a:t>ممول من صندوق الاقلمة</a:t>
            </a:r>
            <a:r>
              <a:rPr lang="ar-SA" sz="9921" b="1" dirty="0">
                <a:solidFill>
                  <a:srgbClr val="002060"/>
                </a:solidFill>
                <a:cs typeface="+mj-cs"/>
              </a:rPr>
              <a:t> </a:t>
            </a:r>
            <a:r>
              <a:rPr lang="ar-EG" sz="9921" b="1" dirty="0">
                <a:solidFill>
                  <a:srgbClr val="002060"/>
                </a:solidFill>
                <a:cs typeface="+mj-cs"/>
              </a:rPr>
              <a:t> المناخية</a:t>
            </a:r>
          </a:p>
          <a:p>
            <a:pPr marL="0" indent="0" algn="r">
              <a:lnSpc>
                <a:spcPct val="120000"/>
              </a:lnSpc>
              <a:buNone/>
            </a:pPr>
            <a:r>
              <a:rPr lang="en-US" sz="11905" b="1" dirty="0">
                <a:solidFill>
                  <a:srgbClr val="FF0000"/>
                </a:solidFill>
                <a:cs typeface="+mj-cs"/>
              </a:rPr>
              <a:t> -: </a:t>
            </a:r>
            <a:r>
              <a:rPr lang="ar-SA" sz="11905" b="1" dirty="0">
                <a:solidFill>
                  <a:srgbClr val="FF0000"/>
                </a:solidFill>
                <a:cs typeface="+mj-cs"/>
              </a:rPr>
              <a:t>الفئة المستفيدة من المشروع</a:t>
            </a:r>
          </a:p>
          <a:p>
            <a:pPr marL="0" indent="0" algn="r">
              <a:lnSpc>
                <a:spcPct val="120000"/>
              </a:lnSpc>
              <a:buNone/>
            </a:pPr>
            <a:r>
              <a:rPr lang="ar-SA" sz="9921" b="1" dirty="0">
                <a:solidFill>
                  <a:srgbClr val="002060"/>
                </a:solidFill>
                <a:cs typeface="+mj-cs"/>
              </a:rPr>
              <a:t>القطاع الزراعى وخاصة ا</a:t>
            </a:r>
            <a:r>
              <a:rPr lang="ar-EG" sz="9921" b="1" dirty="0">
                <a:solidFill>
                  <a:srgbClr val="002060"/>
                </a:solidFill>
                <a:cs typeface="+mj-cs"/>
              </a:rPr>
              <a:t>لمزارعين</a:t>
            </a:r>
            <a:r>
              <a:rPr lang="ar-SA" sz="9921" b="1" dirty="0">
                <a:solidFill>
                  <a:srgbClr val="002060"/>
                </a:solidFill>
                <a:cs typeface="+mj-cs"/>
              </a:rPr>
              <a:t> لمساعدتهم على ا</a:t>
            </a:r>
            <a:r>
              <a:rPr lang="ar-EG" sz="9921" b="1" dirty="0">
                <a:solidFill>
                  <a:srgbClr val="002060"/>
                </a:solidFill>
                <a:cs typeface="+mj-cs"/>
              </a:rPr>
              <a:t>لتكيف مع التقلبات الجوية والتغيرات المناخية</a:t>
            </a:r>
            <a:endParaRPr lang="ar-SA" sz="9921" b="1" dirty="0">
              <a:solidFill>
                <a:srgbClr val="002060"/>
              </a:solidFill>
              <a:cs typeface="+mj-cs"/>
            </a:endParaRPr>
          </a:p>
          <a:p>
            <a:pPr marL="0" indent="0" algn="r">
              <a:lnSpc>
                <a:spcPct val="120000"/>
              </a:lnSpc>
              <a:buNone/>
            </a:pPr>
            <a:r>
              <a:rPr lang="en-US" sz="11905" b="1" dirty="0">
                <a:solidFill>
                  <a:srgbClr val="FF0000"/>
                </a:solidFill>
                <a:cs typeface="+mj-cs"/>
              </a:rPr>
              <a:t>-:</a:t>
            </a:r>
            <a:r>
              <a:rPr lang="ar-EG" sz="11905" b="1" dirty="0">
                <a:solidFill>
                  <a:srgbClr val="FF0000"/>
                </a:solidFill>
                <a:cs typeface="+mj-cs"/>
              </a:rPr>
              <a:t>ال</a:t>
            </a:r>
            <a:r>
              <a:rPr lang="ar-SA" sz="11905" b="1" dirty="0">
                <a:solidFill>
                  <a:srgbClr val="FF0000"/>
                </a:solidFill>
                <a:cs typeface="+mj-cs"/>
              </a:rPr>
              <a:t>هدف </a:t>
            </a:r>
            <a:r>
              <a:rPr lang="ar-EG" sz="11905" b="1" dirty="0">
                <a:solidFill>
                  <a:srgbClr val="FF0000"/>
                </a:solidFill>
                <a:cs typeface="+mj-cs"/>
              </a:rPr>
              <a:t>من المشروع </a:t>
            </a:r>
            <a:endParaRPr lang="ar-SA" sz="11905" b="1" dirty="0">
              <a:solidFill>
                <a:srgbClr val="FF0000"/>
              </a:solidFill>
              <a:cs typeface="+mj-cs"/>
            </a:endParaRPr>
          </a:p>
          <a:p>
            <a:pPr marL="0" indent="0" algn="r">
              <a:lnSpc>
                <a:spcPct val="120000"/>
              </a:lnSpc>
              <a:buNone/>
            </a:pPr>
            <a:r>
              <a:rPr lang="ar-SA" sz="7441" b="1" dirty="0">
                <a:solidFill>
                  <a:srgbClr val="002060"/>
                </a:solidFill>
                <a:cs typeface="+mj-cs"/>
              </a:rPr>
              <a:t>ي</a:t>
            </a:r>
            <a:r>
              <a:rPr lang="ar-EG" sz="9921" b="1" dirty="0">
                <a:solidFill>
                  <a:srgbClr val="002060"/>
                </a:solidFill>
                <a:cs typeface="+mj-cs"/>
              </a:rPr>
              <a:t>هدف التطبيق الى الحد من الاثار السلبية للتغييرات المناخية على الانتاج الزراعى</a:t>
            </a:r>
            <a:r>
              <a:rPr lang="ar-SA" sz="9921" b="1" dirty="0">
                <a:solidFill>
                  <a:srgbClr val="002060"/>
                </a:solidFill>
                <a:cs typeface="+mj-cs"/>
              </a:rPr>
              <a:t>.</a:t>
            </a:r>
            <a:r>
              <a:rPr lang="ar-EG" sz="9921" b="1" dirty="0">
                <a:solidFill>
                  <a:srgbClr val="002060"/>
                </a:solidFill>
                <a:cs typeface="+mj-cs"/>
              </a:rPr>
              <a:t> يعتمد التطبيق على تقديم بيانات لتوقعات حالة الطقس ( الحرارة - حركة الرياح - سقوط الامطار ) لمدة خمسة ايام قادمة وربط هذه البيانات مع توصيات فنية بسيطة ومتخصصة موضوعة بمعرفة متخصصين فى مجال المحاصيل والبساتين والتغير المناخى . </a:t>
            </a:r>
            <a:endParaRPr lang="ar-SA" sz="9921" b="1" dirty="0">
              <a:solidFill>
                <a:srgbClr val="002060"/>
              </a:solidFill>
              <a:cs typeface="+mj-cs"/>
            </a:endParaRPr>
          </a:p>
          <a:p>
            <a:pPr marL="0" indent="0" algn="r" defTabSz="1133947" rtl="1">
              <a:lnSpc>
                <a:spcPct val="120000"/>
              </a:lnSpc>
              <a:spcBef>
                <a:spcPts val="1240"/>
              </a:spcBef>
              <a:buNone/>
              <a:defRPr/>
            </a:pPr>
            <a:r>
              <a:rPr lang="ar-EG" sz="9921" b="1" dirty="0">
                <a:solidFill>
                  <a:srgbClr val="002060"/>
                </a:solidFill>
                <a:latin typeface="Calibri" panose="020F0502020204030204"/>
                <a:cs typeface="+mj-cs"/>
              </a:rPr>
              <a:t> </a:t>
            </a:r>
          </a:p>
          <a:p>
            <a:pPr marL="0" indent="0" algn="r" defTabSz="1133947" rtl="1">
              <a:lnSpc>
                <a:spcPct val="120000"/>
              </a:lnSpc>
              <a:spcBef>
                <a:spcPts val="1240"/>
              </a:spcBef>
              <a:buNone/>
              <a:defRPr/>
            </a:pPr>
            <a:endParaRPr lang="ar-EG" sz="3472" dirty="0">
              <a:solidFill>
                <a:sysClr val="windowText" lastClr="000000"/>
              </a:solidFill>
              <a:latin typeface="Calibri" panose="020F0502020204030204"/>
              <a:cs typeface="+mj-cs"/>
            </a:endParaRPr>
          </a:p>
        </p:txBody>
      </p:sp>
    </p:spTree>
    <p:extLst>
      <p:ext uri="{BB962C8B-B14F-4D97-AF65-F5344CB8AC3E}">
        <p14:creationId xmlns:p14="http://schemas.microsoft.com/office/powerpoint/2010/main" val="868384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688895" y="2066863"/>
            <a:ext cx="13741560" cy="6867025"/>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ar-EG" sz="2976" b="1" dirty="0">
              <a:solidFill>
                <a:srgbClr val="FF0000"/>
              </a:solidFill>
              <a:latin typeface="Calibri" panose="020F0502020204030204"/>
              <a:cs typeface="+mj-cs"/>
            </a:endParaRPr>
          </a:p>
          <a:p>
            <a:pPr marL="283487" indent="-283487" algn="r" defTabSz="1133947" rtl="1">
              <a:spcBef>
                <a:spcPts val="1240"/>
              </a:spcBef>
              <a:defRPr/>
            </a:pPr>
            <a:r>
              <a:rPr lang="ar-EG" sz="2976" b="1" dirty="0">
                <a:solidFill>
                  <a:srgbClr val="FF0000"/>
                </a:solidFill>
                <a:latin typeface="Calibri" panose="020F0502020204030204"/>
                <a:cs typeface="+mj-cs"/>
              </a:rPr>
              <a:t>الفئة :</a:t>
            </a:r>
          </a:p>
          <a:p>
            <a:pPr marL="283487" indent="-283487" algn="r" defTabSz="1133947" rtl="1">
              <a:spcBef>
                <a:spcPts val="1240"/>
              </a:spcBef>
              <a:defRPr/>
            </a:pPr>
            <a:r>
              <a:rPr lang="ar-EG" sz="2480" b="1" dirty="0">
                <a:latin typeface="Calibri" panose="020F0502020204030204"/>
                <a:cs typeface="+mj-cs"/>
              </a:rPr>
              <a:t>المبادرات والمشاركات المجتمعية الغير هادفة للربح</a:t>
            </a:r>
          </a:p>
          <a:p>
            <a:pPr marL="283487" indent="-283487" algn="r" defTabSz="1133947" rtl="1">
              <a:spcBef>
                <a:spcPts val="1240"/>
              </a:spcBef>
              <a:defRPr/>
            </a:pPr>
            <a:r>
              <a:rPr lang="ar-SA" sz="2976" b="1" dirty="0">
                <a:solidFill>
                  <a:srgbClr val="FF0000"/>
                </a:solidFill>
                <a:latin typeface="Calibri" panose="020F0502020204030204"/>
                <a:cs typeface="+mj-cs"/>
              </a:rPr>
              <a:t>مجال التطبيق:-</a:t>
            </a:r>
            <a:r>
              <a:rPr lang="ar-EG" sz="2976" b="1" dirty="0">
                <a:solidFill>
                  <a:srgbClr val="FF0000"/>
                </a:solidFill>
                <a:latin typeface="Calibri" panose="020F0502020204030204"/>
                <a:cs typeface="+mj-cs"/>
              </a:rPr>
              <a:t> </a:t>
            </a:r>
          </a:p>
          <a:p>
            <a:pPr marL="283487" indent="-283487" algn="r" defTabSz="1133947" rtl="1">
              <a:spcBef>
                <a:spcPts val="1240"/>
              </a:spcBef>
              <a:defRPr/>
            </a:pPr>
            <a:r>
              <a:rPr lang="ar-SA" sz="2480" b="1" dirty="0">
                <a:solidFill>
                  <a:sysClr val="windowText" lastClr="000000"/>
                </a:solidFill>
                <a:latin typeface="Calibri" panose="020F0502020204030204"/>
                <a:cs typeface="+mj-cs"/>
              </a:rPr>
              <a:t>التكييف مع التغيرات المناخية</a:t>
            </a:r>
          </a:p>
          <a:p>
            <a:pPr marL="283487" indent="-283487" algn="r" defTabSz="1133947" rtl="1">
              <a:spcBef>
                <a:spcPts val="1240"/>
              </a:spcBef>
              <a:defRPr/>
            </a:pPr>
            <a:r>
              <a:rPr lang="ar-SA" sz="2976" b="1" dirty="0">
                <a:solidFill>
                  <a:srgbClr val="FF0000"/>
                </a:solidFill>
                <a:latin typeface="Calibri" panose="020F0502020204030204"/>
                <a:cs typeface="+mj-cs"/>
              </a:rPr>
              <a:t>المكون التابع له التطبيق:-</a:t>
            </a:r>
            <a:r>
              <a:rPr lang="ar-SA" sz="2480" b="1" dirty="0">
                <a:solidFill>
                  <a:srgbClr val="FF0000"/>
                </a:solidFill>
                <a:latin typeface="Calibri" panose="020F0502020204030204"/>
                <a:cs typeface="+mj-cs"/>
              </a:rPr>
              <a:t> </a:t>
            </a:r>
            <a:endParaRPr lang="ar-EG" sz="2480" b="1" dirty="0">
              <a:solidFill>
                <a:srgbClr val="FF0000"/>
              </a:solidFill>
              <a:latin typeface="Calibri" panose="020F0502020204030204"/>
              <a:cs typeface="+mj-cs"/>
            </a:endParaRPr>
          </a:p>
          <a:p>
            <a:pPr marL="283487" indent="-283487" algn="r" defTabSz="1133947" rtl="1">
              <a:spcBef>
                <a:spcPts val="1240"/>
              </a:spcBef>
              <a:defRPr/>
            </a:pPr>
            <a:r>
              <a:rPr lang="ar-SA" sz="2480" b="1" dirty="0">
                <a:solidFill>
                  <a:sysClr val="windowText" lastClr="000000"/>
                </a:solidFill>
                <a:latin typeface="Calibri" panose="020F0502020204030204"/>
                <a:cs typeface="+mj-cs"/>
              </a:rPr>
              <a:t>استخدام المكون التكنولوجى الذكى</a:t>
            </a:r>
            <a:endParaRPr lang="ar-EG" sz="2480" b="1" dirty="0">
              <a:solidFill>
                <a:sysClr val="windowText" lastClr="000000"/>
              </a:solidFill>
              <a:latin typeface="Calibri" panose="020F0502020204030204"/>
              <a:cs typeface="+mj-cs"/>
            </a:endParaRPr>
          </a:p>
          <a:p>
            <a:pPr marL="0" indent="0" algn="r" rtl="1">
              <a:buNone/>
              <a:defRPr/>
            </a:pPr>
            <a:r>
              <a:rPr lang="ar-SA" sz="2976" b="1" dirty="0">
                <a:solidFill>
                  <a:srgbClr val="FF0000"/>
                </a:solidFill>
                <a:cs typeface="+mj-cs"/>
              </a:rPr>
              <a:t>وصف المكون التابع له التطبيق:-</a:t>
            </a:r>
            <a:endParaRPr lang="ar-EG" sz="2976" b="1" dirty="0">
              <a:solidFill>
                <a:srgbClr val="FF0000"/>
              </a:solidFill>
              <a:cs typeface="+mj-cs"/>
            </a:endParaRPr>
          </a:p>
          <a:p>
            <a:pPr marL="0" indent="0" algn="r" rtl="1">
              <a:buNone/>
              <a:defRPr/>
            </a:pPr>
            <a:r>
              <a:rPr lang="ar-SA" sz="2976" b="1" dirty="0">
                <a:solidFill>
                  <a:srgbClr val="FF0000"/>
                </a:solidFill>
                <a:cs typeface="+mj-cs"/>
              </a:rPr>
              <a:t> </a:t>
            </a:r>
            <a:r>
              <a:rPr lang="ar-EG" sz="2480" b="1" dirty="0">
                <a:cs typeface="+mj-cs"/>
              </a:rPr>
              <a:t>تطبيقات الهاتف المحمول</a:t>
            </a:r>
            <a:r>
              <a:rPr lang="ar-SA" sz="2480" b="1" dirty="0">
                <a:cs typeface="+mj-cs"/>
              </a:rPr>
              <a:t>-</a:t>
            </a:r>
            <a:r>
              <a:rPr lang="ar-EG" sz="2480" b="1" dirty="0">
                <a:cs typeface="+mj-cs"/>
              </a:rPr>
              <a:t> تطبيقات الويب </a:t>
            </a:r>
            <a:r>
              <a:rPr lang="ar-SA" sz="2480" b="1" dirty="0">
                <a:cs typeface="+mj-cs"/>
              </a:rPr>
              <a:t>و</a:t>
            </a:r>
            <a:r>
              <a:rPr lang="ar-EG" sz="2480" b="1" dirty="0">
                <a:cs typeface="+mj-cs"/>
              </a:rPr>
              <a:t>انترنت الأشيا</a:t>
            </a:r>
            <a:r>
              <a:rPr lang="ar-SA" sz="2480" b="1" dirty="0">
                <a:cs typeface="+mj-cs"/>
              </a:rPr>
              <a:t>ء</a:t>
            </a:r>
          </a:p>
          <a:p>
            <a:pPr marL="0" indent="0" algn="r" rtl="1">
              <a:buNone/>
              <a:defRPr/>
            </a:pPr>
            <a:r>
              <a:rPr lang="ar-SA" sz="2976" b="1" dirty="0">
                <a:solidFill>
                  <a:srgbClr val="FF0000"/>
                </a:solidFill>
                <a:cs typeface="+mj-cs"/>
              </a:rPr>
              <a:t>قابلية التطبيق للتكرار:- </a:t>
            </a:r>
            <a:endParaRPr lang="ar-EG" sz="2976" b="1" dirty="0">
              <a:solidFill>
                <a:srgbClr val="FF0000"/>
              </a:solidFill>
              <a:cs typeface="+mj-cs"/>
            </a:endParaRPr>
          </a:p>
          <a:p>
            <a:pPr marL="0" indent="0" algn="r" rtl="1">
              <a:buNone/>
              <a:defRPr/>
            </a:pPr>
            <a:r>
              <a:rPr lang="ar-SA" sz="2480" b="1" dirty="0">
                <a:cs typeface="+mj-cs"/>
              </a:rPr>
              <a:t>التطبيق قابل للتكرار ليشمل جميع محافظات مصر وجميع المحاصيل الزراعية سواء المحاصيل الحقلية او المحاصيل البستانية.</a:t>
            </a:r>
            <a:endParaRPr lang="ar-EG" sz="2480" b="1" dirty="0">
              <a:cs typeface="+mj-cs"/>
            </a:endParaRPr>
          </a:p>
          <a:p>
            <a:pPr algn="r">
              <a:buNone/>
            </a:pPr>
            <a:r>
              <a:rPr lang="en-US" sz="2976" b="1" dirty="0"/>
              <a:t>http://climatechange-eg.org/Instructions.aspx</a:t>
            </a:r>
            <a:r>
              <a:rPr lang="en-US" sz="2976" b="1" dirty="0">
                <a:solidFill>
                  <a:srgbClr val="FF0000"/>
                </a:solidFill>
                <a:cs typeface="+mj-cs"/>
              </a:rPr>
              <a:t>    -:</a:t>
            </a:r>
            <a:r>
              <a:rPr lang="ar-EG" sz="2976" b="1" dirty="0">
                <a:solidFill>
                  <a:srgbClr val="FF0000"/>
                </a:solidFill>
                <a:cs typeface="+mj-cs"/>
              </a:rPr>
              <a:t>موقع </a:t>
            </a:r>
            <a:r>
              <a:rPr lang="ar-SA" sz="2976" b="1" dirty="0">
                <a:solidFill>
                  <a:srgbClr val="FF0000"/>
                </a:solidFill>
                <a:cs typeface="+mj-cs"/>
              </a:rPr>
              <a:t>تطبيق</a:t>
            </a:r>
            <a:r>
              <a:rPr lang="ar-EG" sz="2976" b="1" dirty="0">
                <a:solidFill>
                  <a:srgbClr val="FF0000"/>
                </a:solidFill>
                <a:cs typeface="+mj-cs"/>
              </a:rPr>
              <a:t> الانذار المناخى المبكر</a:t>
            </a:r>
            <a:endParaRPr lang="ar-SA" sz="2976" b="1" dirty="0">
              <a:solidFill>
                <a:srgbClr val="FF0000"/>
              </a:solidFill>
              <a:cs typeface="+mj-cs"/>
            </a:endParaRPr>
          </a:p>
          <a:p>
            <a:pPr algn="r"/>
            <a:endParaRPr lang="en-US" sz="2480" b="1" dirty="0">
              <a:cs typeface="+mj-cs"/>
            </a:endParaRPr>
          </a:p>
          <a:p>
            <a:pPr marL="0" indent="0" algn="r" rtl="1">
              <a:buNone/>
              <a:defRPr/>
            </a:pPr>
            <a:endParaRPr lang="ar-SA" sz="2480" b="1" dirty="0">
              <a:cs typeface="+mj-cs"/>
            </a:endParaRPr>
          </a:p>
          <a:p>
            <a:pPr marL="0" indent="0" algn="r" rtl="1">
              <a:buNone/>
              <a:defRPr/>
            </a:pPr>
            <a:endParaRPr lang="ar-SA" sz="2480" b="1" dirty="0">
              <a:cs typeface="+mj-cs"/>
            </a:endParaRPr>
          </a:p>
          <a:p>
            <a:pPr marL="0" indent="0" algn="r" rtl="1">
              <a:buNone/>
              <a:defRPr/>
            </a:pPr>
            <a:endParaRPr lang="ar-SA" sz="2480" b="1" dirty="0">
              <a:cs typeface="+mj-cs"/>
            </a:endParaRPr>
          </a:p>
          <a:p>
            <a:pPr marL="0" indent="0" algn="r" defTabSz="1133947" rtl="1">
              <a:spcBef>
                <a:spcPts val="1240"/>
              </a:spcBef>
              <a:buNone/>
              <a:defRPr/>
            </a:pPr>
            <a:endParaRPr lang="ar-SA" sz="2480" b="1" dirty="0">
              <a:solidFill>
                <a:sysClr val="windowText" lastClr="000000"/>
              </a:solidFill>
              <a:latin typeface="Calibri" panose="020F0502020204030204"/>
              <a:cs typeface="+mj-cs"/>
            </a:endParaRPr>
          </a:p>
          <a:p>
            <a:pPr marL="0" indent="0" algn="r" defTabSz="1133947" rtl="1">
              <a:spcBef>
                <a:spcPts val="1240"/>
              </a:spcBef>
              <a:buNone/>
              <a:defRPr/>
            </a:pPr>
            <a:endParaRPr lang="ar-EG" sz="2480" b="1" dirty="0">
              <a:solidFill>
                <a:sysClr val="windowText" lastClr="000000"/>
              </a:solidFill>
              <a:latin typeface="Calibri" panose="020F0502020204030204"/>
              <a:cs typeface="+mj-cs"/>
            </a:endParaRPr>
          </a:p>
          <a:p>
            <a:pPr marL="0" indent="0" algn="r" defTabSz="1133947" rtl="1">
              <a:spcBef>
                <a:spcPts val="1240"/>
              </a:spcBef>
              <a:buNone/>
              <a:defRPr/>
            </a:pPr>
            <a:endParaRPr lang="ar-EG" sz="2480" b="1" dirty="0">
              <a:solidFill>
                <a:sysClr val="windowText" lastClr="000000"/>
              </a:solidFill>
              <a:latin typeface="Calibri" panose="020F0502020204030204"/>
              <a:cs typeface="+mj-cs"/>
            </a:endParaRPr>
          </a:p>
        </p:txBody>
      </p:sp>
    </p:spTree>
    <p:extLst>
      <p:ext uri="{BB962C8B-B14F-4D97-AF65-F5344CB8AC3E}">
        <p14:creationId xmlns:p14="http://schemas.microsoft.com/office/powerpoint/2010/main" val="1408316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06325" y="1253651"/>
            <a:ext cx="13802388"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SA" sz="4960" b="1" dirty="0">
                <a:solidFill>
                  <a:srgbClr val="FF0000"/>
                </a:solidFill>
                <a:latin typeface="Calibri Light" panose="020F0302020204030204"/>
                <a:cs typeface="Times New Roman" panose="02020603050405020304" pitchFamily="18" charset="0"/>
              </a:rPr>
              <a:t>تعريف</a:t>
            </a:r>
            <a:r>
              <a:rPr lang="ar-EG" sz="4960" b="1" dirty="0">
                <a:solidFill>
                  <a:srgbClr val="FF0000"/>
                </a:solidFill>
                <a:latin typeface="Calibri Light" panose="020F0302020204030204"/>
                <a:cs typeface="Times New Roman" panose="02020603050405020304" pitchFamily="18" charset="0"/>
              </a:rPr>
              <a:t> </a:t>
            </a:r>
            <a:r>
              <a:rPr lang="ar-SA" sz="4960" b="1" dirty="0">
                <a:solidFill>
                  <a:srgbClr val="FF0000"/>
                </a:solidFill>
                <a:latin typeface="Calibri Light" panose="020F0302020204030204"/>
                <a:cs typeface="Times New Roman" panose="02020603050405020304" pitchFamily="18" charset="0"/>
              </a:rPr>
              <a:t>بأثر </a:t>
            </a:r>
            <a:r>
              <a:rPr lang="ar-EG" sz="4960" b="1" dirty="0">
                <a:solidFill>
                  <a:srgbClr val="FF0000"/>
                </a:solidFill>
                <a:latin typeface="Calibri Light" panose="020F0302020204030204"/>
                <a:cs typeface="Times New Roman" panose="02020603050405020304" pitchFamily="18" charset="0"/>
              </a:rPr>
              <a:t>المشروع</a:t>
            </a:r>
            <a:endParaRPr lang="en-US" sz="5456" b="1" dirty="0">
              <a:solidFill>
                <a:sysClr val="windowText" lastClr="000000"/>
              </a:solidFill>
              <a:latin typeface="Calibri Light" panose="020F0302020204030204"/>
            </a:endParaRPr>
          </a:p>
        </p:txBody>
      </p:sp>
      <p:sp>
        <p:nvSpPr>
          <p:cNvPr id="7" name="Content Placeholder 2"/>
          <p:cNvSpPr txBox="1">
            <a:spLocks/>
          </p:cNvSpPr>
          <p:nvPr/>
        </p:nvSpPr>
        <p:spPr>
          <a:xfrm>
            <a:off x="658480" y="2553419"/>
            <a:ext cx="13850233" cy="7401464"/>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lnSpc>
                <a:spcPct val="120000"/>
              </a:lnSpc>
              <a:spcBef>
                <a:spcPts val="1240"/>
              </a:spcBef>
              <a:defRPr/>
            </a:pPr>
            <a:r>
              <a:rPr lang="ar-EG" b="1" dirty="0">
                <a:solidFill>
                  <a:srgbClr val="FF0000"/>
                </a:solidFill>
                <a:latin typeface="Calibri" panose="020F0502020204030204"/>
                <a:cs typeface="+mj-cs"/>
              </a:rPr>
              <a:t>أثر المشروع الاقتصادي </a:t>
            </a:r>
            <a:r>
              <a:rPr lang="ar-SA" b="1" dirty="0">
                <a:solidFill>
                  <a:srgbClr val="FF0000"/>
                </a:solidFill>
                <a:latin typeface="Calibri" panose="020F0502020204030204"/>
                <a:cs typeface="+mj-cs"/>
              </a:rPr>
              <a:t>:-</a:t>
            </a:r>
          </a:p>
          <a:p>
            <a:pPr algn="r" defTabSz="1133947" rtl="1">
              <a:lnSpc>
                <a:spcPct val="120000"/>
              </a:lnSpc>
              <a:spcBef>
                <a:spcPts val="1240"/>
              </a:spcBef>
              <a:buFontTx/>
              <a:buChar char="-"/>
              <a:defRPr/>
            </a:pPr>
            <a:r>
              <a:rPr lang="ar-SA" sz="2400" b="1" dirty="0">
                <a:latin typeface="Calibri" panose="020F0502020204030204"/>
                <a:cs typeface="+mj-cs"/>
              </a:rPr>
              <a:t>التطبيق له ثأثير اقتصادى كبير فى رفع دخل المزارعين من الزراعة عن طريق تقليل الاثار السلبية للتغيرات المناخية على انتاجية المحاصيل وقدرتاثير التطبيق فى حال اتباع ارشادته برفع الانتاجية وبالتالى</a:t>
            </a:r>
            <a:r>
              <a:rPr lang="ar-EG" sz="2400" b="1" dirty="0">
                <a:latin typeface="Calibri" panose="020F0502020204030204"/>
                <a:cs typeface="+mj-cs"/>
              </a:rPr>
              <a:t> زيادة</a:t>
            </a:r>
            <a:r>
              <a:rPr lang="ar-SA" sz="2400" b="1" dirty="0">
                <a:latin typeface="Calibri" panose="020F0502020204030204"/>
                <a:cs typeface="+mj-cs"/>
              </a:rPr>
              <a:t> الدخل بنسبة تتراوح بين 10 :20 %</a:t>
            </a:r>
          </a:p>
          <a:p>
            <a:pPr algn="r" defTabSz="1133947" rtl="1">
              <a:lnSpc>
                <a:spcPct val="120000"/>
              </a:lnSpc>
              <a:spcBef>
                <a:spcPts val="1240"/>
              </a:spcBef>
              <a:buFontTx/>
              <a:buChar char="-"/>
              <a:defRPr/>
            </a:pPr>
            <a:r>
              <a:rPr lang="ar-SA" sz="2400" b="1" dirty="0">
                <a:latin typeface="Calibri" panose="020F0502020204030204"/>
                <a:cs typeface="+mj-cs"/>
              </a:rPr>
              <a:t>التطبيق له تأثير اقتصادى على الاقتصاد الزراعى فى مصر وبالتالى الاقتصاد القومى من خلال رفع انتاجية المحاصيل الاستراتيجية مثل القمح – الذرة الشامية والذرة الرفيعة  </a:t>
            </a:r>
          </a:p>
          <a:p>
            <a:pPr algn="r" rtl="1">
              <a:lnSpc>
                <a:spcPct val="120000"/>
              </a:lnSpc>
              <a:defRPr/>
            </a:pPr>
            <a:r>
              <a:rPr lang="ar-SA" b="1" dirty="0">
                <a:solidFill>
                  <a:srgbClr val="FF0000"/>
                </a:solidFill>
                <a:latin typeface="Calibri" panose="020F0502020204030204"/>
                <a:cs typeface="+mj-cs"/>
              </a:rPr>
              <a:t>أثر المشروع </a:t>
            </a:r>
            <a:r>
              <a:rPr lang="ar-EG" b="1" dirty="0">
                <a:solidFill>
                  <a:srgbClr val="FF0000"/>
                </a:solidFill>
                <a:latin typeface="Calibri" panose="020F0502020204030204"/>
                <a:cs typeface="+mj-cs"/>
              </a:rPr>
              <a:t>الاجتماعي </a:t>
            </a:r>
            <a:r>
              <a:rPr lang="ar-SA" b="1" dirty="0">
                <a:solidFill>
                  <a:srgbClr val="FF0000"/>
                </a:solidFill>
                <a:latin typeface="Calibri" panose="020F0502020204030204"/>
                <a:cs typeface="+mj-cs"/>
              </a:rPr>
              <a:t>:-</a:t>
            </a:r>
          </a:p>
          <a:p>
            <a:pPr algn="r" rtl="1">
              <a:lnSpc>
                <a:spcPct val="120000"/>
              </a:lnSpc>
              <a:buFontTx/>
              <a:buChar char="-"/>
              <a:defRPr/>
            </a:pPr>
            <a:r>
              <a:rPr lang="ar-SA" sz="2400" b="1" dirty="0">
                <a:latin typeface="Calibri" panose="020F0502020204030204"/>
                <a:cs typeface="+mj-cs"/>
              </a:rPr>
              <a:t>التطبيق يطبق بالمشاركة مع جمعيات المجتمع المدنى داخل القرى التى يعمل بها المشروع حيث تم انشاء 164 وحدة انذار مناخى داخل هذه الجمعيات لنقل التعليمات الواردة بالتطبيق الى المزارعين بطرق مختلفة .</a:t>
            </a:r>
          </a:p>
          <a:p>
            <a:pPr algn="r" rtl="1">
              <a:lnSpc>
                <a:spcPct val="120000"/>
              </a:lnSpc>
              <a:buFontTx/>
              <a:buChar char="-"/>
              <a:defRPr/>
            </a:pPr>
            <a:r>
              <a:rPr lang="ar-SA" sz="2400" b="1" dirty="0">
                <a:latin typeface="Calibri" panose="020F0502020204030204"/>
                <a:cs typeface="+mj-cs"/>
              </a:rPr>
              <a:t>يتوالى ادارة التطبيق داخل هذه الجمعيات عدد من الشباب الذين تم تدريبهم على تلقى التوصيات من التطبيق ونشرها بطرق مختلفة الى المزارعين وبالتالى خلق فرص عمل لهؤلاء الشباب ( حوالى 328 شاب وفتاة )</a:t>
            </a:r>
            <a:r>
              <a:rPr lang="ar-EG" sz="2400" b="1" dirty="0">
                <a:latin typeface="Calibri" panose="020F0502020204030204"/>
                <a:cs typeface="+mj-cs"/>
              </a:rPr>
              <a:t> فى الخمس محافظات التى يعمل بها المشروع</a:t>
            </a:r>
            <a:endParaRPr lang="ar-SA" sz="2400" b="1" dirty="0">
              <a:latin typeface="Calibri" panose="020F0502020204030204"/>
              <a:cs typeface="+mj-cs"/>
            </a:endParaRPr>
          </a:p>
          <a:p>
            <a:pPr algn="r" rtl="1">
              <a:lnSpc>
                <a:spcPct val="120000"/>
              </a:lnSpc>
              <a:defRPr/>
            </a:pPr>
            <a:r>
              <a:rPr lang="ar-SA" b="1" dirty="0">
                <a:solidFill>
                  <a:srgbClr val="FF0000"/>
                </a:solidFill>
                <a:latin typeface="Calibri" panose="020F0502020204030204"/>
                <a:cs typeface="+mj-cs"/>
              </a:rPr>
              <a:t>أثر المشروع </a:t>
            </a:r>
            <a:r>
              <a:rPr lang="ar-EG" b="1" dirty="0">
                <a:solidFill>
                  <a:srgbClr val="FF0000"/>
                </a:solidFill>
                <a:latin typeface="Calibri" panose="020F0502020204030204"/>
                <a:cs typeface="+mj-cs"/>
              </a:rPr>
              <a:t>والبيئي </a:t>
            </a:r>
            <a:r>
              <a:rPr lang="ar-SA" b="1" dirty="0">
                <a:solidFill>
                  <a:srgbClr val="FF0000"/>
                </a:solidFill>
                <a:latin typeface="Calibri" panose="020F0502020204030204"/>
                <a:cs typeface="+mj-cs"/>
              </a:rPr>
              <a:t>:-</a:t>
            </a:r>
          </a:p>
          <a:p>
            <a:pPr algn="r" defTabSz="1133947" rtl="1">
              <a:lnSpc>
                <a:spcPct val="120000"/>
              </a:lnSpc>
              <a:spcBef>
                <a:spcPts val="1240"/>
              </a:spcBef>
              <a:buFontTx/>
              <a:buChar char="-"/>
              <a:defRPr/>
            </a:pPr>
            <a:r>
              <a:rPr lang="ar-SA" sz="2400" b="1" dirty="0">
                <a:solidFill>
                  <a:sysClr val="windowText" lastClr="000000"/>
                </a:solidFill>
                <a:latin typeface="Calibri" panose="020F0502020204030204"/>
                <a:cs typeface="+mj-cs"/>
              </a:rPr>
              <a:t>ساهم التطبيق فى نشر الوعى تجاه قضية التغيرات المناخية وخاصة فى المجتمعات القروية </a:t>
            </a:r>
          </a:p>
          <a:p>
            <a:pPr marL="0" indent="0" algn="r" defTabSz="1133947" rtl="1">
              <a:lnSpc>
                <a:spcPct val="120000"/>
              </a:lnSpc>
              <a:spcBef>
                <a:spcPts val="1240"/>
              </a:spcBef>
              <a:buNone/>
              <a:defRPr/>
            </a:pPr>
            <a:r>
              <a:rPr lang="ar-EG" sz="2400" b="1" dirty="0">
                <a:solidFill>
                  <a:sysClr val="windowText" lastClr="000000"/>
                </a:solidFill>
                <a:latin typeface="Calibri" panose="020F0502020204030204"/>
                <a:cs typeface="+mj-cs"/>
              </a:rPr>
              <a:t>-</a:t>
            </a:r>
            <a:r>
              <a:rPr lang="ar-SA" sz="2400" b="1" dirty="0">
                <a:solidFill>
                  <a:sysClr val="windowText" lastClr="000000"/>
                </a:solidFill>
                <a:latin typeface="Calibri" panose="020F0502020204030204"/>
                <a:cs typeface="+mj-cs"/>
              </a:rPr>
              <a:t>وكذلك </a:t>
            </a:r>
            <a:r>
              <a:rPr lang="ar-EG" sz="2400" b="1" dirty="0">
                <a:solidFill>
                  <a:sysClr val="windowText" lastClr="000000"/>
                </a:solidFill>
                <a:latin typeface="Calibri" panose="020F0502020204030204"/>
                <a:cs typeface="+mj-cs"/>
              </a:rPr>
              <a:t>ساهم التطبيق فى التعرف على انشطة مشروع التغييرات المناخية فى صعيد مصر ومنها</a:t>
            </a:r>
            <a:r>
              <a:rPr lang="ar-SA" sz="2400" b="1" dirty="0">
                <a:solidFill>
                  <a:sysClr val="windowText" lastClr="000000"/>
                </a:solidFill>
                <a:latin typeface="Calibri" panose="020F0502020204030204"/>
                <a:cs typeface="+mj-cs"/>
              </a:rPr>
              <a:t> كيفية اعادة تدوير المخلفات الزراعية وتحويلها الى اسمدة او مخصبات عضوية بدل من حرق هذه المخلفات وبالتالى تقليل الانبعاثات </a:t>
            </a:r>
            <a:r>
              <a:rPr lang="ar-EG" sz="2400" b="1" dirty="0">
                <a:solidFill>
                  <a:sysClr val="windowText" lastClr="000000"/>
                </a:solidFill>
                <a:latin typeface="Calibri" panose="020F0502020204030204"/>
                <a:cs typeface="+mj-cs"/>
              </a:rPr>
              <a:t>وكذلك</a:t>
            </a:r>
            <a:r>
              <a:rPr lang="ar-SA" sz="2400" b="1" dirty="0">
                <a:solidFill>
                  <a:sysClr val="windowText" lastClr="000000"/>
                </a:solidFill>
                <a:latin typeface="Calibri" panose="020F0502020204030204"/>
                <a:cs typeface="+mj-cs"/>
              </a:rPr>
              <a:t> استخدام محطات الطاقة الشمسية فى ادارة طلمبات المياه كبديل للسولار والديزل وبالتالى تقليل انبعات غازات الاحتراق</a:t>
            </a:r>
            <a:endParaRPr lang="ar-EG" sz="2400" b="1" dirty="0">
              <a:solidFill>
                <a:sysClr val="windowText" lastClr="000000"/>
              </a:solidFill>
              <a:latin typeface="Calibri" panose="020F0502020204030204"/>
              <a:cs typeface="+mj-cs"/>
            </a:endParaRPr>
          </a:p>
          <a:p>
            <a:pPr marL="0" indent="0" algn="r" defTabSz="1133947" rtl="1">
              <a:lnSpc>
                <a:spcPct val="120000"/>
              </a:lnSpc>
              <a:spcBef>
                <a:spcPts val="1240"/>
              </a:spcBef>
              <a:buNone/>
              <a:defRPr/>
            </a:pPr>
            <a:endParaRPr lang="ar-EG" sz="2000" dirty="0">
              <a:solidFill>
                <a:sysClr val="windowText" lastClr="000000"/>
              </a:solidFill>
              <a:latin typeface="Calibri" panose="020F0502020204030204"/>
              <a:cs typeface="+mj-cs"/>
            </a:endParaRPr>
          </a:p>
          <a:p>
            <a:pPr marL="283487" indent="-283487" algn="r" defTabSz="1133947" rtl="1">
              <a:lnSpc>
                <a:spcPct val="120000"/>
              </a:lnSpc>
              <a:spcBef>
                <a:spcPts val="1240"/>
              </a:spcBef>
              <a:defRPr/>
            </a:pPr>
            <a:endParaRPr lang="ar-EG" sz="2000" dirty="0">
              <a:solidFill>
                <a:sysClr val="windowText" lastClr="000000"/>
              </a:solidFill>
              <a:latin typeface="Calibri" panose="020F0502020204030204"/>
              <a:cs typeface="+mj-cs"/>
            </a:endParaRPr>
          </a:p>
          <a:p>
            <a:pPr marL="0" indent="0" algn="r" defTabSz="1133947" rtl="1">
              <a:lnSpc>
                <a:spcPct val="120000"/>
              </a:lnSpc>
              <a:spcBef>
                <a:spcPts val="1240"/>
              </a:spcBef>
              <a:buNone/>
              <a:defRPr/>
            </a:pPr>
            <a:endParaRPr lang="ar-EG" sz="2000" dirty="0">
              <a:solidFill>
                <a:sysClr val="windowText" lastClr="000000"/>
              </a:solidFill>
              <a:latin typeface="Calibri" panose="020F0502020204030204"/>
              <a:cs typeface="+mj-cs"/>
            </a:endParaRPr>
          </a:p>
        </p:txBody>
      </p:sp>
    </p:spTree>
    <p:extLst>
      <p:ext uri="{BB962C8B-B14F-4D97-AF65-F5344CB8AC3E}">
        <p14:creationId xmlns:p14="http://schemas.microsoft.com/office/powerpoint/2010/main" val="1408316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874203" y="2411921"/>
            <a:ext cx="13370944" cy="711164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r>
              <a:rPr lang="ar-EG" sz="3200" b="1" dirty="0">
                <a:solidFill>
                  <a:srgbClr val="FF0000"/>
                </a:solidFill>
                <a:cs typeface="+mj-cs"/>
              </a:rPr>
              <a:t>ما تم تنفيذه </a:t>
            </a:r>
            <a:r>
              <a:rPr lang="ar-SA" sz="3200" b="1" dirty="0">
                <a:solidFill>
                  <a:srgbClr val="FF0000"/>
                </a:solidFill>
                <a:cs typeface="+mj-cs"/>
              </a:rPr>
              <a:t>فى التطبيق:-</a:t>
            </a:r>
            <a:r>
              <a:rPr lang="ar-EG" sz="3200" b="1" dirty="0">
                <a:solidFill>
                  <a:srgbClr val="FF0000"/>
                </a:solidFill>
                <a:cs typeface="+mj-cs"/>
              </a:rPr>
              <a:t> </a:t>
            </a:r>
            <a:endParaRPr lang="ar-SA" sz="3200" b="1" dirty="0">
              <a:solidFill>
                <a:srgbClr val="FF0000"/>
              </a:solidFill>
              <a:cs typeface="+mj-cs"/>
            </a:endParaRPr>
          </a:p>
          <a:p>
            <a:pPr marL="0" indent="0" algn="r" rtl="1" fontAlgn="base">
              <a:buNone/>
            </a:pPr>
            <a:r>
              <a:rPr lang="ar-SA" sz="3200" b="1" dirty="0">
                <a:solidFill>
                  <a:srgbClr val="C00000"/>
                </a:solidFill>
                <a:cs typeface="+mj-cs"/>
              </a:rPr>
              <a:t>- </a:t>
            </a:r>
            <a:r>
              <a:rPr lang="ar-EG" b="1" dirty="0">
                <a:cs typeface="+mj-cs"/>
              </a:rPr>
              <a:t>يقدم هذا التطبيق خدماته لمزارعين صعيد مصر بمحافظات</a:t>
            </a:r>
            <a:r>
              <a:rPr lang="ar-SA" b="1" dirty="0">
                <a:cs typeface="+mj-cs"/>
              </a:rPr>
              <a:t>  </a:t>
            </a:r>
            <a:r>
              <a:rPr lang="ar-EG" b="1" dirty="0">
                <a:cs typeface="+mj-cs"/>
              </a:rPr>
              <a:t> ( اسيوط – سوهاج – قنا – الاقصر – اسوان ) </a:t>
            </a:r>
          </a:p>
          <a:p>
            <a:pPr marL="0" indent="0" algn="r" rtl="1" fontAlgn="base">
              <a:buNone/>
            </a:pPr>
            <a:r>
              <a:rPr lang="en-US" b="1" dirty="0">
                <a:solidFill>
                  <a:srgbClr val="C00000"/>
                </a:solidFill>
                <a:cs typeface="+mj-cs"/>
              </a:rPr>
              <a:t>​</a:t>
            </a:r>
            <a:r>
              <a:rPr lang="ar-SA" b="1" dirty="0">
                <a:solidFill>
                  <a:srgbClr val="C00000"/>
                </a:solidFill>
                <a:cs typeface="+mj-cs"/>
              </a:rPr>
              <a:t>- </a:t>
            </a:r>
            <a:r>
              <a:rPr lang="ar-EG" b="1" dirty="0">
                <a:cs typeface="+mj-cs"/>
              </a:rPr>
              <a:t>يقدم هذا التطبيق </a:t>
            </a:r>
            <a:r>
              <a:rPr lang="ar-SA" b="1" dirty="0">
                <a:cs typeface="+mj-cs"/>
              </a:rPr>
              <a:t>توصيات خاصة </a:t>
            </a:r>
            <a:r>
              <a:rPr lang="ar-EG" b="1" dirty="0">
                <a:cs typeface="+mj-cs"/>
              </a:rPr>
              <a:t> ل</a:t>
            </a:r>
            <a:r>
              <a:rPr lang="ar-SA" b="1" dirty="0">
                <a:cs typeface="+mj-cs"/>
              </a:rPr>
              <a:t>محاصيل ( القمح – الذرة الرفيعة – الذرة الشامية – قصب السكر – عنب فليم – عنب سوبيريور</a:t>
            </a:r>
            <a:r>
              <a:rPr lang="ar-EG" b="1" dirty="0">
                <a:cs typeface="+mj-cs"/>
              </a:rPr>
              <a:t>) </a:t>
            </a:r>
            <a:r>
              <a:rPr lang="ar-SA" b="1" dirty="0">
                <a:cs typeface="+mj-cs"/>
              </a:rPr>
              <a:t>فى الاراضى القديمة </a:t>
            </a:r>
            <a:r>
              <a:rPr lang="ar-SA" b="1" dirty="0" err="1">
                <a:cs typeface="+mj-cs"/>
              </a:rPr>
              <a:t>واراضى</a:t>
            </a:r>
            <a:r>
              <a:rPr lang="ar-SA" b="1" dirty="0">
                <a:cs typeface="+mj-cs"/>
              </a:rPr>
              <a:t> الاستصلاح</a:t>
            </a:r>
            <a:r>
              <a:rPr lang="ar-EG" b="1" dirty="0">
                <a:cs typeface="+mj-cs"/>
              </a:rPr>
              <a:t>.</a:t>
            </a:r>
          </a:p>
          <a:p>
            <a:pPr marL="0" indent="0" algn="r" rtl="1" fontAlgn="base">
              <a:buNone/>
            </a:pPr>
            <a:endParaRPr lang="ar-SA" b="1" dirty="0">
              <a:cs typeface="+mj-cs"/>
            </a:endParaRPr>
          </a:p>
          <a:p>
            <a:pPr algn="r" rtl="1" fontAlgn="base"/>
            <a:r>
              <a:rPr lang="ar-EG" sz="3200" b="1" dirty="0">
                <a:solidFill>
                  <a:srgbClr val="FF0000"/>
                </a:solidFill>
                <a:cs typeface="+mj-cs"/>
              </a:rPr>
              <a:t>الخطط المستقبلية للمشروع</a:t>
            </a:r>
            <a:r>
              <a:rPr lang="ar-SA" sz="3200" b="1" dirty="0">
                <a:solidFill>
                  <a:srgbClr val="FF0000"/>
                </a:solidFill>
                <a:cs typeface="+mj-cs"/>
              </a:rPr>
              <a:t>:-</a:t>
            </a:r>
          </a:p>
          <a:p>
            <a:pPr algn="r" rtl="1" fontAlgn="base">
              <a:buFontTx/>
              <a:buChar char="-"/>
            </a:pPr>
            <a:r>
              <a:rPr lang="ar-SA" b="1" dirty="0">
                <a:cs typeface="+mj-cs"/>
              </a:rPr>
              <a:t>تطوير التطبيق ليقدم خدماته لجميع المزارعين فى </a:t>
            </a:r>
            <a:r>
              <a:rPr lang="ar-SA" b="1" u="sng" dirty="0">
                <a:cs typeface="+mj-cs"/>
              </a:rPr>
              <a:t>جميع محافظات جمهورية مصر العربية</a:t>
            </a:r>
          </a:p>
          <a:p>
            <a:pPr algn="r" rtl="1" fontAlgn="base">
              <a:buFontTx/>
              <a:buChar char="-"/>
            </a:pPr>
            <a:r>
              <a:rPr lang="ar-SA" b="1" dirty="0">
                <a:cs typeface="+mj-cs"/>
              </a:rPr>
              <a:t>تطوير التطبيق ليقدم توصياته </a:t>
            </a:r>
            <a:r>
              <a:rPr lang="ar-SA" b="1" u="sng" dirty="0">
                <a:cs typeface="+mj-cs"/>
              </a:rPr>
              <a:t>لجميع المحاصيل الحقلية </a:t>
            </a:r>
            <a:r>
              <a:rPr lang="ar-SA" b="1" dirty="0">
                <a:cs typeface="+mj-cs"/>
              </a:rPr>
              <a:t>( قمح – ذرة رفيعة – ذرة شامية – ارز – بنجر السكر قصب السكر – البصل – البطاطس – فول بلدى – فول صويا – عباد الشمس – الكانولا – القطن – السمسم ) </a:t>
            </a:r>
            <a:r>
              <a:rPr lang="ar-SA" b="1" u="sng" dirty="0">
                <a:cs typeface="+mj-cs"/>
              </a:rPr>
              <a:t>وجميع المحاصيل البستانية </a:t>
            </a:r>
            <a:r>
              <a:rPr lang="ar-SA" b="1" dirty="0">
                <a:cs typeface="+mj-cs"/>
              </a:rPr>
              <a:t>( عنب – مانجو كمثرى – تفاح – تين – مشمش – نخيل – زيتون –ليمون- </a:t>
            </a:r>
            <a:r>
              <a:rPr lang="ar-EG" b="1" dirty="0">
                <a:cs typeface="+mj-cs"/>
              </a:rPr>
              <a:t>موالح</a:t>
            </a:r>
            <a:r>
              <a:rPr lang="ar-SA" b="1" dirty="0">
                <a:cs typeface="+mj-cs"/>
              </a:rPr>
              <a:t>) </a:t>
            </a:r>
            <a:r>
              <a:rPr lang="ar-SA" b="1" u="sng" dirty="0">
                <a:cs typeface="+mj-cs"/>
              </a:rPr>
              <a:t>وجميع محاصيل الخضر</a:t>
            </a:r>
            <a:r>
              <a:rPr lang="ar-SA" b="1" dirty="0">
                <a:cs typeface="+mj-cs"/>
              </a:rPr>
              <a:t>( طماطم – خيار – كوسة – باذنجان – فلفل – بطيخ – كانتلوب – فراولة )  </a:t>
            </a:r>
            <a:endParaRPr lang="en-US" b="1" dirty="0">
              <a:cs typeface="+mj-cs"/>
            </a:endParaRPr>
          </a:p>
        </p:txBody>
      </p:sp>
    </p:spTree>
    <p:extLst>
      <p:ext uri="{BB962C8B-B14F-4D97-AF65-F5344CB8AC3E}">
        <p14:creationId xmlns:p14="http://schemas.microsoft.com/office/powerpoint/2010/main" val="5628169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TotalTime>
  <Words>853</Words>
  <Application>Microsoft Office PowerPoint</Application>
  <PresentationFormat>Custom</PresentationFormat>
  <Paragraphs>59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22</cp:revision>
  <dcterms:created xsi:type="dcterms:W3CDTF">2022-09-29T13:35:57Z</dcterms:created>
  <dcterms:modified xsi:type="dcterms:W3CDTF">2022-10-20T08:14:53Z</dcterms:modified>
</cp:coreProperties>
</file>