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1" r:id="rId1"/>
  </p:sldMasterIdLst>
  <p:notesMasterIdLst>
    <p:notesMasterId r:id="rId7"/>
  </p:notesMasterIdLst>
  <p:handoutMasterIdLst>
    <p:handoutMasterId r:id="rId8"/>
  </p:handoutMasterIdLst>
  <p:sldIdLst>
    <p:sldId id="1337" r:id="rId2"/>
    <p:sldId id="911" r:id="rId3"/>
    <p:sldId id="1341" r:id="rId4"/>
    <p:sldId id="1343" r:id="rId5"/>
    <p:sldId id="935" r:id="rId6"/>
  </p:sldIdLst>
  <p:sldSz cx="15119350" cy="10691813"/>
  <p:notesSz cx="7102475" cy="10234613"/>
  <p:defaultTextStyle>
    <a:defPPr>
      <a:defRPr lang="ar-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userDrawn="1">
          <p15:clr>
            <a:srgbClr val="A4A3A4"/>
          </p15:clr>
        </p15:guide>
        <p15:guide id="2" pos="8625" userDrawn="1">
          <p15:clr>
            <a:srgbClr val="A4A3A4"/>
          </p15:clr>
        </p15:guide>
        <p15:guide id="3" pos="5700" userDrawn="1">
          <p15:clr>
            <a:srgbClr val="A4A3A4"/>
          </p15:clr>
        </p15:guide>
        <p15:guide id="4" pos="2700" userDrawn="1">
          <p15:clr>
            <a:srgbClr val="A4A3A4"/>
          </p15:clr>
        </p15:guide>
        <p15:guide id="5" pos="3262" userDrawn="1">
          <p15:clr>
            <a:srgbClr val="A4A3A4"/>
          </p15:clr>
        </p15:guide>
        <p15:guide id="6" orient="horz" pos="8215" userDrawn="1">
          <p15:clr>
            <a:srgbClr val="A4A3A4"/>
          </p15:clr>
        </p15:guide>
        <p15:guide id="7" pos="261" userDrawn="1">
          <p15:clr>
            <a:srgbClr val="A4A3A4"/>
          </p15:clr>
        </p15:guide>
        <p15:guide id="8" pos="6487" userDrawn="1">
          <p15:clr>
            <a:srgbClr val="A4A3A4"/>
          </p15:clr>
        </p15:guide>
        <p15:guide id="9" orient="horz" pos="1563" userDrawn="1">
          <p15:clr>
            <a:srgbClr val="A4A3A4"/>
          </p15:clr>
        </p15:guide>
        <p15:guide id="10" orient="horz" pos="61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знецов Кирилл Сергеевич" initials="ККС" lastIdx="27" clrIdx="0"/>
  <p:cmAuthor id="2" name="Komkova Anastasiya" initials="K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E4D3F1"/>
    <a:srgbClr val="D6EDBD"/>
    <a:srgbClr val="FFFFAF"/>
    <a:srgbClr val="FFFF79"/>
    <a:srgbClr val="BEE395"/>
    <a:srgbClr val="C7A1E3"/>
    <a:srgbClr val="D5EAFF"/>
    <a:srgbClr val="7D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0" autoAdjust="0"/>
    <p:restoredTop sz="99875" autoAdjust="0"/>
  </p:normalViewPr>
  <p:slideViewPr>
    <p:cSldViewPr snapToGrid="0">
      <p:cViewPr varScale="1">
        <p:scale>
          <a:sx n="56" d="100"/>
          <a:sy n="56" d="100"/>
        </p:scale>
        <p:origin x="624" y="84"/>
      </p:cViewPr>
      <p:guideLst>
        <p:guide orient="horz" pos="2085"/>
        <p:guide pos="8625"/>
        <p:guide pos="5700"/>
        <p:guide pos="2700"/>
        <p:guide pos="3262"/>
        <p:guide orient="horz" pos="8215"/>
        <p:guide pos="261"/>
        <p:guide pos="6487"/>
        <p:guide orient="horz" pos="1563"/>
        <p:guide orient="horz" pos="6161"/>
      </p:guideLst>
    </p:cSldViewPr>
  </p:slideViewPr>
  <p:outlineViewPr>
    <p:cViewPr>
      <p:scale>
        <a:sx n="33" d="100"/>
        <a:sy n="33" d="100"/>
      </p:scale>
      <p:origin x="0" y="71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8513" cy="512304"/>
          </a:xfrm>
          <a:prstGeom prst="rect">
            <a:avLst/>
          </a:prstGeom>
        </p:spPr>
        <p:txBody>
          <a:bodyPr vert="horz" lIns="94755" tIns="47378" rIns="94755" bIns="47378" rtlCol="0"/>
          <a:lstStyle>
            <a:lvl1pPr algn="l">
              <a:defRPr sz="1200"/>
            </a:lvl1pPr>
          </a:lstStyle>
          <a:p>
            <a:endParaRPr lang="ru-RU"/>
          </a:p>
        </p:txBody>
      </p:sp>
      <p:sp>
        <p:nvSpPr>
          <p:cNvPr id="3" name="Дата 2"/>
          <p:cNvSpPr>
            <a:spLocks noGrp="1"/>
          </p:cNvSpPr>
          <p:nvPr>
            <p:ph type="dt" sz="quarter" idx="1"/>
          </p:nvPr>
        </p:nvSpPr>
        <p:spPr>
          <a:xfrm>
            <a:off x="4022304" y="0"/>
            <a:ext cx="3078513" cy="512304"/>
          </a:xfrm>
          <a:prstGeom prst="rect">
            <a:avLst/>
          </a:prstGeom>
        </p:spPr>
        <p:txBody>
          <a:bodyPr vert="horz" lIns="94755" tIns="47378" rIns="94755" bIns="47378" rtlCol="0"/>
          <a:lstStyle>
            <a:lvl1pPr algn="r">
              <a:defRPr sz="1200"/>
            </a:lvl1pPr>
          </a:lstStyle>
          <a:p>
            <a:r>
              <a:rPr lang="ru-RU"/>
              <a:t>45</a:t>
            </a:r>
          </a:p>
        </p:txBody>
      </p:sp>
      <p:sp>
        <p:nvSpPr>
          <p:cNvPr id="4" name="Нижний колонтитул 3"/>
          <p:cNvSpPr>
            <a:spLocks noGrp="1"/>
          </p:cNvSpPr>
          <p:nvPr>
            <p:ph type="ftr" sz="quarter" idx="2"/>
          </p:nvPr>
        </p:nvSpPr>
        <p:spPr>
          <a:xfrm>
            <a:off x="0" y="9722311"/>
            <a:ext cx="3078513" cy="512304"/>
          </a:xfrm>
          <a:prstGeom prst="rect">
            <a:avLst/>
          </a:prstGeom>
        </p:spPr>
        <p:txBody>
          <a:bodyPr vert="horz" lIns="94755" tIns="47378" rIns="94755" bIns="47378" rtlCol="0" anchor="b"/>
          <a:lstStyle>
            <a:lvl1pPr algn="l">
              <a:defRPr sz="1200"/>
            </a:lvl1pPr>
          </a:lstStyle>
          <a:p>
            <a:r>
              <a:rPr lang="ru-RU"/>
              <a:t>45</a:t>
            </a:r>
          </a:p>
        </p:txBody>
      </p:sp>
      <p:sp>
        <p:nvSpPr>
          <p:cNvPr id="5" name="Номер слайда 4"/>
          <p:cNvSpPr>
            <a:spLocks noGrp="1"/>
          </p:cNvSpPr>
          <p:nvPr>
            <p:ph type="sldNum" sz="quarter" idx="3"/>
          </p:nvPr>
        </p:nvSpPr>
        <p:spPr>
          <a:xfrm>
            <a:off x="4022304" y="9722311"/>
            <a:ext cx="3078513" cy="512304"/>
          </a:xfrm>
          <a:prstGeom prst="rect">
            <a:avLst/>
          </a:prstGeom>
        </p:spPr>
        <p:txBody>
          <a:bodyPr vert="horz" lIns="94755" tIns="47378" rIns="94755" bIns="47378" rtlCol="0" anchor="b"/>
          <a:lstStyle>
            <a:lvl1pPr algn="r">
              <a:defRPr sz="1200"/>
            </a:lvl1pPr>
          </a:lstStyle>
          <a:p>
            <a:fld id="{53CE2171-E6FC-4FEA-B40D-9CEE7525F824}" type="slidenum">
              <a:rPr lang="ru-RU" smtClean="0"/>
              <a:pPr/>
              <a:t>‹#›</a:t>
            </a:fld>
            <a:endParaRPr lang="ru-RU"/>
          </a:p>
        </p:txBody>
      </p:sp>
    </p:spTree>
    <p:extLst>
      <p:ext uri="{BB962C8B-B14F-4D97-AF65-F5344CB8AC3E}">
        <p14:creationId xmlns:p14="http://schemas.microsoft.com/office/powerpoint/2010/main" val="7830719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0"/>
            <a:ext cx="3077738" cy="513509"/>
          </a:xfrm>
          <a:prstGeom prst="rect">
            <a:avLst/>
          </a:prstGeom>
        </p:spPr>
        <p:txBody>
          <a:bodyPr vert="horz" lIns="94755" tIns="47378" rIns="94755" bIns="47378" rtlCol="0"/>
          <a:lstStyle>
            <a:lvl1pPr algn="l">
              <a:defRPr sz="1200"/>
            </a:lvl1pPr>
          </a:lstStyle>
          <a:p>
            <a:endParaRPr lang="ru-RU"/>
          </a:p>
        </p:txBody>
      </p:sp>
      <p:sp>
        <p:nvSpPr>
          <p:cNvPr id="3" name="Дата 2"/>
          <p:cNvSpPr>
            <a:spLocks noGrp="1"/>
          </p:cNvSpPr>
          <p:nvPr>
            <p:ph type="dt" idx="1"/>
          </p:nvPr>
        </p:nvSpPr>
        <p:spPr>
          <a:xfrm>
            <a:off x="4023096" y="0"/>
            <a:ext cx="3077738" cy="513509"/>
          </a:xfrm>
          <a:prstGeom prst="rect">
            <a:avLst/>
          </a:prstGeom>
        </p:spPr>
        <p:txBody>
          <a:bodyPr vert="horz" lIns="94755" tIns="47378" rIns="94755" bIns="47378" rtlCol="0"/>
          <a:lstStyle>
            <a:lvl1pPr algn="r">
              <a:defRPr sz="1200"/>
            </a:lvl1pPr>
          </a:lstStyle>
          <a:p>
            <a:r>
              <a:rPr lang="ru-RU"/>
              <a:t>45</a:t>
            </a:r>
          </a:p>
        </p:txBody>
      </p:sp>
      <p:sp>
        <p:nvSpPr>
          <p:cNvPr id="4" name="Образ слайда 3"/>
          <p:cNvSpPr>
            <a:spLocks noGrp="1" noRot="1" noChangeAspect="1"/>
          </p:cNvSpPr>
          <p:nvPr>
            <p:ph type="sldImg" idx="2"/>
          </p:nvPr>
        </p:nvSpPr>
        <p:spPr>
          <a:xfrm>
            <a:off x="1109663" y="1279525"/>
            <a:ext cx="4883150" cy="3452813"/>
          </a:xfrm>
          <a:prstGeom prst="rect">
            <a:avLst/>
          </a:prstGeom>
          <a:noFill/>
          <a:ln w="12700">
            <a:solidFill>
              <a:prstClr val="black"/>
            </a:solidFill>
          </a:ln>
        </p:spPr>
        <p:txBody>
          <a:bodyPr vert="horz" lIns="94755" tIns="47378" rIns="94755" bIns="47378" rtlCol="0" anchor="ctr"/>
          <a:lstStyle/>
          <a:p>
            <a:endParaRPr lang="ru-RU"/>
          </a:p>
        </p:txBody>
      </p:sp>
      <p:sp>
        <p:nvSpPr>
          <p:cNvPr id="5" name="Заметки 4"/>
          <p:cNvSpPr>
            <a:spLocks noGrp="1"/>
          </p:cNvSpPr>
          <p:nvPr>
            <p:ph type="body" sz="quarter" idx="3"/>
          </p:nvPr>
        </p:nvSpPr>
        <p:spPr>
          <a:xfrm>
            <a:off x="710249" y="4925409"/>
            <a:ext cx="5681980" cy="4029880"/>
          </a:xfrm>
          <a:prstGeom prst="rect">
            <a:avLst/>
          </a:prstGeom>
        </p:spPr>
        <p:txBody>
          <a:bodyPr vert="horz" lIns="94755" tIns="47378" rIns="94755" bIns="4737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4" y="9721109"/>
            <a:ext cx="3077738" cy="513508"/>
          </a:xfrm>
          <a:prstGeom prst="rect">
            <a:avLst/>
          </a:prstGeom>
        </p:spPr>
        <p:txBody>
          <a:bodyPr vert="horz" lIns="94755" tIns="47378" rIns="94755" bIns="47378" rtlCol="0" anchor="b"/>
          <a:lstStyle>
            <a:lvl1pPr algn="l">
              <a:defRPr sz="1200"/>
            </a:lvl1pPr>
          </a:lstStyle>
          <a:p>
            <a:r>
              <a:rPr lang="ru-RU"/>
              <a:t>45</a:t>
            </a:r>
          </a:p>
        </p:txBody>
      </p:sp>
      <p:sp>
        <p:nvSpPr>
          <p:cNvPr id="7" name="Номер слайда 6"/>
          <p:cNvSpPr>
            <a:spLocks noGrp="1"/>
          </p:cNvSpPr>
          <p:nvPr>
            <p:ph type="sldNum" sz="quarter" idx="5"/>
          </p:nvPr>
        </p:nvSpPr>
        <p:spPr>
          <a:xfrm>
            <a:off x="4023096" y="9721109"/>
            <a:ext cx="3077738" cy="513508"/>
          </a:xfrm>
          <a:prstGeom prst="rect">
            <a:avLst/>
          </a:prstGeom>
        </p:spPr>
        <p:txBody>
          <a:bodyPr vert="horz" lIns="94755" tIns="47378" rIns="94755" bIns="47378" rtlCol="0" anchor="b"/>
          <a:lstStyle>
            <a:lvl1pPr algn="r">
              <a:defRPr sz="1200"/>
            </a:lvl1pPr>
          </a:lstStyle>
          <a:p>
            <a:fld id="{C4B04C0D-46AC-4EBC-9FE6-AA4425482003}" type="slidenum">
              <a:rPr lang="ru-RU" smtClean="0"/>
              <a:pPr/>
              <a:t>‹#›</a:t>
            </a:fld>
            <a:endParaRPr lang="ru-RU"/>
          </a:p>
        </p:txBody>
      </p:sp>
    </p:spTree>
    <p:extLst>
      <p:ext uri="{BB962C8B-B14F-4D97-AF65-F5344CB8AC3E}">
        <p14:creationId xmlns:p14="http://schemas.microsoft.com/office/powerpoint/2010/main" val="2337240118"/>
      </p:ext>
    </p:extLst>
  </p:cSld>
  <p:clrMap bg1="lt1" tx1="dk1" bg2="lt2" tx2="dk2" accent1="accent1" accent2="accent2" accent3="accent3" accent4="accent4" accent5="accent5" accent6="accent6" hlink="hlink" folHlink="folHlink"/>
  <p:hf hdr="0"/>
  <p:notesStyle>
    <a:lvl1pPr marL="0" algn="l" defTabSz="1651864" rtl="0" eaLnBrk="1" latinLnBrk="0" hangingPunct="1">
      <a:defRPr sz="2168" kern="1200">
        <a:solidFill>
          <a:schemeClr val="tx1"/>
        </a:solidFill>
        <a:latin typeface="+mn-lt"/>
        <a:ea typeface="+mn-ea"/>
        <a:cs typeface="+mn-cs"/>
      </a:defRPr>
    </a:lvl1pPr>
    <a:lvl2pPr marL="825932" algn="l" defTabSz="1651864" rtl="0" eaLnBrk="1" latinLnBrk="0" hangingPunct="1">
      <a:defRPr sz="2168" kern="1200">
        <a:solidFill>
          <a:schemeClr val="tx1"/>
        </a:solidFill>
        <a:latin typeface="+mn-lt"/>
        <a:ea typeface="+mn-ea"/>
        <a:cs typeface="+mn-cs"/>
      </a:defRPr>
    </a:lvl2pPr>
    <a:lvl3pPr marL="1651864" algn="l" defTabSz="1651864" rtl="0" eaLnBrk="1" latinLnBrk="0" hangingPunct="1">
      <a:defRPr sz="2168" kern="1200">
        <a:solidFill>
          <a:schemeClr val="tx1"/>
        </a:solidFill>
        <a:latin typeface="+mn-lt"/>
        <a:ea typeface="+mn-ea"/>
        <a:cs typeface="+mn-cs"/>
      </a:defRPr>
    </a:lvl3pPr>
    <a:lvl4pPr marL="2477795" algn="l" defTabSz="1651864" rtl="0" eaLnBrk="1" latinLnBrk="0" hangingPunct="1">
      <a:defRPr sz="2168" kern="1200">
        <a:solidFill>
          <a:schemeClr val="tx1"/>
        </a:solidFill>
        <a:latin typeface="+mn-lt"/>
        <a:ea typeface="+mn-ea"/>
        <a:cs typeface="+mn-cs"/>
      </a:defRPr>
    </a:lvl4pPr>
    <a:lvl5pPr marL="3303727" algn="l" defTabSz="1651864" rtl="0" eaLnBrk="1" latinLnBrk="0" hangingPunct="1">
      <a:defRPr sz="2168" kern="1200">
        <a:solidFill>
          <a:schemeClr val="tx1"/>
        </a:solidFill>
        <a:latin typeface="+mn-lt"/>
        <a:ea typeface="+mn-ea"/>
        <a:cs typeface="+mn-cs"/>
      </a:defRPr>
    </a:lvl5pPr>
    <a:lvl6pPr marL="4129659" algn="l" defTabSz="1651864" rtl="0" eaLnBrk="1" latinLnBrk="0" hangingPunct="1">
      <a:defRPr sz="2168" kern="1200">
        <a:solidFill>
          <a:schemeClr val="tx1"/>
        </a:solidFill>
        <a:latin typeface="+mn-lt"/>
        <a:ea typeface="+mn-ea"/>
        <a:cs typeface="+mn-cs"/>
      </a:defRPr>
    </a:lvl6pPr>
    <a:lvl7pPr marL="4955591" algn="l" defTabSz="1651864" rtl="0" eaLnBrk="1" latinLnBrk="0" hangingPunct="1">
      <a:defRPr sz="2168" kern="1200">
        <a:solidFill>
          <a:schemeClr val="tx1"/>
        </a:solidFill>
        <a:latin typeface="+mn-lt"/>
        <a:ea typeface="+mn-ea"/>
        <a:cs typeface="+mn-cs"/>
      </a:defRPr>
    </a:lvl7pPr>
    <a:lvl8pPr marL="5781523" algn="l" defTabSz="1651864" rtl="0" eaLnBrk="1" latinLnBrk="0" hangingPunct="1">
      <a:defRPr sz="2168" kern="1200">
        <a:solidFill>
          <a:schemeClr val="tx1"/>
        </a:solidFill>
        <a:latin typeface="+mn-lt"/>
        <a:ea typeface="+mn-ea"/>
        <a:cs typeface="+mn-cs"/>
      </a:defRPr>
    </a:lvl8pPr>
    <a:lvl9pPr marL="6607454" algn="l" defTabSz="1651864" rtl="0" eaLnBrk="1" latinLnBrk="0" hangingPunct="1">
      <a:defRPr sz="216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6600" y="517525"/>
            <a:ext cx="3651250" cy="2582863"/>
          </a:xfrm>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a:defRPr/>
            </a:pPr>
            <a:fld id="{E3EB638E-D05B-4BD8-AD03-CA621799F089}" type="slidenum">
              <a:rPr lang="ar-SA" smtClean="0"/>
              <a:pPr>
                <a:defRPr/>
              </a:pPr>
              <a:t>1</a:t>
            </a:fld>
            <a:endParaRPr lang="en-US" dirty="0"/>
          </a:p>
        </p:txBody>
      </p:sp>
    </p:spTree>
    <p:extLst>
      <p:ext uri="{BB962C8B-B14F-4D97-AF65-F5344CB8AC3E}">
        <p14:creationId xmlns:p14="http://schemas.microsoft.com/office/powerpoint/2010/main" val="248920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92475" y="522288"/>
            <a:ext cx="3689350" cy="2609850"/>
          </a:xfrm>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defTabSz="940186" rtl="1" eaLnBrk="0" fontAlgn="base" hangingPunct="0">
              <a:spcBef>
                <a:spcPct val="0"/>
              </a:spcBef>
              <a:spcAft>
                <a:spcPct val="0"/>
              </a:spcAft>
              <a:defRPr/>
            </a:pPr>
            <a:fld id="{E3EB638E-D05B-4BD8-AD03-CA621799F089}" type="slidenum">
              <a:rPr lang="ar-SA" smtClean="0">
                <a:solidFill>
                  <a:srgbClr val="000000"/>
                </a:solidFill>
                <a:latin typeface="Times New Roman" pitchFamily="18" charset="0"/>
                <a:cs typeface="Simplified Arabic" pitchFamily="2" charset="-78"/>
              </a:rPr>
              <a:pPr defTabSz="940186" rtl="1" eaLnBrk="0" fontAlgn="base" hangingPunct="0">
                <a:spcBef>
                  <a:spcPct val="0"/>
                </a:spcBef>
                <a:spcAft>
                  <a:spcPct val="0"/>
                </a:spcAft>
                <a:defRPr/>
              </a:pPr>
              <a:t>2</a:t>
            </a:fld>
            <a:endParaRPr lang="en-US" dirty="0">
              <a:solidFill>
                <a:srgbClr val="000000"/>
              </a:solidFill>
              <a:latin typeface="Times New Roman" pitchFamily="18" charset="0"/>
              <a:cs typeface="Simplified Arabic" pitchFamily="2" charset="-7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6600" y="517525"/>
            <a:ext cx="3651250" cy="2582863"/>
          </a:xfrm>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a:defRPr/>
            </a:pPr>
            <a:fld id="{E3EB638E-D05B-4BD8-AD03-CA621799F089}" type="slidenum">
              <a:rPr lang="ar-SA" smtClean="0"/>
              <a:pPr>
                <a:defRPr/>
              </a:pPr>
              <a:t>3</a:t>
            </a:fld>
            <a:endParaRPr lang="en-US" dirty="0"/>
          </a:p>
        </p:txBody>
      </p:sp>
    </p:spTree>
    <p:extLst>
      <p:ext uri="{BB962C8B-B14F-4D97-AF65-F5344CB8AC3E}">
        <p14:creationId xmlns:p14="http://schemas.microsoft.com/office/powerpoint/2010/main" val="261800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768350"/>
            <a:ext cx="5449888" cy="3852863"/>
          </a:xfrm>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a:defRPr/>
            </a:pPr>
            <a:fld id="{E3EB638E-D05B-4BD8-AD03-CA621799F089}" type="slidenum">
              <a:rPr lang="ar-SA" smtClean="0"/>
              <a:pPr>
                <a:defRPr/>
              </a:pPr>
              <a:t>4</a:t>
            </a:fld>
            <a:endParaRPr lang="en-US" dirty="0"/>
          </a:p>
        </p:txBody>
      </p:sp>
    </p:spTree>
    <p:extLst>
      <p:ext uri="{BB962C8B-B14F-4D97-AF65-F5344CB8AC3E}">
        <p14:creationId xmlns:p14="http://schemas.microsoft.com/office/powerpoint/2010/main" val="99671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4700" y="528638"/>
            <a:ext cx="3741738" cy="2646362"/>
          </a:xfrm>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pPr defTabSz="940186" rtl="1" eaLnBrk="0" fontAlgn="base" hangingPunct="0">
              <a:spcBef>
                <a:spcPct val="0"/>
              </a:spcBef>
              <a:spcAft>
                <a:spcPct val="0"/>
              </a:spcAft>
              <a:defRPr/>
            </a:pPr>
            <a:fld id="{E3EB638E-D05B-4BD8-AD03-CA621799F089}" type="slidenum">
              <a:rPr lang="ar-SA" smtClean="0">
                <a:solidFill>
                  <a:srgbClr val="000000"/>
                </a:solidFill>
                <a:latin typeface="Times New Roman" pitchFamily="18" charset="0"/>
                <a:cs typeface="Simplified Arabic" pitchFamily="2" charset="-78"/>
              </a:rPr>
              <a:pPr defTabSz="940186" rtl="1" eaLnBrk="0" fontAlgn="base" hangingPunct="0">
                <a:spcBef>
                  <a:spcPct val="0"/>
                </a:spcBef>
                <a:spcAft>
                  <a:spcPct val="0"/>
                </a:spcAft>
                <a:defRPr/>
              </a:pPr>
              <a:t>5</a:t>
            </a:fld>
            <a:endParaRPr lang="en-US" dirty="0">
              <a:solidFill>
                <a:srgbClr val="000000"/>
              </a:solidFill>
              <a:latin typeface="Times New Roman" pitchFamily="18" charset="0"/>
              <a:cs typeface="Simplified Arabic" pitchFamily="2" charset="-78"/>
            </a:endParaRPr>
          </a:p>
        </p:txBody>
      </p:sp>
    </p:spTree>
    <p:extLst>
      <p:ext uri="{BB962C8B-B14F-4D97-AF65-F5344CB8AC3E}">
        <p14:creationId xmlns:p14="http://schemas.microsoft.com/office/powerpoint/2010/main" val="411638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3CB1-0933-6571-C9AE-5655EC3BC28B}"/>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ar-EG"/>
          </a:p>
        </p:txBody>
      </p:sp>
      <p:sp>
        <p:nvSpPr>
          <p:cNvPr id="3" name="Subtitle 2">
            <a:extLst>
              <a:ext uri="{FF2B5EF4-FFF2-40B4-BE49-F238E27FC236}">
                <a16:creationId xmlns:a16="http://schemas.microsoft.com/office/drawing/2014/main" id="{9A99B4AD-1FD0-78CF-B8F0-BDC308108F79}"/>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ar-EG"/>
          </a:p>
        </p:txBody>
      </p:sp>
      <p:sp>
        <p:nvSpPr>
          <p:cNvPr id="4" name="Date Placeholder 3">
            <a:extLst>
              <a:ext uri="{FF2B5EF4-FFF2-40B4-BE49-F238E27FC236}">
                <a16:creationId xmlns:a16="http://schemas.microsoft.com/office/drawing/2014/main" id="{D8A9021D-A986-22A8-BEB8-AB0D29EBB0DC}"/>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8BDC28EE-7C25-C894-92FD-8A04D111495D}"/>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710B906B-CC0F-EA2E-C6FF-BDD27C15FC2A}"/>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133161720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FBC7-B846-D985-541A-3F98169599BB}"/>
              </a:ext>
            </a:extLst>
          </p:cNvPr>
          <p:cNvSpPr>
            <a:spLocks noGrp="1"/>
          </p:cNvSpPr>
          <p:nvPr>
            <p:ph type="title"/>
          </p:nvPr>
        </p:nvSpPr>
        <p:spPr/>
        <p:txBody>
          <a:bodyPr/>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D77CD4B7-6CE5-7085-899E-5DA7120CC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79CCA541-5697-B3D3-BB02-4125EAEB11EF}"/>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FBFAB529-EFD2-C4A7-2FE5-9C34E3987F4D}"/>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B4A4EB32-4158-C346-AE7C-E3FED4A01EDD}"/>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36454943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32CB3-CFC8-ED25-5F41-052D35F191AF}"/>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ar-EG"/>
          </a:p>
        </p:txBody>
      </p:sp>
      <p:sp>
        <p:nvSpPr>
          <p:cNvPr id="3" name="Vertical Text Placeholder 2">
            <a:extLst>
              <a:ext uri="{FF2B5EF4-FFF2-40B4-BE49-F238E27FC236}">
                <a16:creationId xmlns:a16="http://schemas.microsoft.com/office/drawing/2014/main" id="{3E70D098-2753-4534-F9B3-5AA5EAE8C3A3}"/>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9EE64F1D-4C00-B135-5D72-49B604C580CC}"/>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C32CCCC0-8C5C-415C-E3F9-B9ADC3EADF7A}"/>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07C1AF12-E524-3207-913F-7ED695B93839}"/>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63406812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88079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66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850F-DDD8-1696-3155-C430967F1B64}"/>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8A488308-943E-30CC-F2E4-CFA3967CB5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DF464F79-826A-E201-8B81-49FE684C7141}"/>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C197BA85-F1D6-AE77-4012-FE56C85FE954}"/>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F66E12E8-7528-AA1B-B591-2ABF86A38928}"/>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6097230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D10CC-3287-6B69-89B7-084ABFF592B8}"/>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ar-EG"/>
          </a:p>
        </p:txBody>
      </p:sp>
      <p:sp>
        <p:nvSpPr>
          <p:cNvPr id="3" name="Text Placeholder 2">
            <a:extLst>
              <a:ext uri="{FF2B5EF4-FFF2-40B4-BE49-F238E27FC236}">
                <a16:creationId xmlns:a16="http://schemas.microsoft.com/office/drawing/2014/main" id="{1B83F198-ADF2-9C7B-C6F0-D59674EBD74F}"/>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724F59-613A-8B2D-1B25-3F1F37E84B25}"/>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4725DF10-01CF-A5EB-8422-71F713D13B78}"/>
              </a:ext>
            </a:extLst>
          </p:cNvPr>
          <p:cNvSpPr>
            <a:spLocks noGrp="1"/>
          </p:cNvSpPr>
          <p:nvPr>
            <p:ph type="ftr" sz="quarter" idx="11"/>
          </p:nvPr>
        </p:nvSpPr>
        <p:spPr/>
        <p:txBody>
          <a:bodyPr/>
          <a:lstStyle/>
          <a:p>
            <a:endParaRPr lang="ar-EG"/>
          </a:p>
        </p:txBody>
      </p:sp>
      <p:sp>
        <p:nvSpPr>
          <p:cNvPr id="6" name="Slide Number Placeholder 5">
            <a:extLst>
              <a:ext uri="{FF2B5EF4-FFF2-40B4-BE49-F238E27FC236}">
                <a16:creationId xmlns:a16="http://schemas.microsoft.com/office/drawing/2014/main" id="{32060176-3DF7-B7E6-6091-997AE92AA289}"/>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159290356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7614-7C35-EFB8-39C0-A7675DEFB3E0}"/>
              </a:ext>
            </a:extLst>
          </p:cNvPr>
          <p:cNvSpPr>
            <a:spLocks noGrp="1"/>
          </p:cNvSpPr>
          <p:nvPr>
            <p:ph type="title"/>
          </p:nvPr>
        </p:nvSpPr>
        <p:spPr/>
        <p:txBody>
          <a:bodyPr/>
          <a:lstStyle/>
          <a:p>
            <a:r>
              <a:rPr lang="en-US"/>
              <a:t>Click to edit Master title style</a:t>
            </a:r>
            <a:endParaRPr lang="ar-EG"/>
          </a:p>
        </p:txBody>
      </p:sp>
      <p:sp>
        <p:nvSpPr>
          <p:cNvPr id="3" name="Content Placeholder 2">
            <a:extLst>
              <a:ext uri="{FF2B5EF4-FFF2-40B4-BE49-F238E27FC236}">
                <a16:creationId xmlns:a16="http://schemas.microsoft.com/office/drawing/2014/main" id="{7253AAA6-A226-C98B-B091-3A9689754717}"/>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a:extLst>
              <a:ext uri="{FF2B5EF4-FFF2-40B4-BE49-F238E27FC236}">
                <a16:creationId xmlns:a16="http://schemas.microsoft.com/office/drawing/2014/main" id="{001EF945-D2A2-D41C-5DBF-80761935F987}"/>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a:extLst>
              <a:ext uri="{FF2B5EF4-FFF2-40B4-BE49-F238E27FC236}">
                <a16:creationId xmlns:a16="http://schemas.microsoft.com/office/drawing/2014/main" id="{71BC948A-F579-6303-E3CA-01D142C4DC2B}"/>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6" name="Footer Placeholder 5">
            <a:extLst>
              <a:ext uri="{FF2B5EF4-FFF2-40B4-BE49-F238E27FC236}">
                <a16:creationId xmlns:a16="http://schemas.microsoft.com/office/drawing/2014/main" id="{F66FB2E1-5A9E-B6AA-EBB6-9E3BD8F7A6D9}"/>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A476292E-26BA-784C-3A92-B5A4FA2620F1}"/>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108341346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F03F-2198-1C98-14C4-C52F08CE6D41}"/>
              </a:ext>
            </a:extLst>
          </p:cNvPr>
          <p:cNvSpPr>
            <a:spLocks noGrp="1"/>
          </p:cNvSpPr>
          <p:nvPr>
            <p:ph type="title"/>
          </p:nvPr>
        </p:nvSpPr>
        <p:spPr>
          <a:xfrm>
            <a:off x="1041425" y="569241"/>
            <a:ext cx="13040439" cy="2066590"/>
          </a:xfrm>
        </p:spPr>
        <p:txBody>
          <a:bodyPr/>
          <a:lstStyle/>
          <a:p>
            <a:r>
              <a:rPr lang="en-US"/>
              <a:t>Click to edit Master title style</a:t>
            </a:r>
            <a:endParaRPr lang="ar-EG"/>
          </a:p>
        </p:txBody>
      </p:sp>
      <p:sp>
        <p:nvSpPr>
          <p:cNvPr id="3" name="Text Placeholder 2">
            <a:extLst>
              <a:ext uri="{FF2B5EF4-FFF2-40B4-BE49-F238E27FC236}">
                <a16:creationId xmlns:a16="http://schemas.microsoft.com/office/drawing/2014/main" id="{C6898559-5333-9A10-CDCC-8BCE8EAE6A70}"/>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31AF0552-138B-BC17-A9D2-EE739838EC7C}"/>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a:extLst>
              <a:ext uri="{FF2B5EF4-FFF2-40B4-BE49-F238E27FC236}">
                <a16:creationId xmlns:a16="http://schemas.microsoft.com/office/drawing/2014/main" id="{65C700D1-7412-7717-9E89-B08F99C522F4}"/>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98AA656B-4020-F603-67A2-07FEF756F1B8}"/>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a:extLst>
              <a:ext uri="{FF2B5EF4-FFF2-40B4-BE49-F238E27FC236}">
                <a16:creationId xmlns:a16="http://schemas.microsoft.com/office/drawing/2014/main" id="{F49B505F-D217-8428-E47D-0D45A81A2EF8}"/>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8" name="Footer Placeholder 7">
            <a:extLst>
              <a:ext uri="{FF2B5EF4-FFF2-40B4-BE49-F238E27FC236}">
                <a16:creationId xmlns:a16="http://schemas.microsoft.com/office/drawing/2014/main" id="{E778B250-F05D-0B29-7CF5-46027A5EFF9C}"/>
              </a:ext>
            </a:extLst>
          </p:cNvPr>
          <p:cNvSpPr>
            <a:spLocks noGrp="1"/>
          </p:cNvSpPr>
          <p:nvPr>
            <p:ph type="ftr" sz="quarter" idx="11"/>
          </p:nvPr>
        </p:nvSpPr>
        <p:spPr/>
        <p:txBody>
          <a:bodyPr/>
          <a:lstStyle/>
          <a:p>
            <a:endParaRPr lang="ar-EG"/>
          </a:p>
        </p:txBody>
      </p:sp>
      <p:sp>
        <p:nvSpPr>
          <p:cNvPr id="9" name="Slide Number Placeholder 8">
            <a:extLst>
              <a:ext uri="{FF2B5EF4-FFF2-40B4-BE49-F238E27FC236}">
                <a16:creationId xmlns:a16="http://schemas.microsoft.com/office/drawing/2014/main" id="{35755540-EB60-0965-AA1D-697A0BBBACE0}"/>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2905200321"/>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BCDA-2C5C-5E80-B0E6-6DC71AE5EA8F}"/>
              </a:ext>
            </a:extLst>
          </p:cNvPr>
          <p:cNvSpPr>
            <a:spLocks noGrp="1"/>
          </p:cNvSpPr>
          <p:nvPr>
            <p:ph type="title"/>
          </p:nvPr>
        </p:nvSpPr>
        <p:spPr/>
        <p:txBody>
          <a:bodyPr/>
          <a:lstStyle/>
          <a:p>
            <a:r>
              <a:rPr lang="en-US"/>
              <a:t>Click to edit Master title style</a:t>
            </a:r>
            <a:endParaRPr lang="ar-EG"/>
          </a:p>
        </p:txBody>
      </p:sp>
      <p:sp>
        <p:nvSpPr>
          <p:cNvPr id="3" name="Date Placeholder 2">
            <a:extLst>
              <a:ext uri="{FF2B5EF4-FFF2-40B4-BE49-F238E27FC236}">
                <a16:creationId xmlns:a16="http://schemas.microsoft.com/office/drawing/2014/main" id="{32A3343A-C022-2200-F7A5-69DFE512EA2F}"/>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4" name="Footer Placeholder 3">
            <a:extLst>
              <a:ext uri="{FF2B5EF4-FFF2-40B4-BE49-F238E27FC236}">
                <a16:creationId xmlns:a16="http://schemas.microsoft.com/office/drawing/2014/main" id="{2883C2EA-E2A0-FF6D-E253-9D5173191FFE}"/>
              </a:ext>
            </a:extLst>
          </p:cNvPr>
          <p:cNvSpPr>
            <a:spLocks noGrp="1"/>
          </p:cNvSpPr>
          <p:nvPr>
            <p:ph type="ftr" sz="quarter" idx="11"/>
          </p:nvPr>
        </p:nvSpPr>
        <p:spPr/>
        <p:txBody>
          <a:bodyPr/>
          <a:lstStyle/>
          <a:p>
            <a:endParaRPr lang="ar-EG"/>
          </a:p>
        </p:txBody>
      </p:sp>
      <p:sp>
        <p:nvSpPr>
          <p:cNvPr id="5" name="Slide Number Placeholder 4">
            <a:extLst>
              <a:ext uri="{FF2B5EF4-FFF2-40B4-BE49-F238E27FC236}">
                <a16:creationId xmlns:a16="http://schemas.microsoft.com/office/drawing/2014/main" id="{548D37D7-C20F-BC51-E109-84B75F049EDF}"/>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311397359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3ECF4-27AC-BAE1-6E60-30BCD6AAD381}"/>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3" name="Footer Placeholder 2">
            <a:extLst>
              <a:ext uri="{FF2B5EF4-FFF2-40B4-BE49-F238E27FC236}">
                <a16:creationId xmlns:a16="http://schemas.microsoft.com/office/drawing/2014/main" id="{BF27EB88-7894-2C2C-7E76-A521A7E56C24}"/>
              </a:ext>
            </a:extLst>
          </p:cNvPr>
          <p:cNvSpPr>
            <a:spLocks noGrp="1"/>
          </p:cNvSpPr>
          <p:nvPr>
            <p:ph type="ftr" sz="quarter" idx="11"/>
          </p:nvPr>
        </p:nvSpPr>
        <p:spPr/>
        <p:txBody>
          <a:bodyPr/>
          <a:lstStyle/>
          <a:p>
            <a:endParaRPr lang="ar-EG"/>
          </a:p>
        </p:txBody>
      </p:sp>
      <p:sp>
        <p:nvSpPr>
          <p:cNvPr id="4" name="Slide Number Placeholder 3">
            <a:extLst>
              <a:ext uri="{FF2B5EF4-FFF2-40B4-BE49-F238E27FC236}">
                <a16:creationId xmlns:a16="http://schemas.microsoft.com/office/drawing/2014/main" id="{F97F0711-9DC5-3648-0F30-E612E0172B3F}"/>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262622637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9D8F0-59AE-4190-163B-7C40CF2BE8AF}"/>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Content Placeholder 2">
            <a:extLst>
              <a:ext uri="{FF2B5EF4-FFF2-40B4-BE49-F238E27FC236}">
                <a16:creationId xmlns:a16="http://schemas.microsoft.com/office/drawing/2014/main" id="{44310A5E-9DA2-8F10-00EC-31ABA24BB8CB}"/>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a:extLst>
              <a:ext uri="{FF2B5EF4-FFF2-40B4-BE49-F238E27FC236}">
                <a16:creationId xmlns:a16="http://schemas.microsoft.com/office/drawing/2014/main" id="{33871524-A124-1052-992D-CB34548F1DE5}"/>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411F2F91-3E27-F62C-FD15-0CC5C3999F16}"/>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6" name="Footer Placeholder 5">
            <a:extLst>
              <a:ext uri="{FF2B5EF4-FFF2-40B4-BE49-F238E27FC236}">
                <a16:creationId xmlns:a16="http://schemas.microsoft.com/office/drawing/2014/main" id="{A0709865-73D1-A825-48FC-0E513B9CF92F}"/>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01860110-BC2D-83EB-B221-F29C64131595}"/>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393681651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D160-568A-43EC-BF82-C31FDA65A380}"/>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ar-EG"/>
          </a:p>
        </p:txBody>
      </p:sp>
      <p:sp>
        <p:nvSpPr>
          <p:cNvPr id="3" name="Picture Placeholder 2">
            <a:extLst>
              <a:ext uri="{FF2B5EF4-FFF2-40B4-BE49-F238E27FC236}">
                <a16:creationId xmlns:a16="http://schemas.microsoft.com/office/drawing/2014/main" id="{8CFF5CBE-FFED-A496-F9B1-A8F9E9DB4A12}"/>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ar-EG"/>
          </a:p>
        </p:txBody>
      </p:sp>
      <p:sp>
        <p:nvSpPr>
          <p:cNvPr id="4" name="Text Placeholder 3">
            <a:extLst>
              <a:ext uri="{FF2B5EF4-FFF2-40B4-BE49-F238E27FC236}">
                <a16:creationId xmlns:a16="http://schemas.microsoft.com/office/drawing/2014/main" id="{46932FED-CC63-7D54-0B98-FFB9B63A4C98}"/>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EC686EAC-00DA-E9F6-C3C5-66EA31810DBF}"/>
              </a:ext>
            </a:extLst>
          </p:cNvPr>
          <p:cNvSpPr>
            <a:spLocks noGrp="1"/>
          </p:cNvSpPr>
          <p:nvPr>
            <p:ph type="dt" sz="half" idx="10"/>
          </p:nvPr>
        </p:nvSpPr>
        <p:spPr/>
        <p:txBody>
          <a:bodyPr/>
          <a:lstStyle/>
          <a:p>
            <a:fld id="{97F5A7B7-4A6C-4104-8B2B-2E2603302C6D}" type="datetimeFigureOut">
              <a:rPr lang="ar-EG" smtClean="0"/>
              <a:t>27/03/1444</a:t>
            </a:fld>
            <a:endParaRPr lang="ar-EG"/>
          </a:p>
        </p:txBody>
      </p:sp>
      <p:sp>
        <p:nvSpPr>
          <p:cNvPr id="6" name="Footer Placeholder 5">
            <a:extLst>
              <a:ext uri="{FF2B5EF4-FFF2-40B4-BE49-F238E27FC236}">
                <a16:creationId xmlns:a16="http://schemas.microsoft.com/office/drawing/2014/main" id="{D36326D1-3A29-9B8C-1132-76FC9243B3CE}"/>
              </a:ext>
            </a:extLst>
          </p:cNvPr>
          <p:cNvSpPr>
            <a:spLocks noGrp="1"/>
          </p:cNvSpPr>
          <p:nvPr>
            <p:ph type="ftr" sz="quarter" idx="11"/>
          </p:nvPr>
        </p:nvSpPr>
        <p:spPr/>
        <p:txBody>
          <a:bodyPr/>
          <a:lstStyle/>
          <a:p>
            <a:endParaRPr lang="ar-EG"/>
          </a:p>
        </p:txBody>
      </p:sp>
      <p:sp>
        <p:nvSpPr>
          <p:cNvPr id="7" name="Slide Number Placeholder 6">
            <a:extLst>
              <a:ext uri="{FF2B5EF4-FFF2-40B4-BE49-F238E27FC236}">
                <a16:creationId xmlns:a16="http://schemas.microsoft.com/office/drawing/2014/main" id="{6D881B7F-EE86-63D9-4E46-051AA43916DC}"/>
              </a:ext>
            </a:extLst>
          </p:cNvPr>
          <p:cNvSpPr>
            <a:spLocks noGrp="1"/>
          </p:cNvSpPr>
          <p:nvPr>
            <p:ph type="sldNum" sz="quarter" idx="12"/>
          </p:nvPr>
        </p:nvSpPr>
        <p:spPr/>
        <p:txBody>
          <a:bodyPr/>
          <a:lstStyle/>
          <a:p>
            <a:fld id="{3927C282-6F53-4632-8EE1-3479C94FEE81}" type="slidenum">
              <a:rPr lang="ar-EG" smtClean="0"/>
              <a:t>‹#›</a:t>
            </a:fld>
            <a:endParaRPr lang="ar-EG"/>
          </a:p>
        </p:txBody>
      </p:sp>
    </p:spTree>
    <p:extLst>
      <p:ext uri="{BB962C8B-B14F-4D97-AF65-F5344CB8AC3E}">
        <p14:creationId xmlns:p14="http://schemas.microsoft.com/office/powerpoint/2010/main" val="75399365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ED3C1-2938-164F-9B89-8A03788651AB}"/>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ar-EG"/>
          </a:p>
        </p:txBody>
      </p:sp>
      <p:sp>
        <p:nvSpPr>
          <p:cNvPr id="3" name="Text Placeholder 2">
            <a:extLst>
              <a:ext uri="{FF2B5EF4-FFF2-40B4-BE49-F238E27FC236}">
                <a16:creationId xmlns:a16="http://schemas.microsoft.com/office/drawing/2014/main" id="{E80458F7-AB9A-2F39-F1A9-1DF6F0761E80}"/>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a:extLst>
              <a:ext uri="{FF2B5EF4-FFF2-40B4-BE49-F238E27FC236}">
                <a16:creationId xmlns:a16="http://schemas.microsoft.com/office/drawing/2014/main" id="{61784DFB-F08D-5440-03A2-14D8F29735B8}"/>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fld id="{97F5A7B7-4A6C-4104-8B2B-2E2603302C6D}" type="datetimeFigureOut">
              <a:rPr lang="ar-EG" smtClean="0"/>
              <a:t>27/03/1444</a:t>
            </a:fld>
            <a:endParaRPr lang="ar-EG"/>
          </a:p>
        </p:txBody>
      </p:sp>
      <p:sp>
        <p:nvSpPr>
          <p:cNvPr id="5" name="Footer Placeholder 4">
            <a:extLst>
              <a:ext uri="{FF2B5EF4-FFF2-40B4-BE49-F238E27FC236}">
                <a16:creationId xmlns:a16="http://schemas.microsoft.com/office/drawing/2014/main" id="{C6604FB4-8B0D-31FE-5597-84572CDA772B}"/>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ar-EG"/>
          </a:p>
        </p:txBody>
      </p:sp>
      <p:sp>
        <p:nvSpPr>
          <p:cNvPr id="6" name="Slide Number Placeholder 5">
            <a:extLst>
              <a:ext uri="{FF2B5EF4-FFF2-40B4-BE49-F238E27FC236}">
                <a16:creationId xmlns:a16="http://schemas.microsoft.com/office/drawing/2014/main" id="{959C1730-BCE7-8BB0-0BF8-5EA1EC114CBA}"/>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3927C282-6F53-4632-8EE1-3479C94FEE81}" type="slidenum">
              <a:rPr lang="ar-EG" smtClean="0"/>
              <a:t>‹#›</a:t>
            </a:fld>
            <a:endParaRPr lang="ar-EG"/>
          </a:p>
        </p:txBody>
      </p:sp>
      <p:sp>
        <p:nvSpPr>
          <p:cNvPr id="7" name="Номер слайда 4">
            <a:extLst>
              <a:ext uri="{FF2B5EF4-FFF2-40B4-BE49-F238E27FC236}">
                <a16:creationId xmlns:a16="http://schemas.microsoft.com/office/drawing/2014/main" id="{9EA8BED3-7487-D03A-C246-39E15A8C62E0}"/>
              </a:ext>
            </a:extLst>
          </p:cNvPr>
          <p:cNvSpPr txBox="1">
            <a:spLocks/>
          </p:cNvSpPr>
          <p:nvPr userDrawn="1"/>
        </p:nvSpPr>
        <p:spPr>
          <a:xfrm>
            <a:off x="13155647" y="2"/>
            <a:ext cx="1963703" cy="1353802"/>
          </a:xfrm>
          <a:prstGeom prst="rect">
            <a:avLst/>
          </a:prstGeom>
        </p:spPr>
        <p:txBody>
          <a:bodyPr anchor="ctr" anchorCtr="0"/>
          <a:lstStyle>
            <a:defPPr>
              <a:defRPr lang="ru-RU"/>
            </a:defPPr>
            <a:lvl1pPr algn="l" defTabSz="457200" rtl="0" fontAlgn="base">
              <a:spcBef>
                <a:spcPct val="0"/>
              </a:spcBef>
              <a:spcAft>
                <a:spcPct val="0"/>
              </a:spcAft>
              <a:defRPr kumimoji="1" sz="1100" kern="1200">
                <a:solidFill>
                  <a:schemeClr val="accent2">
                    <a:lumMod val="50000"/>
                  </a:schemeClr>
                </a:solidFill>
                <a:latin typeface="Verdana" pitchFamily="34" charset="0"/>
                <a:ea typeface="+mn-ea"/>
                <a:cs typeface="Arial" charset="0"/>
              </a:defRPr>
            </a:lvl1pPr>
            <a:lvl2pPr marL="457200" algn="l" defTabSz="457200" rtl="0" fontAlgn="base">
              <a:spcBef>
                <a:spcPct val="0"/>
              </a:spcBef>
              <a:spcAft>
                <a:spcPct val="0"/>
              </a:spcAft>
              <a:defRPr kumimoji="1"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umimoji="1"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umimoji="1"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umimoji="1" kern="1200">
                <a:solidFill>
                  <a:schemeClr val="tx1"/>
                </a:solidFill>
                <a:latin typeface="Calibri" pitchFamily="34" charset="0"/>
                <a:ea typeface="+mn-ea"/>
                <a:cs typeface="Arial" charset="0"/>
              </a:defRPr>
            </a:lvl5pPr>
            <a:lvl6pPr marL="2286000" algn="l" defTabSz="914400" rtl="0" eaLnBrk="1" latinLnBrk="0" hangingPunct="1">
              <a:defRPr kumimoji="1" kern="1200">
                <a:solidFill>
                  <a:schemeClr val="tx1"/>
                </a:solidFill>
                <a:latin typeface="Calibri" pitchFamily="34" charset="0"/>
                <a:ea typeface="+mn-ea"/>
                <a:cs typeface="Arial" charset="0"/>
              </a:defRPr>
            </a:lvl6pPr>
            <a:lvl7pPr marL="2743200" algn="l" defTabSz="914400" rtl="0" eaLnBrk="1" latinLnBrk="0" hangingPunct="1">
              <a:defRPr kumimoji="1" kern="1200">
                <a:solidFill>
                  <a:schemeClr val="tx1"/>
                </a:solidFill>
                <a:latin typeface="Calibri" pitchFamily="34" charset="0"/>
                <a:ea typeface="+mn-ea"/>
                <a:cs typeface="Arial" charset="0"/>
              </a:defRPr>
            </a:lvl7pPr>
            <a:lvl8pPr marL="3200400" algn="l" defTabSz="914400" rtl="0" eaLnBrk="1" latinLnBrk="0" hangingPunct="1">
              <a:defRPr kumimoji="1" kern="1200">
                <a:solidFill>
                  <a:schemeClr val="tx1"/>
                </a:solidFill>
                <a:latin typeface="Calibri" pitchFamily="34" charset="0"/>
                <a:ea typeface="+mn-ea"/>
                <a:cs typeface="Arial" charset="0"/>
              </a:defRPr>
            </a:lvl8pPr>
            <a:lvl9pPr marL="3657600" algn="l" defTabSz="914400" rtl="0" eaLnBrk="1" latinLnBrk="0" hangingPunct="1">
              <a:defRPr kumimoji="1" kern="1200">
                <a:solidFill>
                  <a:schemeClr val="tx1"/>
                </a:solidFill>
                <a:latin typeface="Calibri" pitchFamily="34" charset="0"/>
                <a:ea typeface="+mn-ea"/>
                <a:cs typeface="Arial" charset="0"/>
              </a:defRPr>
            </a:lvl9pPr>
          </a:lstStyle>
          <a:p>
            <a:pPr algn="ctr">
              <a:defRPr/>
            </a:pPr>
            <a:endParaRPr lang="ru-RU" sz="2315" dirty="0">
              <a:solidFill>
                <a:prstClr val="white"/>
              </a:solidFill>
            </a:endParaRPr>
          </a:p>
        </p:txBody>
      </p:sp>
    </p:spTree>
    <p:extLst>
      <p:ext uri="{BB962C8B-B14F-4D97-AF65-F5344CB8AC3E}">
        <p14:creationId xmlns:p14="http://schemas.microsoft.com/office/powerpoint/2010/main" val="35824744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70" r:id="rId13"/>
  </p:sldLayoutIdLst>
  <p:hf hdr="0" dt="0"/>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ar-EG"/>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1F6A835B-B66C-5003-B0E1-AFD5956E43DF}"/>
              </a:ext>
            </a:extLst>
          </p:cNvPr>
          <p:cNvPicPr>
            <a:picLocks noChangeAspect="1" noChangeArrowheads="1"/>
          </p:cNvPicPr>
          <p:nvPr/>
        </p:nvPicPr>
        <p:blipFill>
          <a:blip r:embed="rId3"/>
          <a:srcRect/>
          <a:stretch>
            <a:fillRect/>
          </a:stretch>
        </p:blipFill>
        <p:spPr bwMode="auto">
          <a:xfrm>
            <a:off x="0" y="4793434"/>
            <a:ext cx="5128634" cy="5322373"/>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5F862A8F-C584-80C9-55F5-0F0B16705ADD}"/>
              </a:ext>
            </a:extLst>
          </p:cNvPr>
          <p:cNvPicPr>
            <a:picLocks noChangeAspect="1" noChangeArrowheads="1"/>
          </p:cNvPicPr>
          <p:nvPr/>
        </p:nvPicPr>
        <p:blipFill>
          <a:blip r:embed="rId4"/>
          <a:srcRect/>
          <a:stretch>
            <a:fillRect/>
          </a:stretch>
        </p:blipFill>
        <p:spPr bwMode="auto">
          <a:xfrm>
            <a:off x="5128636" y="4699254"/>
            <a:ext cx="4122903" cy="541574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90AFAC37-BC4C-4929-A984-4BDFFAF8F497}"/>
              </a:ext>
            </a:extLst>
          </p:cNvPr>
          <p:cNvSpPr txBox="1"/>
          <p:nvPr/>
        </p:nvSpPr>
        <p:spPr>
          <a:xfrm>
            <a:off x="1" y="2902265"/>
            <a:ext cx="14903236" cy="198759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476200" rIns="357150" anchor="ctr" anchorCtr="0">
            <a:noAutofit/>
          </a:bodyPr>
          <a:lstStyle>
            <a:defPPr>
              <a:defRPr lang="ru-RU"/>
            </a:defPPr>
            <a:lvl1pPr algn="ctr" defTabSz="725488" rtl="1">
              <a:buClr>
                <a:srgbClr val="FF0000"/>
              </a:buClr>
              <a:buSzPct val="130000"/>
              <a:defRPr kumimoji="1" sz="2400" b="1">
                <a:cs typeface="Times New Roman" pitchFamily="18" charset="0"/>
              </a:defRPr>
            </a:lvl1pPr>
          </a:lstStyle>
          <a:p>
            <a:pPr>
              <a:tabLst>
                <a:tab pos="11864689" algn="l"/>
              </a:tabLst>
            </a:pPr>
            <a:r>
              <a:rPr lang="ar-EG" sz="3968" dirty="0">
                <a:solidFill>
                  <a:srgbClr val="0033CC"/>
                </a:solidFill>
                <a:latin typeface="Times New Roman" panose="02020603050405020304" pitchFamily="18" charset="0"/>
              </a:rPr>
              <a:t>      مشروع انشاء مصنع لانتاج الخشب </a:t>
            </a:r>
            <a:r>
              <a:rPr lang="en-GB" sz="3968" dirty="0">
                <a:solidFill>
                  <a:srgbClr val="0033CC"/>
                </a:solidFill>
                <a:latin typeface="Times New Roman" panose="02020603050405020304" pitchFamily="18" charset="0"/>
              </a:rPr>
              <a:t> MDF</a:t>
            </a:r>
            <a:r>
              <a:rPr lang="ar-EG" sz="3968" dirty="0">
                <a:solidFill>
                  <a:srgbClr val="0033CC"/>
                </a:solidFill>
                <a:latin typeface="Times New Roman" panose="02020603050405020304" pitchFamily="18" charset="0"/>
              </a:rPr>
              <a:t>من مخلفات النخيل </a:t>
            </a:r>
            <a:r>
              <a:rPr lang="ar-EG" sz="3968" dirty="0">
                <a:solidFill>
                  <a:srgbClr val="FF0000"/>
                </a:solidFill>
                <a:latin typeface="Times New Roman" panose="02020603050405020304" pitchFamily="18" charset="0"/>
              </a:rPr>
              <a:t>لأول مرة في العالم </a:t>
            </a:r>
          </a:p>
          <a:p>
            <a:pPr>
              <a:tabLst>
                <a:tab pos="11864689" algn="l"/>
              </a:tabLst>
            </a:pPr>
            <a:r>
              <a:rPr lang="ar-EG" sz="3968" dirty="0">
                <a:solidFill>
                  <a:srgbClr val="FF0000"/>
                </a:solidFill>
                <a:latin typeface="Times New Roman" panose="02020603050405020304" pitchFamily="18" charset="0"/>
              </a:rPr>
              <a:t> </a:t>
            </a:r>
            <a:r>
              <a:rPr lang="ar-EG" sz="3968" dirty="0">
                <a:solidFill>
                  <a:srgbClr val="0033CC"/>
                </a:solidFill>
                <a:latin typeface="Times New Roman" panose="02020603050405020304" pitchFamily="18" charset="0"/>
              </a:rPr>
              <a:t>بمحافظة الوادى الجديد بطاقة 100 الف متر مكعب سنويا</a:t>
            </a:r>
          </a:p>
          <a:p>
            <a:pPr>
              <a:tabLst>
                <a:tab pos="11864689" algn="l"/>
              </a:tabLst>
            </a:pPr>
            <a:r>
              <a:rPr lang="ar-EG" sz="3968" dirty="0">
                <a:solidFill>
                  <a:srgbClr val="0033CC"/>
                </a:solidFill>
                <a:latin typeface="Times New Roman" panose="02020603050405020304" pitchFamily="18" charset="0"/>
              </a:rPr>
              <a:t> بالتعاون بين محافظة الوادي الجديد، الهيئة العربية للتصنيع و وزارة البيئة .</a:t>
            </a:r>
          </a:p>
        </p:txBody>
      </p:sp>
      <p:pic>
        <p:nvPicPr>
          <p:cNvPr id="1026" name="Picture 2" descr="Image result for مزارع النخيل فى مصر">
            <a:extLst>
              <a:ext uri="{FF2B5EF4-FFF2-40B4-BE49-F238E27FC236}">
                <a16:creationId xmlns:a16="http://schemas.microsoft.com/office/drawing/2014/main" id="{A400E4BB-564D-C5F8-2645-80DFBECAB2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1539" y="4793436"/>
            <a:ext cx="5610787" cy="5415745"/>
          </a:xfrm>
          <a:prstGeom prst="rect">
            <a:avLst/>
          </a:prstGeom>
          <a:noFill/>
          <a:extLst>
            <a:ext uri="{909E8E84-426E-40DD-AFC4-6F175D3DCCD1}">
              <a14:hiddenFill xmlns:a14="http://schemas.microsoft.com/office/drawing/2010/main">
                <a:solidFill>
                  <a:srgbClr val="FFFFFF"/>
                </a:solidFill>
              </a14:hiddenFill>
            </a:ext>
          </a:extLst>
        </p:spPr>
      </p:pic>
      <p:sp>
        <p:nvSpPr>
          <p:cNvPr id="13" name="Shape 12">
            <a:extLst>
              <a:ext uri="{FF2B5EF4-FFF2-40B4-BE49-F238E27FC236}">
                <a16:creationId xmlns:a16="http://schemas.microsoft.com/office/drawing/2014/main" id="{7526BF8B-A6A5-BB67-CC63-086CF5BCCA47}"/>
              </a:ext>
            </a:extLst>
          </p:cNvPr>
          <p:cNvSpPr/>
          <p:nvPr/>
        </p:nvSpPr>
        <p:spPr>
          <a:xfrm flipH="1">
            <a:off x="1586051" y="6072585"/>
            <a:ext cx="11675688" cy="3247818"/>
          </a:xfrm>
          <a:prstGeom prst="swooshArrow">
            <a:avLst>
              <a:gd name="adj1" fmla="val 25000"/>
              <a:gd name="adj2" fmla="val 25000"/>
            </a:avLst>
          </a:prstGeom>
          <a:solidFill>
            <a:schemeClr val="accent2">
              <a:lumMod val="60000"/>
              <a:lumOff val="40000"/>
            </a:schemeClr>
          </a:solidFill>
          <a:ln w="28575">
            <a:solidFill>
              <a:srgbClr val="FF000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 name="TextBox 3"/>
          <p:cNvSpPr txBox="1"/>
          <p:nvPr/>
        </p:nvSpPr>
        <p:spPr>
          <a:xfrm>
            <a:off x="2421994" y="6514003"/>
            <a:ext cx="2075703" cy="753924"/>
          </a:xfrm>
          <a:prstGeom prst="rect">
            <a:avLst/>
          </a:prstGeom>
          <a:noFill/>
        </p:spPr>
        <p:txBody>
          <a:bodyPr wrap="square" rtlCol="0">
            <a:spAutoFit/>
          </a:bodyPr>
          <a:lstStyle/>
          <a:p>
            <a:r>
              <a:rPr lang="en-GB" sz="4299" dirty="0">
                <a:latin typeface="Times New Roman" panose="02020603050405020304" pitchFamily="18" charset="0"/>
                <a:cs typeface="Times New Roman" panose="02020603050405020304" pitchFamily="18" charset="0"/>
              </a:rPr>
              <a:t>MDF</a:t>
            </a:r>
          </a:p>
        </p:txBody>
      </p:sp>
      <p:pic>
        <p:nvPicPr>
          <p:cNvPr id="10" name="Picture 9">
            <a:extLst>
              <a:ext uri="{FF2B5EF4-FFF2-40B4-BE49-F238E27FC236}">
                <a16:creationId xmlns:a16="http://schemas.microsoft.com/office/drawing/2014/main" id="{B106D007-3E91-4F8D-A914-83E98CF2DE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9848" y="1594035"/>
            <a:ext cx="2215167" cy="1240126"/>
          </a:xfrm>
          <a:prstGeom prst="rect">
            <a:avLst/>
          </a:prstGeom>
        </p:spPr>
      </p:pic>
      <p:pic>
        <p:nvPicPr>
          <p:cNvPr id="12" name="Picture 2"/>
          <p:cNvPicPr>
            <a:picLocks noChangeAspect="1" noChangeArrowheads="1"/>
          </p:cNvPicPr>
          <p:nvPr/>
        </p:nvPicPr>
        <p:blipFill>
          <a:blip r:embed="rId7" cstate="print"/>
          <a:srcRect/>
          <a:stretch>
            <a:fillRect/>
          </a:stretch>
        </p:blipFill>
        <p:spPr bwMode="auto">
          <a:xfrm>
            <a:off x="6575961" y="1594035"/>
            <a:ext cx="2010759" cy="1240126"/>
          </a:xfrm>
          <a:prstGeom prst="rect">
            <a:avLst/>
          </a:prstGeom>
        </p:spPr>
      </p:pic>
      <p:pic>
        <p:nvPicPr>
          <p:cNvPr id="14" name="Picture 13">
            <a:extLst>
              <a:ext uri="{FF2B5EF4-FFF2-40B4-BE49-F238E27FC236}">
                <a16:creationId xmlns:a16="http://schemas.microsoft.com/office/drawing/2014/main" id="{5F74FC6D-3DE5-4C32-BF49-E593BBEE06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8598" y="1594035"/>
            <a:ext cx="2325483" cy="1172175"/>
          </a:xfrm>
          <a:prstGeom prst="rect">
            <a:avLst/>
          </a:prstGeom>
        </p:spPr>
      </p:pic>
      <p:sp>
        <p:nvSpPr>
          <p:cNvPr id="18" name="TextBox 17"/>
          <p:cNvSpPr txBox="1"/>
          <p:nvPr/>
        </p:nvSpPr>
        <p:spPr>
          <a:xfrm>
            <a:off x="13775092" y="3569949"/>
            <a:ext cx="1087234" cy="652230"/>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EG" sz="1819" b="1" dirty="0">
                <a:ln cmpd="sng">
                  <a:solidFill>
                    <a:schemeClr val="accent3"/>
                  </a:solidFill>
                </a:ln>
                <a:solidFill>
                  <a:schemeClr val="accent3"/>
                </a:solidFill>
              </a:rPr>
              <a:t>اسم المشروع</a:t>
            </a:r>
          </a:p>
        </p:txBody>
      </p:sp>
      <p:sp>
        <p:nvSpPr>
          <p:cNvPr id="19" name="Rectangle 18"/>
          <p:cNvSpPr/>
          <p:nvPr/>
        </p:nvSpPr>
        <p:spPr>
          <a:xfrm>
            <a:off x="0" y="8987543"/>
            <a:ext cx="12486205" cy="499496"/>
          </a:xfrm>
          <a:prstGeom prst="rect">
            <a:avLst/>
          </a:prstGeom>
          <a:solidFill>
            <a:schemeClr val="accent6">
              <a:lumMod val="90000"/>
              <a:lumOff val="10000"/>
            </a:schemeClr>
          </a:solidFill>
          <a:ln>
            <a:solidFill>
              <a:srgbClr val="0000CC"/>
            </a:solidFill>
          </a:ln>
        </p:spPr>
        <p:txBody>
          <a:bodyPr wrap="square" anchor="t">
            <a:spAutoFit/>
          </a:bodyPr>
          <a:lstStyle/>
          <a:p>
            <a:pPr marL="566985" indent="-566985" algn="r" defTabSz="1511960" rtl="1" eaLnBrk="0" fontAlgn="base" hangingPunct="0">
              <a:spcBef>
                <a:spcPct val="0"/>
              </a:spcBef>
              <a:spcAft>
                <a:spcPct val="0"/>
              </a:spcAft>
              <a:buFont typeface="Wingdings" panose="05000000000000000000" pitchFamily="2" charset="2"/>
              <a:buChar char="v"/>
              <a:defRPr/>
            </a:pPr>
            <a:r>
              <a:rPr lang="ar-EG" sz="2646" b="1" dirty="0">
                <a:solidFill>
                  <a:prstClr val="white"/>
                </a:solidFill>
                <a:latin typeface="Times New Roman" pitchFamily="18" charset="0"/>
                <a:ea typeface="Calibri" panose="020F0502020204030204" pitchFamily="34" charset="0"/>
                <a:cs typeface="Arial" panose="020B0604020202020204" pitchFamily="34" charset="0"/>
              </a:rPr>
              <a:t> </a:t>
            </a:r>
            <a:r>
              <a:rPr lang="ar-EG" sz="2646" b="1" dirty="0">
                <a:solidFill>
                  <a:srgbClr val="0000FF"/>
                </a:solidFill>
                <a:latin typeface="Times New Roman" pitchFamily="18" charset="0"/>
                <a:ea typeface="Calibri" panose="020F0502020204030204" pitchFamily="34" charset="0"/>
                <a:cs typeface="Arial" panose="020B0604020202020204" pitchFamily="34" charset="0"/>
              </a:rPr>
              <a:t>منسق المشروع : لواء مهندس / محمد انيس (مستشار رئيس الهيئة العربية للتصنيع لدراسات الجدوى)</a:t>
            </a:r>
          </a:p>
        </p:txBody>
      </p:sp>
    </p:spTree>
    <p:extLst>
      <p:ext uri="{BB962C8B-B14F-4D97-AF65-F5344CB8AC3E}">
        <p14:creationId xmlns:p14="http://schemas.microsoft.com/office/powerpoint/2010/main" val="8996285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714690"/>
            <a:ext cx="15119350" cy="781449"/>
          </a:xfrm>
          <a:prstGeom prst="rect">
            <a:avLst/>
          </a:prstGeom>
          <a:solidFill>
            <a:srgbClr val="3366FF"/>
          </a:solidFill>
        </p:spPr>
        <p:txBody>
          <a:bodyPr wrap="square" anchor="ctr" anchorCtr="0">
            <a:noAutofit/>
          </a:bodyPr>
          <a:lstStyle/>
          <a:p>
            <a:pPr marL="742856" indent="-742856" algn="justLow" defTabSz="1511960" rtl="1" eaLnBrk="0" fontAlgn="base" hangingPunct="0">
              <a:spcBef>
                <a:spcPct val="0"/>
              </a:spcBef>
              <a:spcAft>
                <a:spcPct val="0"/>
              </a:spcAft>
              <a:buFont typeface="Wingdings" pitchFamily="2" charset="2"/>
              <a:buChar char="q"/>
              <a:defRPr/>
            </a:pPr>
            <a:r>
              <a:rPr lang="ar-EG" sz="3968" b="1" u="sng" dirty="0">
                <a:ln w="3175" cmpd="sng">
                  <a:noFill/>
                </a:ln>
                <a:solidFill>
                  <a:srgbClr val="FF0000"/>
                </a:solidFill>
                <a:latin typeface="Times New Roman" pitchFamily="18" charset="0"/>
                <a:cs typeface="Times New Roman" pitchFamily="18" charset="0"/>
              </a:rPr>
              <a:t>فكرة المشروع </a:t>
            </a:r>
            <a:r>
              <a:rPr lang="ar-EG" sz="3968" b="1" dirty="0">
                <a:ln w="3175" cmpd="sng">
                  <a:noFill/>
                </a:ln>
                <a:solidFill>
                  <a:prstClr val="white"/>
                </a:solidFill>
                <a:latin typeface="Times New Roman" pitchFamily="18" charset="0"/>
                <a:cs typeface="Times New Roman" pitchFamily="18" charset="0"/>
              </a:rPr>
              <a:t>:</a:t>
            </a:r>
            <a:endParaRPr lang="ar-EG" sz="3968" b="1" dirty="0">
              <a:solidFill>
                <a:srgbClr val="FFFF00"/>
              </a:solidFill>
              <a:latin typeface="Times New Roman" pitchFamily="18" charset="0"/>
              <a:cs typeface="Times New Roman" pitchFamily="18" charset="0"/>
            </a:endParaRPr>
          </a:p>
        </p:txBody>
      </p:sp>
      <p:sp>
        <p:nvSpPr>
          <p:cNvPr id="18" name="Rectangle 17"/>
          <p:cNvSpPr/>
          <p:nvPr/>
        </p:nvSpPr>
        <p:spPr>
          <a:xfrm>
            <a:off x="0" y="2488156"/>
            <a:ext cx="15119350" cy="2199440"/>
          </a:xfrm>
          <a:prstGeom prst="rect">
            <a:avLst/>
          </a:prstGeom>
          <a:solidFill>
            <a:schemeClr val="accent2">
              <a:lumMod val="40000"/>
              <a:lumOff val="60000"/>
            </a:schemeClr>
          </a:solidFill>
        </p:spPr>
        <p:txBody>
          <a:bodyPr wrap="square" anchor="ctr" anchorCtr="0">
            <a:noAutofit/>
          </a:bodyPr>
          <a:lstStyle/>
          <a:p>
            <a:pPr marL="1330841" indent="-590610" algn="r" defTabSz="1511960" rtl="1" eaLnBrk="0" fontAlgn="base" hangingPunct="0">
              <a:spcBef>
                <a:spcPct val="0"/>
              </a:spcBef>
              <a:spcAft>
                <a:spcPct val="0"/>
              </a:spcAft>
              <a:buFont typeface="Wingdings" pitchFamily="2" charset="2"/>
              <a:buChar char="v"/>
              <a:defRPr/>
            </a:pPr>
            <a:r>
              <a:rPr lang="ar-EG" sz="3307" b="1" dirty="0">
                <a:latin typeface="Times New Roman" pitchFamily="18" charset="0"/>
                <a:cs typeface="Times New Roman" pitchFamily="18" charset="0"/>
              </a:rPr>
              <a:t>انشاء مصنع</a:t>
            </a:r>
            <a:r>
              <a:rPr lang="ar-EG" sz="3307" b="1" dirty="0">
                <a:solidFill>
                  <a:prstClr val="white"/>
                </a:solidFill>
                <a:latin typeface="Times New Roman" pitchFamily="18" charset="0"/>
                <a:cs typeface="Times New Roman" pitchFamily="18" charset="0"/>
              </a:rPr>
              <a:t> </a:t>
            </a:r>
            <a:r>
              <a:rPr lang="ar-EG" sz="3307" b="1" dirty="0" err="1">
                <a:ln w="3175" cmpd="sng">
                  <a:noFill/>
                </a:ln>
                <a:solidFill>
                  <a:prstClr val="black"/>
                </a:solidFill>
                <a:latin typeface="Times New Roman" pitchFamily="18" charset="0"/>
                <a:cs typeface="Times New Roman" pitchFamily="18" charset="0"/>
              </a:rPr>
              <a:t>لانتاج</a:t>
            </a:r>
            <a:r>
              <a:rPr lang="ar-EG" sz="3307" b="1" dirty="0">
                <a:ln w="3175" cmpd="sng">
                  <a:noFill/>
                </a:ln>
                <a:solidFill>
                  <a:prstClr val="black"/>
                </a:solidFill>
                <a:latin typeface="Times New Roman" pitchFamily="18" charset="0"/>
                <a:cs typeface="Times New Roman" pitchFamily="18" charset="0"/>
              </a:rPr>
              <a:t> الخشب متوسط الكثافة  </a:t>
            </a:r>
            <a:r>
              <a:rPr lang="en-US" sz="3307" b="1" dirty="0">
                <a:ln w="3175" cmpd="sng">
                  <a:noFill/>
                </a:ln>
                <a:solidFill>
                  <a:prstClr val="black"/>
                </a:solidFill>
                <a:latin typeface="Times New Roman" pitchFamily="18" charset="0"/>
                <a:cs typeface="Times New Roman" pitchFamily="18" charset="0"/>
              </a:rPr>
              <a:t>MDF</a:t>
            </a:r>
            <a:r>
              <a:rPr lang="ar-EG" sz="3307" b="1" dirty="0">
                <a:ln w="3175" cmpd="sng">
                  <a:noFill/>
                </a:ln>
                <a:solidFill>
                  <a:prstClr val="black"/>
                </a:solidFill>
                <a:latin typeface="Times New Roman" pitchFamily="18" charset="0"/>
                <a:cs typeface="Times New Roman" pitchFamily="18" charset="0"/>
              </a:rPr>
              <a:t> من مخلفات النخيل  </a:t>
            </a:r>
            <a:r>
              <a:rPr lang="ar-EG" sz="3307" b="1" dirty="0">
                <a:solidFill>
                  <a:prstClr val="black"/>
                </a:solidFill>
                <a:latin typeface="Times New Roman" pitchFamily="18" charset="0"/>
                <a:cs typeface="Times New Roman" pitchFamily="18" charset="0"/>
              </a:rPr>
              <a:t> </a:t>
            </a:r>
            <a:r>
              <a:rPr lang="ar-EG" sz="3307" b="1" dirty="0">
                <a:ln w="3175" cmpd="sng">
                  <a:noFill/>
                </a:ln>
                <a:solidFill>
                  <a:prstClr val="black"/>
                </a:solidFill>
                <a:latin typeface="Times New Roman" pitchFamily="18" charset="0"/>
                <a:cs typeface="Times New Roman" pitchFamily="18" charset="0"/>
              </a:rPr>
              <a:t>في محافظة الوادي الجديد حيث تكثر  زراعات النخيل (2.4 ) مليون نخلة ، وحيث </a:t>
            </a:r>
            <a:r>
              <a:rPr lang="ar-EG" sz="3307" b="1" dirty="0">
                <a:solidFill>
                  <a:prstClr val="black"/>
                </a:solidFill>
                <a:latin typeface="Times New Roman" pitchFamily="18" charset="0"/>
                <a:cs typeface="Times New Roman" pitchFamily="18" charset="0"/>
              </a:rPr>
              <a:t>تشكل  مخلفات النخيل مشكلة وعبئاً كبيراً على أصحاب المزارع  والدولة ويتم التخلص  منها بحرقها أو طمرها  ويترتب على ذلك  آثار  سلبية على البيئة ومخاطر وكوارث ناتجة عن الحرائق .</a:t>
            </a:r>
            <a:endParaRPr lang="ar-EG" sz="3968" b="1" dirty="0">
              <a:ln w="3175" cmpd="sng">
                <a:noFill/>
              </a:ln>
              <a:solidFill>
                <a:srgbClr val="030405"/>
              </a:solidFill>
              <a:effectLst>
                <a:outerShdw blurRad="38100" dist="38100" dir="2700000" algn="tl">
                  <a:srgbClr val="000000">
                    <a:alpha val="43137"/>
                  </a:srgbClr>
                </a:outerShdw>
              </a:effectLst>
              <a:latin typeface="Arabic Typesetting" pitchFamily="66" charset="-78"/>
              <a:cs typeface="Times New Roman" pitchFamily="18" charset="0"/>
            </a:endParaRPr>
          </a:p>
        </p:txBody>
      </p:sp>
      <p:pic>
        <p:nvPicPr>
          <p:cNvPr id="8" name="Picture 12" descr="D:\دراسات جدوى\خشب1 MDFدراسة جدوى مصنع\MDF  وزارة البيئة\دراسة جدوى لوزارة البيئة\2019_8_5_5_55_42_96.jpg">
            <a:extLst>
              <a:ext uri="{FF2B5EF4-FFF2-40B4-BE49-F238E27FC236}">
                <a16:creationId xmlns:a16="http://schemas.microsoft.com/office/drawing/2014/main" id="{393A082E-1A3D-4A6D-9E02-2C01160988FF}"/>
              </a:ext>
            </a:extLst>
          </p:cNvPr>
          <p:cNvPicPr>
            <a:picLocks noChangeAspect="1" noChangeArrowheads="1"/>
          </p:cNvPicPr>
          <p:nvPr/>
        </p:nvPicPr>
        <p:blipFill>
          <a:blip r:embed="rId3" cstate="print"/>
          <a:srcRect/>
          <a:stretch>
            <a:fillRect/>
          </a:stretch>
        </p:blipFill>
        <p:spPr bwMode="auto">
          <a:xfrm>
            <a:off x="0" y="4726880"/>
            <a:ext cx="7797801" cy="2865669"/>
          </a:xfrm>
          <a:prstGeom prst="rect">
            <a:avLst/>
          </a:prstGeom>
          <a:noFill/>
        </p:spPr>
      </p:pic>
      <p:pic>
        <p:nvPicPr>
          <p:cNvPr id="9" name="Picture 11" descr="D:\دراسات جدوى\خشب1 MDFدراسة جدوى مصنع\MDF  وزارة البيئة\دراسة جدوى لوزارة البيئة\260667.jpeg">
            <a:extLst>
              <a:ext uri="{FF2B5EF4-FFF2-40B4-BE49-F238E27FC236}">
                <a16:creationId xmlns:a16="http://schemas.microsoft.com/office/drawing/2014/main" id="{CDBC328A-49BA-4669-943F-F49B2ADEA8D4}"/>
              </a:ext>
            </a:extLst>
          </p:cNvPr>
          <p:cNvPicPr>
            <a:picLocks noChangeAspect="1" noChangeArrowheads="1"/>
          </p:cNvPicPr>
          <p:nvPr/>
        </p:nvPicPr>
        <p:blipFill>
          <a:blip r:embed="rId4" cstate="print"/>
          <a:srcRect/>
          <a:stretch>
            <a:fillRect/>
          </a:stretch>
        </p:blipFill>
        <p:spPr bwMode="auto">
          <a:xfrm>
            <a:off x="7797801" y="4709891"/>
            <a:ext cx="7321549" cy="2763742"/>
          </a:xfrm>
          <a:prstGeom prst="rect">
            <a:avLst/>
          </a:prstGeom>
          <a:noFill/>
        </p:spPr>
      </p:pic>
      <p:sp>
        <p:nvSpPr>
          <p:cNvPr id="6" name="TextBox 5">
            <a:extLst>
              <a:ext uri="{FF2B5EF4-FFF2-40B4-BE49-F238E27FC236}">
                <a16:creationId xmlns:a16="http://schemas.microsoft.com/office/drawing/2014/main" id="{90AFAC37-BC4C-4929-A984-4BDFFAF8F497}"/>
              </a:ext>
            </a:extLst>
          </p:cNvPr>
          <p:cNvSpPr txBox="1"/>
          <p:nvPr/>
        </p:nvSpPr>
        <p:spPr>
          <a:xfrm>
            <a:off x="5945811" y="7603166"/>
            <a:ext cx="9173538" cy="261615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57150" rIns="238100" anchor="ctr" anchorCtr="0">
            <a:noAutofit/>
          </a:bodyPr>
          <a:lstStyle>
            <a:defPPr>
              <a:defRPr lang="ru-RU"/>
            </a:defPPr>
            <a:lvl1pPr algn="justLow" defTabSz="725488" rtl="1">
              <a:buClr>
                <a:srgbClr val="FF0000"/>
              </a:buClr>
              <a:buSzPct val="130000"/>
              <a:defRPr kumimoji="1" sz="2400" b="1">
                <a:latin typeface="Times New Roman" panose="02020603050405020304" pitchFamily="18" charset="0"/>
                <a:cs typeface="Times New Roman" pitchFamily="18" charset="0"/>
              </a:defRPr>
            </a:lvl1pPr>
          </a:lstStyle>
          <a:p>
            <a:pPr>
              <a:buClrTx/>
              <a:buFont typeface="Wingdings" pitchFamily="2" charset="2"/>
              <a:buChar char="v"/>
            </a:pPr>
            <a:r>
              <a:rPr lang="ar-EG" sz="3307" dirty="0">
                <a:latin typeface="Calibri" panose="020F0502020204030204" pitchFamily="34" charset="0"/>
                <a:ea typeface="Times New Roman" panose="02020603050405020304" pitchFamily="18" charset="0"/>
              </a:rPr>
              <a:t>تم شحن  مخلفات النخيل (10 طن سعف نخيل ) من محافظة الوادي الجديد إلى  أحد أكبر الشركات الألمانية المتخصصة  في تكنولوجيا تصنيع الأخشاب وخطوط إنتاج المصانع ل</a:t>
            </a:r>
            <a:r>
              <a:rPr lang="ar-EG" sz="3307" dirty="0"/>
              <a:t>عمل التجارب المعملية لتصنيع الخشب </a:t>
            </a:r>
            <a:r>
              <a:rPr lang="en-US" sz="3307" dirty="0"/>
              <a:t>MDF</a:t>
            </a:r>
            <a:r>
              <a:rPr lang="ar-EG" sz="3307" dirty="0"/>
              <a:t> من سعف النخيل</a:t>
            </a:r>
          </a:p>
        </p:txBody>
      </p:sp>
      <p:pic>
        <p:nvPicPr>
          <p:cNvPr id="7" name="Picture 6">
            <a:extLst>
              <a:ext uri="{FF2B5EF4-FFF2-40B4-BE49-F238E27FC236}">
                <a16:creationId xmlns:a16="http://schemas.microsoft.com/office/drawing/2014/main" id="{BCEE7F0E-0032-4317-ACD4-BA349FBFA506}"/>
              </a:ext>
            </a:extLst>
          </p:cNvPr>
          <p:cNvPicPr>
            <a:picLocks noChangeAspect="1"/>
          </p:cNvPicPr>
          <p:nvPr/>
        </p:nvPicPr>
        <p:blipFill>
          <a:blip r:embed="rId5" cstate="print"/>
          <a:stretch>
            <a:fillRect/>
          </a:stretch>
        </p:blipFill>
        <p:spPr>
          <a:xfrm>
            <a:off x="-1" y="7643514"/>
            <a:ext cx="5928824" cy="2575810"/>
          </a:xfrm>
          <a:prstGeom prst="rect">
            <a:avLst/>
          </a:prstGeom>
        </p:spPr>
      </p:pic>
    </p:spTree>
    <p:extLst>
      <p:ext uri="{BB962C8B-B14F-4D97-AF65-F5344CB8AC3E}">
        <p14:creationId xmlns:p14="http://schemas.microsoft.com/office/powerpoint/2010/main" val="6341338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AFAC37-BC4C-4929-A984-4BDFFAF8F497}"/>
              </a:ext>
            </a:extLst>
          </p:cNvPr>
          <p:cNvSpPr txBox="1"/>
          <p:nvPr/>
        </p:nvSpPr>
        <p:spPr>
          <a:xfrm>
            <a:off x="95270" y="1997976"/>
            <a:ext cx="15024080" cy="95132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57150" rIns="238100" anchor="ctr" anchorCtr="0">
            <a:noAutofit/>
          </a:bodyPr>
          <a:lstStyle>
            <a:defPPr>
              <a:defRPr lang="ru-RU"/>
            </a:defPPr>
            <a:lvl1pPr algn="justLow" defTabSz="725488" rtl="1">
              <a:buClr>
                <a:srgbClr val="FF0000"/>
              </a:buClr>
              <a:buSzPct val="130000"/>
              <a:defRPr kumimoji="1" sz="2400" b="1">
                <a:latin typeface="Times New Roman" panose="02020603050405020304" pitchFamily="18" charset="0"/>
                <a:cs typeface="Times New Roman" pitchFamily="18" charset="0"/>
              </a:defRPr>
            </a:lvl1pPr>
          </a:lstStyle>
          <a:p>
            <a:pPr>
              <a:buClrTx/>
              <a:buFont typeface="Wingdings" pitchFamily="2" charset="2"/>
              <a:buChar char="v"/>
            </a:pPr>
            <a:r>
              <a:rPr lang="ar-EG" sz="2976" dirty="0">
                <a:ea typeface="Times New Roman" panose="02020603050405020304" pitchFamily="18" charset="0"/>
              </a:rPr>
              <a:t>تم تصنيع الالياف تحت حرارة 150 درجة مئوية و</a:t>
            </a:r>
            <a:r>
              <a:rPr lang="ar-EG" sz="2976" dirty="0">
                <a:latin typeface="Calibri" panose="020F0502020204030204" pitchFamily="34" charset="0"/>
                <a:ea typeface="Times New Roman" panose="02020603050405020304" pitchFamily="18" charset="0"/>
              </a:rPr>
              <a:t>ضغطها لكثافة 750 كجم / متر3 و إضافة المادة اللاصقة   </a:t>
            </a:r>
            <a:endParaRPr lang="ar-EG" sz="2976" dirty="0"/>
          </a:p>
        </p:txBody>
      </p:sp>
      <p:pic>
        <p:nvPicPr>
          <p:cNvPr id="8" name="Picture 7">
            <a:extLst>
              <a:ext uri="{FF2B5EF4-FFF2-40B4-BE49-F238E27FC236}">
                <a16:creationId xmlns:a16="http://schemas.microsoft.com/office/drawing/2014/main" id="{250626B1-C36C-42F5-0D40-51AF4E854054}"/>
              </a:ext>
            </a:extLst>
          </p:cNvPr>
          <p:cNvPicPr/>
          <p:nvPr/>
        </p:nvPicPr>
        <p:blipFill rotWithShape="1">
          <a:blip r:embed="rId3" cstate="print"/>
          <a:srcRect l="54879"/>
          <a:stretch/>
        </p:blipFill>
        <p:spPr>
          <a:xfrm>
            <a:off x="10758486" y="3018445"/>
            <a:ext cx="4360864" cy="2112559"/>
          </a:xfrm>
          <a:prstGeom prst="rect">
            <a:avLst/>
          </a:prstGeom>
        </p:spPr>
      </p:pic>
      <p:pic>
        <p:nvPicPr>
          <p:cNvPr id="11" name="Picture 10">
            <a:extLst>
              <a:ext uri="{FF2B5EF4-FFF2-40B4-BE49-F238E27FC236}">
                <a16:creationId xmlns:a16="http://schemas.microsoft.com/office/drawing/2014/main" id="{5AEB3F99-8897-E7FF-78AE-5ED6A50B0C8B}"/>
              </a:ext>
            </a:extLst>
          </p:cNvPr>
          <p:cNvPicPr/>
          <p:nvPr/>
        </p:nvPicPr>
        <p:blipFill rotWithShape="1">
          <a:blip r:embed="rId4" cstate="print"/>
          <a:srcRect l="53865" b="16353"/>
          <a:stretch/>
        </p:blipFill>
        <p:spPr>
          <a:xfrm>
            <a:off x="1" y="3045246"/>
            <a:ext cx="4215427" cy="1779973"/>
          </a:xfrm>
          <a:prstGeom prst="rect">
            <a:avLst/>
          </a:prstGeom>
        </p:spPr>
      </p:pic>
      <p:sp>
        <p:nvSpPr>
          <p:cNvPr id="13" name="TextBox 12"/>
          <p:cNvSpPr txBox="1"/>
          <p:nvPr/>
        </p:nvSpPr>
        <p:spPr>
          <a:xfrm>
            <a:off x="9098091" y="1345810"/>
            <a:ext cx="5419837" cy="652166"/>
          </a:xfrm>
          <a:prstGeom prst="rect">
            <a:avLst/>
          </a:prstGeom>
          <a:noFill/>
        </p:spPr>
        <p:txBody>
          <a:bodyPr wrap="square" rtlCol="0">
            <a:spAutoFit/>
          </a:bodyPr>
          <a:lstStyle/>
          <a:p>
            <a:pPr algn="ctr" rtl="1"/>
            <a:r>
              <a:rPr lang="ar-EG" sz="3638" b="1" dirty="0">
                <a:latin typeface="Times New Roman" panose="02020603050405020304" pitchFamily="18" charset="0"/>
                <a:cs typeface="Times New Roman" panose="02020603050405020304" pitchFamily="18" charset="0"/>
              </a:rPr>
              <a:t>  التجارب المعملية والاختبارات</a:t>
            </a:r>
            <a:endParaRPr lang="en-US" sz="3638" b="1"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250626B1-C36C-42F5-0D40-51AF4E854054}"/>
              </a:ext>
            </a:extLst>
          </p:cNvPr>
          <p:cNvPicPr/>
          <p:nvPr/>
        </p:nvPicPr>
        <p:blipFill rotWithShape="1">
          <a:blip r:embed="rId3" cstate="print"/>
          <a:srcRect l="5267" r="51396"/>
          <a:stretch/>
        </p:blipFill>
        <p:spPr>
          <a:xfrm>
            <a:off x="5034968" y="2994834"/>
            <a:ext cx="4358991" cy="2153160"/>
          </a:xfrm>
          <a:prstGeom prst="rect">
            <a:avLst/>
          </a:prstGeom>
        </p:spPr>
      </p:pic>
      <p:sp>
        <p:nvSpPr>
          <p:cNvPr id="2" name="Left Arrow 1"/>
          <p:cNvSpPr/>
          <p:nvPr/>
        </p:nvSpPr>
        <p:spPr bwMode="auto">
          <a:xfrm>
            <a:off x="9666341" y="3686193"/>
            <a:ext cx="755968" cy="909820"/>
          </a:xfrm>
          <a:prstGeom prst="leftArrow">
            <a:avLst/>
          </a:prstGeom>
          <a:solidFill>
            <a:srgbClr val="FFFF00"/>
          </a:solidFill>
          <a:ln w="9525">
            <a:solidFill>
              <a:schemeClr val="tx1"/>
            </a:solidFill>
            <a:miter lim="800000"/>
            <a:headEnd/>
            <a:tailEnd/>
          </a:ln>
          <a:effectLst/>
        </p:spPr>
        <p:txBody>
          <a:bodyPr vert="horz" wrap="square" lIns="151194" tIns="75597" rIns="151194" bIns="75597" numCol="1" rtlCol="0" anchor="ctr" anchorCtr="0" compatLnSpc="1">
            <a:prstTxWarp prst="textNoShape">
              <a:avLst/>
            </a:prstTxWarp>
            <a:spAutoFit/>
          </a:bodyPr>
          <a:lstStyle/>
          <a:p>
            <a:pPr algn="ctr" rtl="1" fontAlgn="base">
              <a:spcBef>
                <a:spcPct val="0"/>
              </a:spcBef>
              <a:spcAft>
                <a:spcPct val="0"/>
              </a:spcAft>
            </a:pPr>
            <a:endParaRPr lang="en-GB" sz="1984" b="1" dirty="0">
              <a:latin typeface="TimesNewRomanPSMT" charset="-78"/>
              <a:ea typeface="Times New Roman" pitchFamily="18" charset="0"/>
              <a:cs typeface="Sultan Medium" pitchFamily="2" charset="-78"/>
            </a:endParaRPr>
          </a:p>
        </p:txBody>
      </p:sp>
      <p:sp>
        <p:nvSpPr>
          <p:cNvPr id="16" name="Left Arrow 15"/>
          <p:cNvSpPr/>
          <p:nvPr/>
        </p:nvSpPr>
        <p:spPr bwMode="auto">
          <a:xfrm>
            <a:off x="4245566" y="3652216"/>
            <a:ext cx="755968" cy="909820"/>
          </a:xfrm>
          <a:prstGeom prst="leftArrow">
            <a:avLst/>
          </a:prstGeom>
          <a:solidFill>
            <a:srgbClr val="FFFF00"/>
          </a:solidFill>
          <a:ln w="9525">
            <a:solidFill>
              <a:schemeClr val="tx1"/>
            </a:solidFill>
            <a:miter lim="800000"/>
            <a:headEnd/>
            <a:tailEnd/>
          </a:ln>
          <a:effectLst/>
        </p:spPr>
        <p:txBody>
          <a:bodyPr vert="horz" wrap="square" lIns="151194" tIns="75597" rIns="151194" bIns="75597" numCol="1" rtlCol="0" anchor="ctr" anchorCtr="0" compatLnSpc="1">
            <a:prstTxWarp prst="textNoShape">
              <a:avLst/>
            </a:prstTxWarp>
            <a:spAutoFit/>
          </a:bodyPr>
          <a:lstStyle/>
          <a:p>
            <a:pPr algn="ctr" rtl="1" fontAlgn="base">
              <a:spcBef>
                <a:spcPct val="0"/>
              </a:spcBef>
              <a:spcAft>
                <a:spcPct val="0"/>
              </a:spcAft>
            </a:pPr>
            <a:endParaRPr lang="en-GB" sz="1984" b="1" dirty="0">
              <a:latin typeface="TimesNewRomanPSMT" charset="-78"/>
              <a:ea typeface="Times New Roman" pitchFamily="18" charset="0"/>
              <a:cs typeface="Sultan Medium" pitchFamily="2" charset="-78"/>
            </a:endParaRPr>
          </a:p>
        </p:txBody>
      </p:sp>
      <p:pic>
        <p:nvPicPr>
          <p:cNvPr id="20" name="Picture 19">
            <a:extLst>
              <a:ext uri="{FF2B5EF4-FFF2-40B4-BE49-F238E27FC236}">
                <a16:creationId xmlns:a16="http://schemas.microsoft.com/office/drawing/2014/main" id="{08521616-A976-4D76-AFB6-F95A55EE5FF5}"/>
              </a:ext>
            </a:extLst>
          </p:cNvPr>
          <p:cNvPicPr/>
          <p:nvPr/>
        </p:nvPicPr>
        <p:blipFill>
          <a:blip r:embed="rId5" cstate="print"/>
          <a:stretch>
            <a:fillRect/>
          </a:stretch>
        </p:blipFill>
        <p:spPr>
          <a:xfrm>
            <a:off x="95270" y="7338261"/>
            <a:ext cx="14913870" cy="2932185"/>
          </a:xfrm>
          <a:prstGeom prst="rect">
            <a:avLst/>
          </a:prstGeom>
        </p:spPr>
      </p:pic>
      <p:sp>
        <p:nvSpPr>
          <p:cNvPr id="22" name="TextBox 21">
            <a:extLst>
              <a:ext uri="{FF2B5EF4-FFF2-40B4-BE49-F238E27FC236}">
                <a16:creationId xmlns:a16="http://schemas.microsoft.com/office/drawing/2014/main" id="{90AFAC37-BC4C-4929-A984-4BDFFAF8F497}"/>
              </a:ext>
            </a:extLst>
          </p:cNvPr>
          <p:cNvSpPr txBox="1"/>
          <p:nvPr/>
        </p:nvSpPr>
        <p:spPr>
          <a:xfrm>
            <a:off x="95270" y="5292139"/>
            <a:ext cx="14817514" cy="1579888"/>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357150" rIns="238100" anchor="ctr" anchorCtr="0">
            <a:noAutofit/>
          </a:bodyPr>
          <a:lstStyle>
            <a:defPPr>
              <a:defRPr lang="ru-RU"/>
            </a:defPPr>
            <a:lvl1pPr algn="justLow" defTabSz="725488" rtl="1">
              <a:buClr>
                <a:srgbClr val="FF0000"/>
              </a:buClr>
              <a:buSzPct val="130000"/>
              <a:defRPr kumimoji="1" sz="2400" b="1">
                <a:latin typeface="Times New Roman" panose="02020603050405020304" pitchFamily="18" charset="0"/>
                <a:cs typeface="Times New Roman" pitchFamily="18" charset="0"/>
              </a:defRPr>
            </a:lvl1pPr>
          </a:lstStyle>
          <a:p>
            <a:pPr>
              <a:buClrTx/>
              <a:buFont typeface="Wingdings" pitchFamily="2" charset="2"/>
              <a:buChar char="v"/>
            </a:pPr>
            <a:r>
              <a:rPr lang="ar-EG" sz="3200" dirty="0">
                <a:ea typeface="Times New Roman" panose="02020603050405020304" pitchFamily="18" charset="0"/>
              </a:rPr>
              <a:t>تم عمل الاختبارات الميكانيكية والفيزيائية على الالواح طبقا للمعايير والإختبارات الأوروبية. </a:t>
            </a:r>
          </a:p>
          <a:p>
            <a:pPr>
              <a:buClrTx/>
              <a:buFont typeface="Wingdings" pitchFamily="2" charset="2"/>
              <a:buChar char="v"/>
            </a:pPr>
            <a:r>
              <a:rPr lang="ar-EG" sz="3200" dirty="0">
                <a:ea typeface="Times New Roman" panose="02020603050405020304" pitchFamily="18" charset="0"/>
              </a:rPr>
              <a:t> خلصت النتائج لأنه </a:t>
            </a:r>
            <a:r>
              <a:rPr lang="ar-SA" sz="3200" dirty="0">
                <a:ea typeface="Times New Roman" panose="02020603050405020304" pitchFamily="18" charset="0"/>
              </a:rPr>
              <a:t>يمكن تصنيع خشب </a:t>
            </a:r>
            <a:r>
              <a:rPr lang="en-US" sz="3200" dirty="0">
                <a:ea typeface="Times New Roman" panose="02020603050405020304" pitchFamily="18" charset="0"/>
              </a:rPr>
              <a:t>MDF </a:t>
            </a:r>
            <a:r>
              <a:rPr lang="ar-SA" sz="3200" dirty="0">
                <a:ea typeface="Times New Roman" panose="02020603050405020304" pitchFamily="18" charset="0"/>
              </a:rPr>
              <a:t>عالي الجودة من سعف النخيل  يتوافق </a:t>
            </a:r>
            <a:r>
              <a:rPr lang="ar-EG" sz="3200" dirty="0">
                <a:ea typeface="Times New Roman" panose="02020603050405020304" pitchFamily="18" charset="0"/>
              </a:rPr>
              <a:t>بنسبة 100 %  </a:t>
            </a:r>
          </a:p>
          <a:p>
            <a:pPr>
              <a:buClrTx/>
            </a:pPr>
            <a:r>
              <a:rPr lang="ar-EG" sz="3200" dirty="0">
                <a:ea typeface="Times New Roman" panose="02020603050405020304" pitchFamily="18" charset="0"/>
              </a:rPr>
              <a:t>      </a:t>
            </a:r>
            <a:r>
              <a:rPr lang="ar-SA" sz="3200" dirty="0">
                <a:ea typeface="Times New Roman" panose="02020603050405020304" pitchFamily="18" charset="0"/>
              </a:rPr>
              <a:t>مع متطلبات</a:t>
            </a:r>
            <a:r>
              <a:rPr lang="ar-EG" sz="3200" dirty="0">
                <a:ea typeface="Times New Roman" panose="02020603050405020304" pitchFamily="18" charset="0"/>
              </a:rPr>
              <a:t> المواصفة الأوروبية ( </a:t>
            </a:r>
            <a:r>
              <a:rPr lang="en-US" sz="3200" dirty="0">
                <a:ea typeface="Times New Roman" panose="02020603050405020304" pitchFamily="18" charset="0"/>
              </a:rPr>
              <a:t> ( EN- DIN 622- 5 MDF 2010 -03 </a:t>
            </a:r>
            <a:r>
              <a:rPr lang="ar-EG" sz="3200" dirty="0">
                <a:ea typeface="Times New Roman" panose="02020603050405020304" pitchFamily="18" charset="0"/>
              </a:rPr>
              <a:t> </a:t>
            </a:r>
          </a:p>
        </p:txBody>
      </p:sp>
    </p:spTree>
    <p:extLst>
      <p:ext uri="{BB962C8B-B14F-4D97-AF65-F5344CB8AC3E}">
        <p14:creationId xmlns:p14="http://schemas.microsoft.com/office/powerpoint/2010/main" val="344823549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713AC9-EAB4-4614-8DFD-D0B1F116B2AC}"/>
              </a:ext>
            </a:extLst>
          </p:cNvPr>
          <p:cNvSpPr txBox="1"/>
          <p:nvPr/>
        </p:nvSpPr>
        <p:spPr>
          <a:xfrm>
            <a:off x="0" y="2740097"/>
            <a:ext cx="15119350" cy="2326004"/>
          </a:xfrm>
          <a:prstGeom prst="rect">
            <a:avLst/>
          </a:prstGeom>
          <a:solidFill>
            <a:schemeClr val="accent2">
              <a:lumMod val="40000"/>
              <a:lumOff val="60000"/>
            </a:schemeClr>
          </a:solidFill>
          <a:ln>
            <a:solidFill>
              <a:srgbClr val="0000CC"/>
            </a:solidFill>
          </a:ln>
        </p:spPr>
        <p:txBody>
          <a:bodyPr wrap="square" lIns="357150" rtlCol="1" anchor="ctr" anchorCtr="0">
            <a:noAutofit/>
          </a:bodyPr>
          <a:lstStyle/>
          <a:p>
            <a:pPr algn="r" rtl="1"/>
            <a:r>
              <a:rPr lang="ar-EG" sz="1600" dirty="0"/>
              <a:t> </a:t>
            </a:r>
            <a:r>
              <a:rPr lang="ar-EG" sz="2800" b="1" u="sng" dirty="0">
                <a:solidFill>
                  <a:schemeClr val="accent3"/>
                </a:solidFill>
              </a:rPr>
              <a:t>اثر المشروع الاقتصادى </a:t>
            </a:r>
            <a:r>
              <a:rPr lang="ar-EG" sz="2800" dirty="0"/>
              <a:t>: </a:t>
            </a:r>
            <a:r>
              <a:rPr lang="ar-EG" sz="2800" b="1" dirty="0">
                <a:latin typeface="Times New Roman" pitchFamily="18" charset="0"/>
                <a:cs typeface="Times New Roman" pitchFamily="18" charset="0"/>
              </a:rPr>
              <a:t>يؤدى  المشروع الى توفير جزء من احتياجات السوق المصرى من الاخشاب </a:t>
            </a:r>
            <a:r>
              <a:rPr lang="en-GB" sz="2800" b="1" dirty="0">
                <a:latin typeface="Times New Roman" pitchFamily="18" charset="0"/>
                <a:cs typeface="Times New Roman" pitchFamily="18" charset="0"/>
              </a:rPr>
              <a:t>MDF </a:t>
            </a:r>
            <a:r>
              <a:rPr lang="ar-EG" sz="2800" b="1" dirty="0">
                <a:latin typeface="Times New Roman" pitchFamily="18" charset="0"/>
                <a:cs typeface="Times New Roman" pitchFamily="18" charset="0"/>
              </a:rPr>
              <a:t> والتي يبلغ حجمها  </a:t>
            </a:r>
            <a:r>
              <a:rPr lang="ar-EG" sz="2800" b="1" dirty="0">
                <a:solidFill>
                  <a:srgbClr val="0000FF"/>
                </a:solidFill>
                <a:latin typeface="Times New Roman" pitchFamily="18" charset="0"/>
                <a:cs typeface="Times New Roman" pitchFamily="18" charset="0"/>
              </a:rPr>
              <a:t>525</a:t>
            </a:r>
            <a:r>
              <a:rPr lang="ar-SA" sz="2800" b="1" dirty="0">
                <a:solidFill>
                  <a:srgbClr val="0000FF"/>
                </a:solidFill>
                <a:latin typeface="Times New Roman" pitchFamily="18" charset="0"/>
                <a:cs typeface="Times New Roman" pitchFamily="18" charset="0"/>
              </a:rPr>
              <a:t> ألف متر مكعب </a:t>
            </a:r>
            <a:r>
              <a:rPr lang="ar-EG" sz="2800" b="1" dirty="0">
                <a:solidFill>
                  <a:srgbClr val="0000FF"/>
                </a:solidFill>
                <a:latin typeface="Times New Roman" pitchFamily="18" charset="0"/>
                <a:cs typeface="Times New Roman" pitchFamily="18" charset="0"/>
              </a:rPr>
              <a:t>سنويا </a:t>
            </a:r>
            <a:r>
              <a:rPr lang="ar-SA" sz="2800" b="1" dirty="0">
                <a:latin typeface="Times New Roman" pitchFamily="18" charset="0"/>
                <a:cs typeface="Times New Roman" pitchFamily="18" charset="0"/>
              </a:rPr>
              <a:t>، </a:t>
            </a:r>
            <a:r>
              <a:rPr lang="ar-EG" sz="2800" b="1" dirty="0">
                <a:latin typeface="Times New Roman" pitchFamily="18" charset="0"/>
                <a:cs typeface="Times New Roman" pitchFamily="18" charset="0"/>
              </a:rPr>
              <a:t>بقيمة </a:t>
            </a:r>
            <a:r>
              <a:rPr lang="ar-SA" sz="2800" b="1" dirty="0">
                <a:latin typeface="Times New Roman" pitchFamily="18" charset="0"/>
                <a:cs typeface="Times New Roman" pitchFamily="18" charset="0"/>
              </a:rPr>
              <a:t> </a:t>
            </a:r>
            <a:r>
              <a:rPr lang="ar-SA" sz="2800" b="1" dirty="0">
                <a:solidFill>
                  <a:srgbClr val="FF0000"/>
                </a:solidFill>
                <a:latin typeface="Times New Roman" pitchFamily="18" charset="0"/>
                <a:cs typeface="Times New Roman" pitchFamily="18" charset="0"/>
              </a:rPr>
              <a:t>297 مليون دولار</a:t>
            </a:r>
            <a:r>
              <a:rPr lang="ar-EG" sz="2800" b="1" dirty="0">
                <a:solidFill>
                  <a:srgbClr val="FF0000"/>
                </a:solidFill>
                <a:latin typeface="Times New Roman" pitchFamily="18" charset="0"/>
                <a:cs typeface="Times New Roman" pitchFamily="18" charset="0"/>
              </a:rPr>
              <a:t> </a:t>
            </a:r>
            <a:r>
              <a:rPr lang="ar-EG" sz="2800" b="1" dirty="0">
                <a:latin typeface="Times New Roman" pitchFamily="18" charset="0"/>
                <a:cs typeface="Times New Roman" pitchFamily="18" charset="0"/>
              </a:rPr>
              <a:t>، و يتم تدبير نسبة</a:t>
            </a:r>
            <a:r>
              <a:rPr lang="ar-EG" sz="2800" b="1" dirty="0">
                <a:solidFill>
                  <a:srgbClr val="0000FF"/>
                </a:solidFill>
                <a:latin typeface="Times New Roman" pitchFamily="18" charset="0"/>
                <a:cs typeface="Times New Roman" pitchFamily="18" charset="0"/>
              </a:rPr>
              <a:t> 92 % </a:t>
            </a:r>
            <a:r>
              <a:rPr lang="ar-EG" sz="2800" b="1" dirty="0">
                <a:latin typeface="Times New Roman" pitchFamily="18" charset="0"/>
                <a:cs typeface="Times New Roman" pitchFamily="18" charset="0"/>
              </a:rPr>
              <a:t>منها بالاستيراد من الخارج </a:t>
            </a:r>
            <a:r>
              <a:rPr kumimoji="1" lang="ar-EG" sz="2800" b="1" dirty="0">
                <a:latin typeface="Times New Roman" pitchFamily="18" charset="0"/>
                <a:cs typeface="Times New Roman" pitchFamily="18" charset="0"/>
              </a:rPr>
              <a:t> ( يساهم المشروع فى تقليل الواردات وتوفير العملة الاجنبية ) ومن المتوقع أن يستمر الطلب على ألواح </a:t>
            </a:r>
            <a:r>
              <a:rPr kumimoji="1" lang="en-GB" sz="2800" b="1" dirty="0">
                <a:solidFill>
                  <a:srgbClr val="0000FF"/>
                </a:solidFill>
                <a:latin typeface="Times New Roman" pitchFamily="18" charset="0"/>
                <a:cs typeface="Times New Roman" pitchFamily="18" charset="0"/>
              </a:rPr>
              <a:t>MDF</a:t>
            </a:r>
            <a:r>
              <a:rPr kumimoji="1" lang="en-GB" sz="2800" b="1" dirty="0">
                <a:latin typeface="Times New Roman" pitchFamily="18" charset="0"/>
                <a:cs typeface="Times New Roman" pitchFamily="18" charset="0"/>
              </a:rPr>
              <a:t> </a:t>
            </a:r>
            <a:r>
              <a:rPr kumimoji="1" lang="ar-EG" sz="2800" b="1" dirty="0">
                <a:latin typeface="Times New Roman" pitchFamily="18" charset="0"/>
                <a:cs typeface="Times New Roman" pitchFamily="18" charset="0"/>
              </a:rPr>
              <a:t> في الزيادة بشكل متواصل  مدفوع  بزيادة عدد السكان والتوسع في قطاع البناء مع  متوسط معدل نمو سنوي </a:t>
            </a:r>
            <a:r>
              <a:rPr kumimoji="1" lang="ar-EG" sz="2800" b="1" dirty="0">
                <a:solidFill>
                  <a:srgbClr val="0000FF"/>
                </a:solidFill>
                <a:latin typeface="Times New Roman" pitchFamily="18" charset="0"/>
                <a:cs typeface="Times New Roman" pitchFamily="18" charset="0"/>
              </a:rPr>
              <a:t>2.2٪.</a:t>
            </a:r>
            <a:r>
              <a:rPr kumimoji="1" lang="ar-EG" sz="2800" b="1" dirty="0">
                <a:latin typeface="Times New Roman" pitchFamily="18" charset="0"/>
                <a:cs typeface="Times New Roman" pitchFamily="18" charset="0"/>
              </a:rPr>
              <a:t>  </a:t>
            </a:r>
            <a:endParaRPr lang="ar-EG" sz="2800" b="1"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2F0B906A-41DA-1A61-2F24-A2BC6351204C}"/>
              </a:ext>
            </a:extLst>
          </p:cNvPr>
          <p:cNvSpPr/>
          <p:nvPr/>
        </p:nvSpPr>
        <p:spPr>
          <a:xfrm>
            <a:off x="8876" y="1880494"/>
            <a:ext cx="15110474" cy="954107"/>
          </a:xfrm>
          <a:prstGeom prst="rect">
            <a:avLst/>
          </a:prstGeom>
          <a:solidFill>
            <a:srgbClr val="0000CC"/>
          </a:solidFill>
          <a:ln w="6350">
            <a:solidFill>
              <a:schemeClr val="tx1"/>
            </a:solidFill>
          </a:ln>
        </p:spPr>
        <p:txBody>
          <a:bodyPr wrap="square">
            <a:spAutoFit/>
          </a:bodyPr>
          <a:lstStyle/>
          <a:p>
            <a:pPr algn="r" rtl="1">
              <a:buFont typeface="Wingdings" pitchFamily="2" charset="2"/>
              <a:buChar char="q"/>
            </a:pPr>
            <a:r>
              <a:rPr lang="ar-EG" sz="2800" b="1" dirty="0">
                <a:ln w="3175" cmpd="sng">
                  <a:noFill/>
                </a:ln>
                <a:solidFill>
                  <a:schemeClr val="bg1"/>
                </a:solidFill>
                <a:cs typeface="Times New Roman" pitchFamily="18" charset="0"/>
              </a:rPr>
              <a:t> تم تكليف شركة   </a:t>
            </a:r>
            <a:r>
              <a:rPr lang="en-US" sz="2800" b="1" dirty="0">
                <a:ln w="3175" cmpd="sng">
                  <a:noFill/>
                </a:ln>
                <a:solidFill>
                  <a:schemeClr val="bg1"/>
                </a:solidFill>
                <a:cs typeface="Times New Roman" pitchFamily="18" charset="0"/>
              </a:rPr>
              <a:t> ACE</a:t>
            </a:r>
            <a:r>
              <a:rPr lang="ar-EG" sz="2800" b="1" dirty="0">
                <a:ln w="3175" cmpd="sng">
                  <a:noFill/>
                </a:ln>
                <a:solidFill>
                  <a:schemeClr val="bg1"/>
                </a:solidFill>
                <a:cs typeface="Times New Roman" pitchFamily="18" charset="0"/>
              </a:rPr>
              <a:t>الالمانية المتخصصة فى الدراسات المالية والاقتصادية بعمل دراسة الجدوى الاقتصادية للمشروع  ، وخلصت الدراسات للاتى :</a:t>
            </a:r>
            <a:endParaRPr lang="ar-EG" sz="2800" dirty="0">
              <a:solidFill>
                <a:schemeClr val="bg1"/>
              </a:solidFill>
            </a:endParaRPr>
          </a:p>
        </p:txBody>
      </p:sp>
      <p:pic>
        <p:nvPicPr>
          <p:cNvPr id="5" name="Picture 4">
            <a:extLst>
              <a:ext uri="{FF2B5EF4-FFF2-40B4-BE49-F238E27FC236}">
                <a16:creationId xmlns:a16="http://schemas.microsoft.com/office/drawing/2014/main" id="{446A881D-B6C5-4487-BF75-1241EA303B88}"/>
              </a:ext>
            </a:extLst>
          </p:cNvPr>
          <p:cNvPicPr>
            <a:picLocks noChangeAspect="1"/>
          </p:cNvPicPr>
          <p:nvPr/>
        </p:nvPicPr>
        <p:blipFill>
          <a:blip r:embed="rId3"/>
          <a:stretch>
            <a:fillRect/>
          </a:stretch>
        </p:blipFill>
        <p:spPr>
          <a:xfrm>
            <a:off x="8877" y="5135172"/>
            <a:ext cx="15110473" cy="3112800"/>
          </a:xfrm>
          <a:prstGeom prst="rect">
            <a:avLst/>
          </a:prstGeom>
          <a:solidFill>
            <a:srgbClr val="FFFFFF">
              <a:shade val="85000"/>
            </a:srgbClr>
          </a:solidFill>
          <a:ln w="635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2E713AC9-EAB4-4614-8DFD-D0B1F116B2AC}"/>
              </a:ext>
            </a:extLst>
          </p:cNvPr>
          <p:cNvSpPr txBox="1"/>
          <p:nvPr/>
        </p:nvSpPr>
        <p:spPr>
          <a:xfrm>
            <a:off x="0" y="8215322"/>
            <a:ext cx="15119350" cy="1191993"/>
          </a:xfrm>
          <a:prstGeom prst="rect">
            <a:avLst/>
          </a:prstGeom>
          <a:solidFill>
            <a:schemeClr val="accent2">
              <a:lumMod val="40000"/>
              <a:lumOff val="60000"/>
            </a:schemeClr>
          </a:solidFill>
          <a:ln>
            <a:solidFill>
              <a:srgbClr val="0000CC"/>
            </a:solidFill>
          </a:ln>
        </p:spPr>
        <p:txBody>
          <a:bodyPr wrap="square" lIns="357150" rtlCol="1" anchor="ctr" anchorCtr="0">
            <a:noAutofit/>
          </a:bodyPr>
          <a:lstStyle/>
          <a:p>
            <a:pPr algn="r" rtl="1"/>
            <a:r>
              <a:rPr lang="ar-EG" sz="1400" dirty="0"/>
              <a:t> </a:t>
            </a:r>
            <a:r>
              <a:rPr lang="ar-EG" sz="2400" b="1" u="sng" dirty="0">
                <a:solidFill>
                  <a:schemeClr val="accent3"/>
                </a:solidFill>
              </a:rPr>
              <a:t>الميزة التافسية للمشروع</a:t>
            </a:r>
            <a:r>
              <a:rPr lang="ar-EG" sz="2400" b="1" dirty="0">
                <a:latin typeface="Times New Roman" pitchFamily="18" charset="0"/>
                <a:cs typeface="Times New Roman" pitchFamily="18" charset="0"/>
              </a:rPr>
              <a:t>: - المشروع يتم لاول مرة فى العالم لانتاج الاخشاب </a:t>
            </a:r>
            <a:r>
              <a:rPr lang="en-US" sz="2400" b="1" dirty="0">
                <a:latin typeface="Times New Roman" pitchFamily="18" charset="0"/>
                <a:cs typeface="Times New Roman" pitchFamily="18" charset="0"/>
              </a:rPr>
              <a:t>MDF</a:t>
            </a:r>
            <a:r>
              <a:rPr lang="ar-EG" sz="2400" b="1" dirty="0">
                <a:latin typeface="Times New Roman" pitchFamily="18" charset="0"/>
                <a:cs typeface="Times New Roman" pitchFamily="18" charset="0"/>
              </a:rPr>
              <a:t> من سعف النخيل.</a:t>
            </a:r>
          </a:p>
          <a:p>
            <a:pPr algn="r" rtl="1"/>
            <a:r>
              <a:rPr lang="ar-EG" sz="2400" b="1" dirty="0">
                <a:latin typeface="Times New Roman" pitchFamily="18" charset="0"/>
                <a:cs typeface="Times New Roman" pitchFamily="18" charset="0"/>
              </a:rPr>
              <a:t> - مصر الدولة الاولى فى العالم فى  زراعات النخيل ( 14 مليون نخلة )،ويعتمد المشروع على مخلفات رخيصة الثمن</a:t>
            </a:r>
          </a:p>
        </p:txBody>
      </p:sp>
      <p:sp>
        <p:nvSpPr>
          <p:cNvPr id="7" name="TextBox 6">
            <a:extLst>
              <a:ext uri="{FF2B5EF4-FFF2-40B4-BE49-F238E27FC236}">
                <a16:creationId xmlns:a16="http://schemas.microsoft.com/office/drawing/2014/main" id="{C8A10C25-5557-7B6A-6B8B-9EBD88C4D224}"/>
              </a:ext>
            </a:extLst>
          </p:cNvPr>
          <p:cNvSpPr txBox="1"/>
          <p:nvPr/>
        </p:nvSpPr>
        <p:spPr>
          <a:xfrm>
            <a:off x="9649203" y="9437557"/>
            <a:ext cx="5470147" cy="862633"/>
          </a:xfrm>
          <a:prstGeom prst="rect">
            <a:avLst/>
          </a:prstGeom>
          <a:solidFill>
            <a:srgbClr val="FFFFA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nchorCtr="0">
            <a:noAutofit/>
          </a:bodyPr>
          <a:lstStyle>
            <a:defPPr>
              <a:defRPr lang="ru-RU"/>
            </a:defPPr>
            <a:lvl1pPr algn="ctr" defTabSz="725488" rtl="1">
              <a:buClr>
                <a:srgbClr val="FF0000"/>
              </a:buClr>
              <a:buSzPct val="130000"/>
              <a:defRPr kumimoji="1" sz="2400" b="1">
                <a:cs typeface="Times New Roman" pitchFamily="18" charset="0"/>
              </a:defRPr>
            </a:lvl1pPr>
          </a:lstStyle>
          <a:p>
            <a:r>
              <a:rPr lang="ar-EG" sz="1400" dirty="0"/>
              <a:t>الإستثمارات التقديرية : 63 مليون يورو  </a:t>
            </a:r>
          </a:p>
        </p:txBody>
      </p:sp>
      <p:sp>
        <p:nvSpPr>
          <p:cNvPr id="9" name="TextBox 8">
            <a:extLst>
              <a:ext uri="{FF2B5EF4-FFF2-40B4-BE49-F238E27FC236}">
                <a16:creationId xmlns:a16="http://schemas.microsoft.com/office/drawing/2014/main" id="{C8A10C25-5557-7B6A-6B8B-9EBD88C4D224}"/>
              </a:ext>
            </a:extLst>
          </p:cNvPr>
          <p:cNvSpPr txBox="1"/>
          <p:nvPr/>
        </p:nvSpPr>
        <p:spPr>
          <a:xfrm>
            <a:off x="5001861" y="9407315"/>
            <a:ext cx="4374934" cy="892875"/>
          </a:xfrm>
          <a:prstGeom prst="rect">
            <a:avLst/>
          </a:prstGeom>
          <a:solidFill>
            <a:srgbClr val="D6EDB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nchorCtr="0">
            <a:noAutofit/>
          </a:bodyPr>
          <a:lstStyle>
            <a:defPPr>
              <a:defRPr lang="ru-RU"/>
            </a:defPPr>
            <a:lvl1pPr algn="ctr" defTabSz="725488" rtl="1">
              <a:buClr>
                <a:srgbClr val="FF0000"/>
              </a:buClr>
              <a:buSzPct val="130000"/>
              <a:defRPr kumimoji="1" sz="2400" b="1">
                <a:cs typeface="Times New Roman" pitchFamily="18" charset="0"/>
              </a:defRPr>
            </a:lvl1pPr>
          </a:lstStyle>
          <a:p>
            <a:r>
              <a:rPr lang="ar-EG" sz="1400" dirty="0"/>
              <a:t>العائد على الإستثمار : 22 %  </a:t>
            </a:r>
          </a:p>
        </p:txBody>
      </p:sp>
      <p:sp>
        <p:nvSpPr>
          <p:cNvPr id="11" name="TextBox 10">
            <a:extLst>
              <a:ext uri="{FF2B5EF4-FFF2-40B4-BE49-F238E27FC236}">
                <a16:creationId xmlns:a16="http://schemas.microsoft.com/office/drawing/2014/main" id="{5D7AB2C2-9997-5F71-8170-0CCBA5BFCAC6}"/>
              </a:ext>
            </a:extLst>
          </p:cNvPr>
          <p:cNvSpPr txBox="1"/>
          <p:nvPr/>
        </p:nvSpPr>
        <p:spPr>
          <a:xfrm>
            <a:off x="279187" y="9407315"/>
            <a:ext cx="4374934" cy="892875"/>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nchor="ctr" anchorCtr="0">
            <a:noAutofit/>
          </a:bodyPr>
          <a:lstStyle>
            <a:defPPr>
              <a:defRPr lang="ru-RU"/>
            </a:defPPr>
            <a:lvl1pPr algn="ctr" defTabSz="725488" rtl="1">
              <a:buClr>
                <a:srgbClr val="FF0000"/>
              </a:buClr>
              <a:buSzPct val="130000"/>
              <a:defRPr kumimoji="1" sz="2400" b="1">
                <a:cs typeface="Times New Roman" pitchFamily="18" charset="0"/>
              </a:defRPr>
            </a:lvl1pPr>
          </a:lstStyle>
          <a:p>
            <a:r>
              <a:rPr lang="ar-EG" sz="1600" dirty="0"/>
              <a:t>فترة الإسترداد :5.5 سنة </a:t>
            </a:r>
          </a:p>
        </p:txBody>
      </p:sp>
    </p:spTree>
    <p:extLst>
      <p:ext uri="{BB962C8B-B14F-4D97-AF65-F5344CB8AC3E}">
        <p14:creationId xmlns:p14="http://schemas.microsoft.com/office/powerpoint/2010/main" val="140362085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713AC9-EAB4-4614-8DFD-D0B1F116B2AC}"/>
              </a:ext>
            </a:extLst>
          </p:cNvPr>
          <p:cNvSpPr txBox="1"/>
          <p:nvPr/>
        </p:nvSpPr>
        <p:spPr>
          <a:xfrm>
            <a:off x="8876" y="2495064"/>
            <a:ext cx="15119350" cy="1517109"/>
          </a:xfrm>
          <a:prstGeom prst="rect">
            <a:avLst/>
          </a:prstGeom>
          <a:blipFill>
            <a:blip r:embed="rId3"/>
            <a:tile tx="0" ty="0" sx="100000" sy="100000" flip="none" algn="tl"/>
          </a:blipFill>
          <a:ln>
            <a:solidFill>
              <a:srgbClr val="0000CC"/>
            </a:solidFill>
          </a:ln>
        </p:spPr>
        <p:txBody>
          <a:bodyPr wrap="square" lIns="357150" rtlCol="1" anchor="ctr" anchorCtr="0">
            <a:noAutofit/>
          </a:bodyPr>
          <a:lstStyle/>
          <a:p>
            <a:pPr marL="566985" indent="-566985" algn="justLow" rtl="1" eaLnBrk="0" fontAlgn="base" hangingPunct="0">
              <a:spcBef>
                <a:spcPct val="0"/>
              </a:spcBef>
              <a:spcAft>
                <a:spcPct val="0"/>
              </a:spcAft>
              <a:buFont typeface="Wingdings" pitchFamily="2" charset="2"/>
              <a:buChar char="§"/>
            </a:pP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المشروع يساهم في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حماية موارد الغابات و</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يساهم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 في مكافحة تغير المناخ</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حيث </a:t>
            </a:r>
            <a:r>
              <a:rPr lang="ar-EG" sz="2400" b="1" dirty="0">
                <a:solidFill>
                  <a:srgbClr val="FF0000"/>
                </a:solidFill>
                <a:latin typeface="Arial" panose="020B0604020202020204" pitchFamily="34" charset="0"/>
                <a:ea typeface="Calibri" panose="020F0502020204030204" pitchFamily="34" charset="0"/>
                <a:cs typeface="Arial" panose="020B0604020202020204" pitchFamily="34" charset="0"/>
              </a:rPr>
              <a:t>الطلب العالمي على الأخشاب والمنتجات القائمة على الأخشاب آخذ في الارتفاع مما يؤدى الى  انخفاض في مساحات الغابات ويساهم بشكل كبير في الخسارة المستمرة للتنوع البيولوجي وزيادة  ثانى أوكسيد الكربون في الهواء. </a:t>
            </a:r>
            <a:r>
              <a:rPr lang="ar-EG" sz="2400" b="1" dirty="0">
                <a:solidFill>
                  <a:srgbClr val="FF0000"/>
                </a:solidFill>
                <a:latin typeface="Times New Roman" pitchFamily="18" charset="0"/>
                <a:ea typeface="Calibri" panose="020F0502020204030204" pitchFamily="34" charset="0"/>
                <a:cs typeface="Arial" panose="020B0604020202020204" pitchFamily="34" charset="0"/>
              </a:rPr>
              <a:t> </a:t>
            </a:r>
            <a:endParaRPr lang="ar-EG"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7752" y="1800209"/>
            <a:ext cx="15110474" cy="523220"/>
          </a:xfrm>
          <a:prstGeom prst="rect">
            <a:avLst/>
          </a:prstGeom>
          <a:blipFill>
            <a:blip r:embed="rId3"/>
            <a:tile tx="0" ty="0" sx="100000" sy="100000" flip="none" algn="tl"/>
          </a:blipFill>
          <a:ln>
            <a:solidFill>
              <a:srgbClr val="0000CC"/>
            </a:solidFill>
          </a:ln>
        </p:spPr>
        <p:txBody>
          <a:bodyPr wrap="square" anchor="t">
            <a:spAutoFit/>
          </a:bodyPr>
          <a:lstStyle/>
          <a:p>
            <a:pPr marL="566985" indent="-566985" algn="r" defTabSz="1511960" rtl="1" eaLnBrk="0" fontAlgn="base" hangingPunct="0">
              <a:spcBef>
                <a:spcPct val="0"/>
              </a:spcBef>
              <a:spcAft>
                <a:spcPct val="0"/>
              </a:spcAft>
              <a:buFont typeface="Wingdings" panose="05000000000000000000" pitchFamily="2" charset="2"/>
              <a:buChar char="v"/>
              <a:defRPr/>
            </a:pPr>
            <a:r>
              <a:rPr lang="ar-EG" sz="2800" b="1" u="sng" dirty="0">
                <a:solidFill>
                  <a:prstClr val="white"/>
                </a:solidFill>
                <a:latin typeface="Times New Roman" pitchFamily="18" charset="0"/>
                <a:ea typeface="Calibri" panose="020F0502020204030204" pitchFamily="34" charset="0"/>
                <a:cs typeface="Arial" panose="020B0604020202020204" pitchFamily="34" charset="0"/>
              </a:rPr>
              <a:t>الأثر  </a:t>
            </a:r>
            <a:r>
              <a:rPr lang="ar-SA" sz="2800" b="1" u="sng" dirty="0">
                <a:solidFill>
                  <a:prstClr val="white"/>
                </a:solidFill>
                <a:latin typeface="Times New Roman" pitchFamily="18" charset="0"/>
                <a:ea typeface="Calibri" panose="020F0502020204030204" pitchFamily="34" charset="0"/>
                <a:cs typeface="Arial" panose="020B0604020202020204" pitchFamily="34" charset="0"/>
              </a:rPr>
              <a:t> البيئي  </a:t>
            </a:r>
            <a:r>
              <a:rPr lang="ar-EG" sz="2800" b="1" dirty="0">
                <a:solidFill>
                  <a:prstClr val="white"/>
                </a:solidFill>
                <a:latin typeface="Times New Roman" pitchFamily="18" charset="0"/>
                <a:ea typeface="Calibri" panose="020F050202020403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4E3D295A-2CB3-4C97-823C-27F55FC67E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1" y="4142900"/>
            <a:ext cx="15080255" cy="2072538"/>
          </a:xfrm>
          <a:prstGeom prst="rect">
            <a:avLst/>
          </a:prstGeom>
          <a:blipFill>
            <a:blip r:embed="rId3"/>
            <a:tile tx="0" ty="0" sx="100000" sy="100000" flip="none" algn="tl"/>
          </a:blipFill>
        </p:spPr>
      </p:pic>
      <p:sp>
        <p:nvSpPr>
          <p:cNvPr id="5" name="TextBox 4">
            <a:extLst>
              <a:ext uri="{FF2B5EF4-FFF2-40B4-BE49-F238E27FC236}">
                <a16:creationId xmlns:a16="http://schemas.microsoft.com/office/drawing/2014/main" id="{C350C045-8EB1-43F8-8ABD-837B8A267891}"/>
              </a:ext>
            </a:extLst>
          </p:cNvPr>
          <p:cNvSpPr txBox="1"/>
          <p:nvPr/>
        </p:nvSpPr>
        <p:spPr>
          <a:xfrm>
            <a:off x="8876" y="6215438"/>
            <a:ext cx="15119350" cy="1138196"/>
          </a:xfrm>
          <a:prstGeom prst="rect">
            <a:avLst/>
          </a:prstGeom>
          <a:blipFill>
            <a:blip r:embed="rId3"/>
            <a:tile tx="0" ty="0" sx="100000" sy="100000" flip="none" algn="tl"/>
          </a:blipFill>
          <a:ln>
            <a:solidFill>
              <a:srgbClr val="0000CC"/>
            </a:solidFill>
          </a:ln>
        </p:spPr>
        <p:txBody>
          <a:bodyPr wrap="square" lIns="357150" rtlCol="1" anchor="ctr" anchorCtr="0">
            <a:noAutofit/>
          </a:bodyPr>
          <a:lstStyle/>
          <a:p>
            <a:pPr marL="566985" indent="-566985" algn="justLow" rtl="1" eaLnBrk="0" fontAlgn="base" hangingPunct="0">
              <a:spcBef>
                <a:spcPct val="0"/>
              </a:spcBef>
              <a:spcAft>
                <a:spcPct val="0"/>
              </a:spcAft>
              <a:buFont typeface="Wingdings" panose="05000000000000000000" pitchFamily="2" charset="2"/>
              <a:buChar char="§"/>
            </a:pP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كثرة أشجار</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النخيل في مصر </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و</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 تراكم المخلفات </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70 كيلو جرام لكل نخلة سنوياً </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يشكل</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 عبئًا على أصحاب المزارع والدولة ، حيث </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يتم التخلص منها</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عن طريق الحرق</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 وهو خطر</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على </a:t>
            </a:r>
            <a:r>
              <a:rPr lang="ar-EG"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البيئة في المناطق </a:t>
            </a:r>
            <a:r>
              <a:rPr lang="ar-SA" sz="2400" b="1" dirty="0">
                <a:solidFill>
                  <a:srgbClr val="FF0000"/>
                </a:solidFill>
                <a:latin typeface="Calibri" panose="020F0502020204030204" pitchFamily="34" charset="0"/>
                <a:ea typeface="Calibri" panose="020F0502020204030204" pitchFamily="34" charset="0"/>
                <a:cs typeface="Arial" panose="020B0604020202020204" pitchFamily="34" charset="0"/>
              </a:rPr>
              <a:t>السكنية المحيطة.</a:t>
            </a:r>
            <a:endParaRPr lang="ar-EG" sz="11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8876" y="7478865"/>
            <a:ext cx="15110474" cy="830997"/>
          </a:xfrm>
          <a:prstGeom prst="rect">
            <a:avLst/>
          </a:prstGeom>
          <a:blipFill>
            <a:blip r:embed="rId3"/>
            <a:tile tx="0" ty="0" sx="100000" sy="100000" flip="none" algn="tl"/>
          </a:blipFill>
          <a:ln>
            <a:solidFill>
              <a:srgbClr val="0000CC"/>
            </a:solidFill>
          </a:ln>
        </p:spPr>
        <p:txBody>
          <a:bodyPr wrap="square" anchor="t">
            <a:spAutoFit/>
          </a:bodyPr>
          <a:lstStyle/>
          <a:p>
            <a:pPr marL="566985" indent="-566985" algn="r" rtl="1" eaLnBrk="0" fontAlgn="base" hangingPunct="0">
              <a:spcBef>
                <a:spcPct val="0"/>
              </a:spcBef>
              <a:spcAft>
                <a:spcPct val="0"/>
              </a:spcAft>
              <a:buFont typeface="Wingdings" panose="05000000000000000000" pitchFamily="2" charset="2"/>
              <a:buChar char="v"/>
              <a:defRPr/>
            </a:pPr>
            <a:r>
              <a:rPr lang="ar-EG" sz="2400" b="1" u="sng" dirty="0">
                <a:solidFill>
                  <a:prstClr val="white"/>
                </a:solidFill>
                <a:latin typeface="Times New Roman" pitchFamily="18" charset="0"/>
                <a:ea typeface="Calibri" panose="020F0502020204030204" pitchFamily="34" charset="0"/>
                <a:cs typeface="Arial" panose="020B0604020202020204" pitchFamily="34" charset="0"/>
              </a:rPr>
              <a:t>ما تم تنفيذة </a:t>
            </a:r>
            <a:r>
              <a:rPr lang="ar-EG" sz="2400" b="1" dirty="0">
                <a:solidFill>
                  <a:prstClr val="white"/>
                </a:solidFill>
                <a:latin typeface="Times New Roman" pitchFamily="18" charset="0"/>
                <a:ea typeface="Calibri" panose="020F0502020204030204" pitchFamily="34" charset="0"/>
                <a:cs typeface="Arial" panose="020B0604020202020204" pitchFamily="34" charset="0"/>
              </a:rPr>
              <a:t>: قامت المحافظة بتخصيص 75 فدان لاقامة المشروع بمدينة الخارجة – تم عمل التجارب المعملية والاختبارات الميكانيكية والفيزيائية – تم عمل دراسات الجدوى الاقتصادية.</a:t>
            </a:r>
          </a:p>
        </p:txBody>
      </p:sp>
      <p:sp>
        <p:nvSpPr>
          <p:cNvPr id="7" name="Rectangle 6"/>
          <p:cNvSpPr/>
          <p:nvPr/>
        </p:nvSpPr>
        <p:spPr>
          <a:xfrm>
            <a:off x="0" y="8403073"/>
            <a:ext cx="15110474" cy="1815882"/>
          </a:xfrm>
          <a:prstGeom prst="rect">
            <a:avLst/>
          </a:prstGeom>
          <a:blipFill>
            <a:blip r:embed="rId3"/>
            <a:tile tx="0" ty="0" sx="100000" sy="100000" flip="none" algn="tl"/>
          </a:blipFill>
          <a:ln>
            <a:solidFill>
              <a:srgbClr val="0000CC"/>
            </a:solidFill>
          </a:ln>
        </p:spPr>
        <p:txBody>
          <a:bodyPr wrap="square" anchor="t">
            <a:spAutoFit/>
          </a:bodyPr>
          <a:lstStyle/>
          <a:p>
            <a:pPr marL="566985" indent="-566985" algn="r" defTabSz="1511960" rtl="1" eaLnBrk="0" fontAlgn="base" hangingPunct="0">
              <a:spcBef>
                <a:spcPct val="0"/>
              </a:spcBef>
              <a:spcAft>
                <a:spcPct val="0"/>
              </a:spcAft>
              <a:buFont typeface="Wingdings" panose="05000000000000000000" pitchFamily="2" charset="2"/>
              <a:buChar char="v"/>
              <a:defRPr/>
            </a:pPr>
            <a:r>
              <a:rPr lang="ar-EG" sz="2800" b="1" u="sng" dirty="0">
                <a:solidFill>
                  <a:prstClr val="white"/>
                </a:solidFill>
                <a:latin typeface="Times New Roman" pitchFamily="18" charset="0"/>
                <a:ea typeface="Calibri" panose="020F0502020204030204" pitchFamily="34" charset="0"/>
                <a:cs typeface="Arial" panose="020B0604020202020204" pitchFamily="34" charset="0"/>
              </a:rPr>
              <a:t>الخطط المستقبلية </a:t>
            </a:r>
            <a:r>
              <a:rPr lang="ar-EG" sz="2800" b="1" dirty="0">
                <a:solidFill>
                  <a:prstClr val="white"/>
                </a:solidFill>
                <a:latin typeface="Times New Roman" pitchFamily="18" charset="0"/>
                <a:ea typeface="Calibri" panose="020F0502020204030204" pitchFamily="34" charset="0"/>
                <a:cs typeface="Arial" panose="020B0604020202020204" pitchFamily="34" charset="0"/>
              </a:rPr>
              <a:t>: جارى تنفيذ تجارب على النطاق الصناعى بواسطة الشركة الالمانية – جارى الاتفاق مع مستثمرين للاشتراك فى المشروع وتمويلة – جارى طرح المشروع فى مؤتمر تغير المناخ بشرم الشيخ للحصول على دعم للمشروع لفوائدة البيئية ومكافحة تغير المناخ – جارى الاتفاق مع الشركة الالمانية لتوريد المعدات وانشاء المصنع خلال 18 شهر من توقيع العقد – مخطط بدأ الانتاج 1 / 7 / 2024.   </a:t>
            </a:r>
          </a:p>
        </p:txBody>
      </p:sp>
    </p:spTree>
    <p:extLst>
      <p:ext uri="{BB962C8B-B14F-4D97-AF65-F5344CB8AC3E}">
        <p14:creationId xmlns:p14="http://schemas.microsoft.com/office/powerpoint/2010/main" val="132798269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50862</TotalTime>
  <Words>564</Words>
  <Application>Microsoft Office PowerPoint</Application>
  <PresentationFormat>Custom</PresentationFormat>
  <Paragraphs>31</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Arabic Typesetting</vt:lpstr>
      <vt:lpstr>Arial</vt:lpstr>
      <vt:lpstr>Calibri</vt:lpstr>
      <vt:lpstr>Calibri Light</vt:lpstr>
      <vt:lpstr>Times New Roman</vt:lpstr>
      <vt:lpstr>TimesNewRomanPSMT</vt:lpstr>
      <vt:lpstr>Verdana</vt:lpstr>
      <vt:lpstr>Wingdings</vt:lpstr>
      <vt:lpstr>Office Theme</vt:lpstr>
      <vt:lpstr>PowerPoint Presentation</vt:lpstr>
      <vt:lpstr>PowerPoint Presentation</vt:lpstr>
      <vt:lpstr>PowerPoint Presentation</vt:lpstr>
      <vt:lpstr>PowerPoint Presentation</vt:lpstr>
      <vt:lpstr>PowerPoint Presentation</vt:lpstr>
    </vt:vector>
  </TitlesOfParts>
  <Company>ОВК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ПАО «НПК ОВК» презентация для инвесторов  Биржевой Форум 2016</dc:title>
  <dc:creator>Кузнецов Кирилл Сергеевич</dc:creator>
  <cp:lastModifiedBy>Mohamed Elmelegy</cp:lastModifiedBy>
  <cp:revision>3553</cp:revision>
  <cp:lastPrinted>2020-10-31T07:40:37Z</cp:lastPrinted>
  <dcterms:created xsi:type="dcterms:W3CDTF">2016-04-01T09:41:02Z</dcterms:created>
  <dcterms:modified xsi:type="dcterms:W3CDTF">2022-10-22T01:06:56Z</dcterms:modified>
</cp:coreProperties>
</file>