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7" r:id="rId3"/>
    <p:sldId id="258" r:id="rId4"/>
    <p:sldId id="259" r:id="rId5"/>
    <p:sldId id="260" r:id="rId6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A79-25F4-4997-91FB-8F714538258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5D5-915B-4B2E-9EF6-8947C6C9C4F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1143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A79-25F4-4997-91FB-8F714538258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5D5-915B-4B2E-9EF6-8947C6C9C4F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8308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A79-25F4-4997-91FB-8F714538258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5D5-915B-4B2E-9EF6-8947C6C9C4F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3475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A79-25F4-4997-91FB-8F714538258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5D5-915B-4B2E-9EF6-8947C6C9C4F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4826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A79-25F4-4997-91FB-8F714538258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5D5-915B-4B2E-9EF6-8947C6C9C4F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617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A79-25F4-4997-91FB-8F714538258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5D5-915B-4B2E-9EF6-8947C6C9C4F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0346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A79-25F4-4997-91FB-8F714538258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5D5-915B-4B2E-9EF6-8947C6C9C4F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6265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A79-25F4-4997-91FB-8F714538258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5D5-915B-4B2E-9EF6-8947C6C9C4F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1923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A79-25F4-4997-91FB-8F714538258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5D5-915B-4B2E-9EF6-8947C6C9C4F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89231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A79-25F4-4997-91FB-8F714538258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5D5-915B-4B2E-9EF6-8947C6C9C4F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67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EFA79-25F4-4997-91FB-8F714538258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225D5-915B-4B2E-9EF6-8947C6C9C4F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54949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EFA79-25F4-4997-91FB-8F7145382583}" type="datetimeFigureOut">
              <a:rPr lang="ar-EG" smtClean="0"/>
              <a:t>29/03/1444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225D5-915B-4B2E-9EF6-8947C6C9C4FC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4872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1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r" defTabSz="1425550" rtl="1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114642" y="1562159"/>
            <a:ext cx="6890065" cy="1357993"/>
          </a:xfrm>
        </p:spPr>
        <p:txBody>
          <a:bodyPr>
            <a:normAutofit/>
          </a:bodyPr>
          <a:lstStyle/>
          <a:p>
            <a:pPr rtl="1"/>
            <a:r>
              <a:rPr lang="ar-EG" sz="4000" dirty="0"/>
              <a:t>27000 شجرة الي مؤتمر المناخ</a:t>
            </a:r>
            <a:r>
              <a:rPr lang="en-GB" sz="4000" dirty="0"/>
              <a:t>COP27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165" y="3478206"/>
            <a:ext cx="10047018" cy="56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83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2301874" y="3170237"/>
            <a:ext cx="10515600" cy="605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ar-EG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مقدم المشروع :</a:t>
            </a:r>
            <a:endParaRPr lang="en-GB" b="1" dirty="0">
              <a:solidFill>
                <a:srgbClr val="C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lang="ar-EG" sz="2400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عمر الديب (المؤسس و المدير التنفيذي لشجرها للتنمية المستدامة)</a:t>
            </a:r>
          </a:p>
          <a:p>
            <a:pPr algn="r" rtl="1">
              <a:defRPr/>
            </a:pPr>
            <a:r>
              <a:rPr lang="ar-EG" sz="2400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بكالوريوس هندسة بترول و تعدين السويس , وحاصل علي دبلومتين هندسة البيئة</a:t>
            </a:r>
          </a:p>
          <a:p>
            <a:pPr algn="r" rtl="1">
              <a:defRPr/>
            </a:pPr>
            <a:r>
              <a:rPr lang="ar-EG" sz="2400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12 عام خبرة في مجال السلامة و الصحة المهنية و حماية البيئة في قطاع البترول , خبرة أكثر من 7 سنوات في العمل البيئي و التطوعي و المجتمعي , و حاصل علي العديد من الجوائز و التكريمات من هيئات حكومية و مؤسسات مجتمع مدني</a:t>
            </a:r>
          </a:p>
          <a:p>
            <a:pPr marL="0" indent="0" algn="r" rtl="1">
              <a:buNone/>
              <a:defRPr/>
            </a:pPr>
            <a:r>
              <a:rPr lang="ar-EG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اسم المشروع:</a:t>
            </a:r>
            <a:r>
              <a:rPr lang="en-GB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27000 </a:t>
            </a:r>
            <a:r>
              <a:rPr lang="ar-EG" sz="2400" b="1" dirty="0"/>
              <a:t>شجرة الي مؤتمر المناخ</a:t>
            </a:r>
            <a:r>
              <a:rPr lang="en-GB" sz="2400" b="1" dirty="0"/>
              <a:t>COP27</a:t>
            </a:r>
            <a:endParaRPr lang="en-GB" sz="2400" b="1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indent="0" algn="r" rtl="1">
              <a:buNone/>
              <a:defRPr/>
            </a:pPr>
            <a:r>
              <a:rPr lang="ar-EG" sz="2400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فكرته: </a:t>
            </a:r>
            <a:r>
              <a:rPr lang="ar-EG" sz="2400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نشر ثقافة زراعة الاشجار المثمرة و الخشبية في الشوارع و الاماكن العامة و كذلك زراعة البلكونات و الاسطح بالخضروات و اشجار الفاكهة و استخدام أنظمة ذكية </a:t>
            </a:r>
          </a:p>
          <a:p>
            <a:pPr marL="0" indent="0" algn="r" rtl="1">
              <a:buNone/>
              <a:defRPr/>
            </a:pPr>
            <a:r>
              <a:rPr lang="ar-EG" sz="2400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ar-EG" sz="2400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الفئة المستفيدة من المشروع : </a:t>
            </a:r>
            <a:r>
              <a:rPr lang="ar-EG" sz="2400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محدودي الدخل , السيدات ,طلبة المدارس و الجامعات الحكومية.</a:t>
            </a:r>
          </a:p>
          <a:p>
            <a:pPr marL="0" indent="0" algn="r" rtl="1">
              <a:buNone/>
              <a:defRPr/>
            </a:pPr>
            <a:r>
              <a:rPr lang="ar-EG" sz="2400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الميزة التنافسية للمشروع : نشر الزراعة المثمرة داخل المدن و استخدام أنظمة ذكية بأسعار مناسبة و تكنولوجيا سهلة الاستخدام للفئات المستهدفة</a:t>
            </a:r>
          </a:p>
          <a:p>
            <a:pPr marL="0" indent="0" algn="r" rtl="1">
              <a:buNone/>
              <a:defRPr/>
            </a:pPr>
            <a:r>
              <a:rPr lang="ar-EG" sz="2400" b="1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و تحقيق الأمن الغذائي , و نشر ثقافة التنمية المستدامة و مواجهة التغيرات المناخية</a:t>
            </a:r>
            <a:endParaRPr lang="en-US" sz="2400" b="1" dirty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019FD7-996C-8203-9548-6BF6348605C3}"/>
              </a:ext>
            </a:extLst>
          </p:cNvPr>
          <p:cNvSpPr txBox="1">
            <a:spLocks/>
          </p:cNvSpPr>
          <p:nvPr/>
        </p:nvSpPr>
        <p:spPr>
          <a:xfrm>
            <a:off x="6229225" y="1467424"/>
            <a:ext cx="2660899" cy="75743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ar-EG"/>
            </a:defPPr>
            <a:lvl1pPr marR="0" lvl="0" indent="0" algn="r" rt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ar-EG" b="1" dirty="0"/>
              <a:t>اسم المشروع وفكرته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370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583601" y="1622136"/>
            <a:ext cx="3588432" cy="6535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/>
            </a:pPr>
            <a:r>
              <a:rPr lang="ar-EG" sz="3600" dirty="0">
                <a:solidFill>
                  <a:sysClr val="windowText" lastClr="000000"/>
                </a:solidFill>
                <a:latin typeface="Calibri Light" panose="020F0302020204030204"/>
                <a:cs typeface="Times New Roman" panose="02020603050405020304" pitchFamily="18" charset="0"/>
              </a:rPr>
              <a:t>أثر المشروع وتطبيقاته</a:t>
            </a:r>
            <a:endParaRPr lang="en-US" sz="3600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59676" y="2536166"/>
            <a:ext cx="5936673" cy="5880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  <a:defRPr/>
            </a:pPr>
            <a:r>
              <a:rPr lang="ar-EG" sz="3200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أثر المشروع الاقتصادي والاجتماعي والبيئي:</a:t>
            </a:r>
          </a:p>
          <a:p>
            <a:pPr algn="r" rtl="1">
              <a:defRPr/>
            </a:pPr>
            <a:r>
              <a:rPr lang="ar-EG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الأثر الاقتصادي</a:t>
            </a:r>
            <a:r>
              <a:rPr lang="ar-EG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: </a:t>
            </a:r>
            <a:r>
              <a:rPr lang="ar-EG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زيادة كميات الغذاء في المدن , مصدر دخل ,استثمار الاماكن الغير </a:t>
            </a:r>
            <a:r>
              <a:rPr lang="ar-EG" sz="3600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مستغلة</a:t>
            </a:r>
            <a:r>
              <a:rPr lang="ar-EG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 في المدن , خفض تكاليف التدفئة و التبريد, خفض تكاليف نقل المواد الغذائية داخل المدن , توفير مئات من فرص العمل. </a:t>
            </a:r>
            <a:endParaRPr lang="en-GB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indent="0" algn="r" rtl="1">
              <a:buNone/>
              <a:defRPr/>
            </a:pPr>
            <a:endParaRPr lang="ar-EG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lang="ar-EG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الأثر الاجتماعي</a:t>
            </a:r>
            <a:r>
              <a:rPr lang="ar-EG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: </a:t>
            </a:r>
            <a:r>
              <a:rPr lang="ar-EG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خفض معدلات البطالة , تعزيز الانتماء للمجتمع , تحسين المزاج العام و الصحة النفسية ,تحسين صحة الافراد , زيادة النشاط البدني.</a:t>
            </a:r>
            <a:endParaRPr lang="en-GB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0" indent="0" algn="r" rtl="1">
              <a:buNone/>
              <a:defRPr/>
            </a:pPr>
            <a:endParaRPr lang="en-GB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r" rtl="1">
              <a:defRPr/>
            </a:pPr>
            <a:r>
              <a:rPr lang="ar-EG" b="1" dirty="0">
                <a:solidFill>
                  <a:srgbClr val="C00000"/>
                </a:solidFill>
                <a:latin typeface="Calibri" panose="020F0502020204030204"/>
                <a:cs typeface="Arial" panose="020B0604020202020204" pitchFamily="34" charset="0"/>
              </a:rPr>
              <a:t>الأثر البيئي:</a:t>
            </a:r>
            <a:r>
              <a:rPr lang="ar-EG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امتصاص الانبعاثات من غاز ثاني أكسيد الكربون ,الحد من الضوضاء , خفض استخدام الطاقة ,تلطيف درجات الحرارة.</a:t>
            </a:r>
          </a:p>
          <a:p>
            <a:pPr marL="0" indent="0" algn="r" rtl="1">
              <a:buNone/>
              <a:defRPr/>
            </a:pPr>
            <a:endParaRPr lang="ar-EG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408" y="4240327"/>
            <a:ext cx="888941" cy="8462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067" y="4283887"/>
            <a:ext cx="1031617" cy="802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748" y="4258831"/>
            <a:ext cx="868754" cy="956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440" y="4240327"/>
            <a:ext cx="871012" cy="9789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049" y="4258562"/>
            <a:ext cx="825177" cy="9425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284" y="5439424"/>
            <a:ext cx="1121213" cy="1121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8441" y="5647243"/>
            <a:ext cx="1086889" cy="1040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5330" y="5738640"/>
            <a:ext cx="1091279" cy="728535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182520" y="5829559"/>
            <a:ext cx="946158" cy="6760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0733" y="5597648"/>
            <a:ext cx="1139892" cy="11398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3937" y="6957618"/>
            <a:ext cx="843880" cy="8976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24041" y="6977834"/>
            <a:ext cx="710952" cy="8774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53689" y="7024557"/>
            <a:ext cx="894559" cy="8945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47064" y="7037649"/>
            <a:ext cx="892389" cy="82082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29691" y="6977833"/>
            <a:ext cx="1035514" cy="103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84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301875" y="28389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/>
            </a:pPr>
            <a:endParaRPr lang="en-US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8148" y="2876694"/>
            <a:ext cx="10515600" cy="596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  <a:defRPr/>
            </a:pPr>
            <a:r>
              <a:rPr lang="en-GB" sz="2400" b="1" dirty="0">
                <a:solidFill>
                  <a:sysClr val="windowText" lastClr="000000"/>
                </a:solidFill>
              </a:rPr>
              <a:t>-</a:t>
            </a:r>
            <a:r>
              <a:rPr lang="ar-EG" sz="2400" b="1" dirty="0">
                <a:solidFill>
                  <a:sysClr val="windowText" lastClr="000000"/>
                </a:solidFill>
              </a:rPr>
              <a:t>تم زراعة 5000 شجرة مثمرة في محافظات (القليوبية , القاهرة , الجيزة , كفر الشيخ , بني سويف)</a:t>
            </a:r>
          </a:p>
          <a:p>
            <a:pPr marL="0" indent="0" algn="r" rtl="1">
              <a:buNone/>
              <a:defRPr/>
            </a:pPr>
            <a:r>
              <a:rPr lang="ar-EG" sz="2400" b="1" dirty="0">
                <a:solidFill>
                  <a:sysClr val="windowText" lastClr="000000"/>
                </a:solidFill>
              </a:rPr>
              <a:t>-التعاون و الرعاية الرسمية مع الحملة الرئاسية (100 مليون شجرة)</a:t>
            </a:r>
          </a:p>
          <a:p>
            <a:pPr marL="0" indent="0" algn="r" rtl="1">
              <a:buNone/>
              <a:defRPr/>
            </a:pPr>
            <a:r>
              <a:rPr lang="en-GB" sz="2400" b="1" dirty="0">
                <a:solidFill>
                  <a:sysClr val="windowText" lastClr="000000"/>
                </a:solidFill>
              </a:rPr>
              <a:t>-</a:t>
            </a:r>
            <a:r>
              <a:rPr lang="ar-EG" sz="2400" b="1" dirty="0">
                <a:solidFill>
                  <a:sysClr val="windowText" lastClr="000000"/>
                </a:solidFill>
              </a:rPr>
              <a:t>زراعة 10 أسطح في منطقة مصر القديمة و سطح وزارة البيئة.</a:t>
            </a:r>
            <a:endParaRPr lang="en-GB" sz="2400" b="1" dirty="0">
              <a:solidFill>
                <a:sysClr val="windowText" lastClr="000000"/>
              </a:solidFill>
            </a:endParaRPr>
          </a:p>
          <a:p>
            <a:pPr marL="0" indent="0" algn="r" rtl="1">
              <a:buNone/>
              <a:defRPr/>
            </a:pPr>
            <a:r>
              <a:rPr lang="en-GB" sz="2400" b="1" dirty="0">
                <a:solidFill>
                  <a:sysClr val="windowText" lastClr="000000"/>
                </a:solidFill>
              </a:rPr>
              <a:t>-</a:t>
            </a:r>
            <a:r>
              <a:rPr lang="ar-EG" sz="2400" b="1" dirty="0">
                <a:solidFill>
                  <a:sysClr val="windowText" lastClr="000000"/>
                </a:solidFill>
              </a:rPr>
              <a:t>نشر الوعي البيئي لحوالي 100 الف شخص.</a:t>
            </a:r>
          </a:p>
          <a:p>
            <a:pPr marL="0" indent="0" algn="r" rtl="1">
              <a:buNone/>
              <a:defRPr/>
            </a:pPr>
            <a:r>
              <a:rPr lang="ar-EG" sz="2400" b="1" dirty="0">
                <a:solidFill>
                  <a:sysClr val="windowText" lastClr="000000"/>
                </a:solidFill>
              </a:rPr>
              <a:t>-التعاون مع المدارس الحكومية و المؤسسات و الشركات .</a:t>
            </a:r>
          </a:p>
          <a:p>
            <a:pPr marL="0" indent="0" algn="r" rtl="1">
              <a:buNone/>
              <a:defRPr/>
            </a:pPr>
            <a:endParaRPr lang="ar-EG" sz="2400" b="1" dirty="0">
              <a:solidFill>
                <a:sysClr val="windowText" lastClr="000000"/>
              </a:solidFill>
            </a:endParaRPr>
          </a:p>
          <a:p>
            <a:pPr marL="0" indent="0" algn="r" rtl="1">
              <a:buNone/>
              <a:defRPr/>
            </a:pPr>
            <a:r>
              <a:rPr lang="ar-EG" sz="2400" b="1" dirty="0">
                <a:solidFill>
                  <a:srgbClr val="C00000"/>
                </a:solidFill>
              </a:rPr>
              <a:t>الخطط المستقبلية:</a:t>
            </a:r>
          </a:p>
          <a:p>
            <a:pPr marL="0" indent="0" algn="r" rtl="1">
              <a:buNone/>
              <a:defRPr/>
            </a:pPr>
            <a:r>
              <a:rPr lang="ar-EG" sz="2400" b="1" dirty="0">
                <a:solidFill>
                  <a:sysClr val="windowText" lastClr="000000"/>
                </a:solidFill>
              </a:rPr>
              <a:t>استكمال زراعة مليون شجرة مثمرة و خشبية حتي عام 2030</a:t>
            </a: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r-EG" sz="2400" b="1" dirty="0">
                <a:solidFill>
                  <a:sysClr val="windowText" lastClr="000000"/>
                </a:solidFill>
              </a:rPr>
              <a:t>زراعة 5000 سطح باستخدام نظم الزراعة الحديثة و المكون الذكي</a:t>
            </a:r>
          </a:p>
          <a:p>
            <a:pPr marL="0" indent="0" algn="r" rtl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ar-EG" sz="2400" b="1" dirty="0">
                <a:solidFill>
                  <a:sysClr val="windowText" lastClr="000000"/>
                </a:solidFill>
              </a:rPr>
              <a:t>انشاء27 مجمع بيئي بالمحافظات المصرية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631" y="5532603"/>
            <a:ext cx="1756872" cy="1756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690" y="5579513"/>
            <a:ext cx="1811927" cy="1811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95" y="5488648"/>
            <a:ext cx="1993659" cy="1993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073" y="7598003"/>
            <a:ext cx="1931025" cy="1931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6806" y="7598003"/>
            <a:ext cx="2034875" cy="2034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219" y="7734702"/>
            <a:ext cx="1850391" cy="1850391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A738558-1826-8F0D-BDF9-A5E42C5188E0}"/>
              </a:ext>
            </a:extLst>
          </p:cNvPr>
          <p:cNvSpPr txBox="1"/>
          <p:nvPr/>
        </p:nvSpPr>
        <p:spPr>
          <a:xfrm>
            <a:off x="9398356" y="2106501"/>
            <a:ext cx="4445392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lang="ar-EG" sz="2400" b="1" dirty="0"/>
              <a:t>ما تم تنفيذه والخطط المستقبلية للمشروع:</a:t>
            </a:r>
          </a:p>
        </p:txBody>
      </p:sp>
    </p:spTree>
    <p:extLst>
      <p:ext uri="{BB962C8B-B14F-4D97-AF65-F5344CB8AC3E}">
        <p14:creationId xmlns:p14="http://schemas.microsoft.com/office/powerpoint/2010/main" val="219442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2301875" y="42994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  <a:defRPr/>
            </a:pPr>
            <a:endParaRPr lang="ar-EG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663" y="2865213"/>
            <a:ext cx="5791836" cy="4961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575" y="2865213"/>
            <a:ext cx="5795648" cy="496138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3916A59-E034-2079-CF5A-3870A91E6526}"/>
              </a:ext>
            </a:extLst>
          </p:cNvPr>
          <p:cNvSpPr txBox="1">
            <a:spLocks/>
          </p:cNvSpPr>
          <p:nvPr/>
        </p:nvSpPr>
        <p:spPr>
          <a:xfrm>
            <a:off x="5474192" y="1451418"/>
            <a:ext cx="3870614" cy="5895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defRPr/>
            </a:pPr>
            <a:r>
              <a:rPr lang="ar-EG" sz="3600" b="1" dirty="0">
                <a:solidFill>
                  <a:sysClr val="windowText" lastClr="000000"/>
                </a:solidFill>
                <a:latin typeface="Calibri Light" panose="020F0302020204030204"/>
                <a:cs typeface="Times New Roman" panose="02020603050405020304" pitchFamily="18" charset="0"/>
              </a:rPr>
              <a:t>تطبيقات المشروع</a:t>
            </a:r>
            <a:endParaRPr lang="en-US" sz="3600" b="1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5094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370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27000 شجرة الي مؤتمر المناخCOP27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27000 شجرة الي مؤتمر المناخCOP27</dc:title>
  <dc:creator>Mohamed Elmelegy</dc:creator>
  <cp:lastModifiedBy>Mohamed Elmelegy</cp:lastModifiedBy>
  <cp:revision>1</cp:revision>
  <dcterms:created xsi:type="dcterms:W3CDTF">2022-10-24T09:02:48Z</dcterms:created>
  <dcterms:modified xsi:type="dcterms:W3CDTF">2022-10-24T09:03:20Z</dcterms:modified>
</cp:coreProperties>
</file>