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25/03/1444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1305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25/03/1444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8049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25/03/1444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9112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25/03/1444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4194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25/03/1444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93992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25/03/1444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40330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25/03/1444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48189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25/03/1444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71456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25/03/1444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74245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25/03/1444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30078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25/03/1444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1083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D066-E1D5-435E-AAB1-000871C3FCD3}" type="datetimeFigureOut">
              <a:rPr lang="ar-EG" smtClean="0"/>
              <a:t>25/03/1444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75592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1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r" defTabSz="1425550" rtl="1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889919" y="3176118"/>
            <a:ext cx="11339513" cy="2960873"/>
          </a:xfrm>
        </p:spPr>
        <p:txBody>
          <a:bodyPr>
            <a:normAutofit fontScale="90000"/>
          </a:bodyPr>
          <a:lstStyle/>
          <a:p>
            <a:r>
              <a:rPr lang="ar-EG" dirty="0"/>
              <a:t>نموذج لعرض المشروعات المتأهلة على مستوى المحافظات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889919" y="6251174"/>
            <a:ext cx="11339513" cy="2053317"/>
          </a:xfrm>
        </p:spPr>
        <p:txBody>
          <a:bodyPr/>
          <a:lstStyle/>
          <a:p>
            <a:r>
              <a:rPr lang="ar-EG" dirty="0"/>
              <a:t>المبادرة الوطنية للمشروعات الخضراء الذكية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8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5555295" y="2284976"/>
            <a:ext cx="4008757" cy="565439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1133947" rtl="1">
              <a:defRPr/>
            </a:pPr>
            <a:r>
              <a:rPr lang="ar-EG" sz="5456" b="1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عن المشروع وفكرته</a:t>
            </a:r>
            <a:endParaRPr lang="en-US" sz="5456" b="1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04105" y="3302687"/>
            <a:ext cx="14111139" cy="6779751"/>
          </a:xfrm>
          <a:prstGeom prst="rect">
            <a:avLst/>
          </a:prstGeom>
        </p:spPr>
        <p:txBody>
          <a:bodyPr vert="horz" lIns="113395" tIns="56698" rIns="113395" bIns="56698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defRPr/>
            </a:pPr>
            <a:r>
              <a:rPr lang="ar-EG" sz="2976" b="1" dirty="0">
                <a:solidFill>
                  <a:srgbClr val="0070C0"/>
                </a:solidFill>
                <a:latin typeface="Calibri" panose="020F0502020204030204"/>
                <a:cs typeface="Arial" panose="020B0604020202020204" pitchFamily="34" charset="0"/>
              </a:rPr>
              <a:t>مقدم المشروع </a:t>
            </a:r>
            <a:r>
              <a:rPr lang="ar-EG" sz="2976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: </a:t>
            </a:r>
            <a:r>
              <a:rPr lang="ar-EG" sz="2976" dirty="0"/>
              <a:t>ابراهيم محمد حسن سيد – شركة أوراسكوم للإنشاءات - </a:t>
            </a:r>
            <a:r>
              <a:rPr lang="ar-EG" sz="2976" dirty="0">
                <a:solidFill>
                  <a:sysClr val="windowText" lastClr="000000"/>
                </a:solidFill>
              </a:rPr>
              <a:t>الشريك الرائد في التحالف المنفذ لأعمال التصميم والتوريد والتنفيذ لتوسعات ورفع كفاءة محطة معالجة صرف صحي أبو رواش</a:t>
            </a:r>
            <a:endParaRPr lang="ar-EG" sz="2976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lvl="0" algn="r" rtl="1">
              <a:defRPr/>
            </a:pPr>
            <a:r>
              <a:rPr lang="ar-EG" sz="2976" b="1" dirty="0">
                <a:solidFill>
                  <a:srgbClr val="0070C0"/>
                </a:solidFill>
                <a:latin typeface="Calibri" panose="020F0502020204030204"/>
                <a:cs typeface="Arial" panose="020B0604020202020204" pitchFamily="34" charset="0"/>
              </a:rPr>
              <a:t>اسم المشروع </a:t>
            </a:r>
            <a:r>
              <a:rPr lang="ar-EG" sz="2976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: </a:t>
            </a:r>
            <a:r>
              <a:rPr lang="ar-EG" sz="2976" dirty="0"/>
              <a:t>محطة معالجة مياه الصرف الصحي - أبو رواش</a:t>
            </a:r>
          </a:p>
          <a:p>
            <a:pPr lvl="0" algn="r" rtl="1">
              <a:defRPr/>
            </a:pPr>
            <a:r>
              <a:rPr lang="ar-EG" sz="2976" b="1" dirty="0">
                <a:solidFill>
                  <a:srgbClr val="0070C0"/>
                </a:solidFill>
                <a:latin typeface="Calibri" panose="020F0502020204030204"/>
                <a:cs typeface="Arial" panose="020B0604020202020204" pitchFamily="34" charset="0"/>
              </a:rPr>
              <a:t>فكرة المشروع </a:t>
            </a:r>
            <a:r>
              <a:rPr lang="ar-EG" sz="2976" dirty="0">
                <a:solidFill>
                  <a:sysClr val="windowText" lastClr="000000"/>
                </a:solidFill>
              </a:rPr>
              <a:t>: محطة معالجة مياه صرف صحي تعمل بالكامل عن طريق التشغيل الآلي من خلال غرفة تحكم مركزية، بالتعاون مع شركة شنايدراليكتريك ، تتكون المحطة القائمة قبل تنفيذ مشروع التوسعات ورفع الكفاءة من معالجة ابتدائية فقط ل 1.2 مليون متر مكعب في اليوم.</a:t>
            </a:r>
          </a:p>
          <a:p>
            <a:pPr lvl="0" algn="r" rtl="1">
              <a:defRPr/>
            </a:pPr>
            <a:r>
              <a:rPr lang="ar-EG" sz="2976" b="1" dirty="0">
                <a:solidFill>
                  <a:srgbClr val="0070C0"/>
                </a:solidFill>
                <a:latin typeface="Calibri" panose="020F0502020204030204"/>
                <a:cs typeface="Arial" panose="020B0604020202020204" pitchFamily="34" charset="0"/>
              </a:rPr>
              <a:t>الفئة المستفيدة من المشروع </a:t>
            </a:r>
            <a:r>
              <a:rPr lang="ar-EG" sz="2976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: </a:t>
            </a:r>
            <a:r>
              <a:rPr lang="ar-EG" sz="2976" dirty="0">
                <a:solidFill>
                  <a:sysClr val="windowText" lastClr="000000"/>
                </a:solidFill>
              </a:rPr>
              <a:t>المحطة تخدم 9 مليون نسمة يوميا</a:t>
            </a:r>
          </a:p>
          <a:p>
            <a:pPr algn="r" rtl="1">
              <a:defRPr/>
            </a:pPr>
            <a:r>
              <a:rPr lang="ar-EG" sz="2976" b="1" dirty="0">
                <a:solidFill>
                  <a:srgbClr val="0070C0"/>
                </a:solidFill>
                <a:latin typeface="Calibri" panose="020F0502020204030204"/>
                <a:cs typeface="Arial" panose="020B0604020202020204" pitchFamily="34" charset="0"/>
              </a:rPr>
              <a:t>الميزة التنافسية للمشروع </a:t>
            </a:r>
            <a:r>
              <a:rPr lang="ar-EG" sz="2976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:</a:t>
            </a:r>
          </a:p>
          <a:p>
            <a:pPr algn="r" rtl="1">
              <a:defRPr/>
            </a:pPr>
            <a:r>
              <a:rPr lang="ar-EG" sz="2976" dirty="0">
                <a:solidFill>
                  <a:sysClr val="windowText" lastClr="000000"/>
                </a:solidFill>
              </a:rPr>
              <a:t>المحطة بالكامل دخلت حيز التشغيل في يوليو 2022 ، وبذلك تشهد نجاح واحدة من أكبر محطات معالجة الصرف الصحي في الشرق الاوسط</a:t>
            </a:r>
          </a:p>
          <a:p>
            <a:pPr algn="r" rtl="1">
              <a:defRPr/>
            </a:pPr>
            <a:r>
              <a:rPr lang="ar-EG" sz="2976" dirty="0">
                <a:solidFill>
                  <a:sysClr val="windowText" lastClr="000000"/>
                </a:solidFill>
              </a:rPr>
              <a:t>المشروع مصمم لقابلية زيادة سعته ب 400 ألف متر مكعب في اليوم، لتكون السعة الكلية للمحطة 2مليون متر مكعب في اليوم.</a:t>
            </a:r>
          </a:p>
          <a:p>
            <a:pPr algn="r" rtl="1">
              <a:defRPr/>
            </a:pPr>
            <a:r>
              <a:rPr lang="ar-EG" sz="2976" dirty="0">
                <a:solidFill>
                  <a:sysClr val="windowText" lastClr="000000"/>
                </a:solidFill>
              </a:rPr>
              <a:t>تنتج المحطة مياه صالحة للصرف في المصارف العمومية دون خطر على الصحة العامة ولا البيئة المحيطة</a:t>
            </a:r>
          </a:p>
        </p:txBody>
      </p:sp>
    </p:spTree>
    <p:extLst>
      <p:ext uri="{BB962C8B-B14F-4D97-AF65-F5344CB8AC3E}">
        <p14:creationId xmlns:p14="http://schemas.microsoft.com/office/powerpoint/2010/main" val="364370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704167" y="1811231"/>
            <a:ext cx="5711015" cy="836949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1133947" rtl="1">
              <a:defRPr/>
            </a:pPr>
            <a:r>
              <a:rPr lang="ar-EG" sz="3968" b="1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أثر المشروع وتطبيقاته</a:t>
            </a:r>
            <a:endParaRPr lang="en-US" sz="3968" b="1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47191" y="2648180"/>
            <a:ext cx="14469858" cy="7229301"/>
          </a:xfrm>
          <a:prstGeom prst="rect">
            <a:avLst/>
          </a:prstGeom>
        </p:spPr>
        <p:txBody>
          <a:bodyPr vert="horz" lIns="113395" tIns="56698" rIns="113395" bIns="56698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 rtl="1">
              <a:defRPr/>
            </a:pPr>
            <a:r>
              <a:rPr lang="ar-EG" sz="2400" b="1" dirty="0">
                <a:solidFill>
                  <a:srgbClr val="0070C0"/>
                </a:solidFill>
              </a:rPr>
              <a:t>الأثر الاجتماعي والبيئي للمشروع </a:t>
            </a:r>
          </a:p>
          <a:p>
            <a:pPr lvl="0" algn="r" rtl="1">
              <a:defRPr/>
            </a:pPr>
            <a:r>
              <a:rPr lang="ar-EG" sz="2400" b="1" dirty="0">
                <a:solidFill>
                  <a:sysClr val="windowText" lastClr="000000"/>
                </a:solidFill>
              </a:rPr>
              <a:t> تخدم المحطة ما يقرب من 9 مليون نسمة يوميا</a:t>
            </a:r>
          </a:p>
          <a:p>
            <a:pPr lvl="0" algn="r" rtl="1">
              <a:defRPr/>
            </a:pPr>
            <a:r>
              <a:rPr lang="ar-EG" sz="2400" b="1" dirty="0">
                <a:solidFill>
                  <a:sysClr val="windowText" lastClr="000000"/>
                </a:solidFill>
              </a:rPr>
              <a:t>المحطة تقوم بالدرجة الأولي بالحفاظ على البيئة من الانبعاثات الضارة والروائح الكريهة المصحوبة بانبعاثات.</a:t>
            </a:r>
          </a:p>
          <a:p>
            <a:pPr algn="r" rtl="1">
              <a:defRPr/>
            </a:pPr>
            <a:r>
              <a:rPr lang="ar-EG" sz="2400" b="1" dirty="0">
                <a:solidFill>
                  <a:sysClr val="windowText" lastClr="000000"/>
                </a:solidFill>
              </a:rPr>
              <a:t>الحفاظ على الموارد البيئية من التلوث وعليه الحفاظ على النظام الإيكولوجي للموارد المائية والمحافظة على الصحة العامة للمواطنين بالمنطقة</a:t>
            </a:r>
          </a:p>
          <a:p>
            <a:pPr lvl="0" algn="r" rtl="1">
              <a:defRPr/>
            </a:pPr>
            <a:r>
              <a:rPr lang="ar-EG" sz="2400" b="1" dirty="0">
                <a:solidFill>
                  <a:sysClr val="windowText" lastClr="000000"/>
                </a:solidFill>
              </a:rPr>
              <a:t>تنمية المناطق المحيطة بالمشروع لزيادة عدد الواردين على المنطقة.</a:t>
            </a:r>
          </a:p>
          <a:p>
            <a:pPr algn="r" rtl="1">
              <a:defRPr/>
            </a:pPr>
            <a:r>
              <a:rPr lang="ar-EG" sz="2400" b="1" dirty="0">
                <a:solidFill>
                  <a:sysClr val="windowText" lastClr="000000"/>
                </a:solidFill>
              </a:rPr>
              <a:t>إتاحة فرص عمل للمجتمع المحيط بالمحطة وتوفير فرص عمل لمتوسط 3000 فرد شهريا من خلال التحالف</a:t>
            </a:r>
          </a:p>
          <a:p>
            <a:pPr algn="r" rtl="1">
              <a:defRPr/>
            </a:pPr>
            <a:r>
              <a:rPr lang="ar-EG" sz="2400" b="1" dirty="0">
                <a:solidFill>
                  <a:sysClr val="windowText" lastClr="000000"/>
                </a:solidFill>
              </a:rPr>
              <a:t>استثمارات خارجية وتعليم وتدريب كفاءات عالية من المصريين.</a:t>
            </a:r>
          </a:p>
          <a:p>
            <a:pPr algn="r" rtl="1">
              <a:defRPr/>
            </a:pPr>
            <a:r>
              <a:rPr lang="ar-EG" sz="2400" b="1" dirty="0">
                <a:solidFill>
                  <a:sysClr val="windowText" lastClr="000000"/>
                </a:solidFill>
              </a:rPr>
              <a:t>عمل أعمال تنمية إجماعيه للمجتمع المحيط بالمشروع، من تجديد مدارس، إتاحة فرص عمل جديدة، المساعدات العينية في بعض الحالات.</a:t>
            </a:r>
          </a:p>
          <a:p>
            <a:pPr algn="r" rtl="1">
              <a:defRPr/>
            </a:pPr>
            <a:r>
              <a:rPr lang="ar-EG" sz="2400" b="1" dirty="0">
                <a:solidFill>
                  <a:sysClr val="windowText" lastClr="000000"/>
                </a:solidFill>
              </a:rPr>
              <a:t>تدريبات لطلاب الجامعات في جميع المجالات الهندسية لفتح وتشجيع أجيال جديدة ذوي خبرة.</a:t>
            </a:r>
            <a:endParaRPr lang="ar-EG" sz="2400" b="1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algn="r" rtl="1">
              <a:defRPr/>
            </a:pPr>
            <a:r>
              <a:rPr lang="ar-EG" sz="2400" b="1" dirty="0">
                <a:solidFill>
                  <a:srgbClr val="0070C0"/>
                </a:solidFill>
              </a:rPr>
              <a:t>الاعمال المنفذة في المشروع:</a:t>
            </a:r>
          </a:p>
          <a:p>
            <a:pPr lvl="0" algn="r" rtl="1">
              <a:defRPr/>
            </a:pPr>
            <a:r>
              <a:rPr lang="ar-EG" sz="2400" b="1" dirty="0">
                <a:solidFill>
                  <a:sysClr val="windowText" lastClr="000000"/>
                </a:solidFill>
              </a:rPr>
              <a:t> تصميم وتوريد وتنفيذ اعمال المعالجة الثانوية لإجمالي مليون و 200 ألف متر مكعب في اليوم لرفع كفاءة المحطة القائمة.</a:t>
            </a:r>
          </a:p>
          <a:p>
            <a:pPr lvl="0" algn="r" rtl="1">
              <a:defRPr/>
            </a:pPr>
            <a:r>
              <a:rPr lang="ar-EG" sz="2400" b="1" dirty="0">
                <a:solidFill>
                  <a:sysClr val="windowText" lastClr="000000"/>
                </a:solidFill>
              </a:rPr>
              <a:t> تصميم وتوريد وتنفيذ اعمال المعالجة الابتدائية والثانوية لإجمالي 400 ألف متر مكعب في اليوم، وبالتالي زيادة السعة الكلية للمحطة لتصبح 1.6 مليون متر مكعب في اليوم.</a:t>
            </a:r>
          </a:p>
          <a:p>
            <a:pPr algn="r" rtl="1">
              <a:defRPr/>
            </a:pPr>
            <a:r>
              <a:rPr lang="ar-EG" sz="2400" b="1" dirty="0">
                <a:solidFill>
                  <a:srgbClr val="0070C0"/>
                </a:solidFill>
              </a:rPr>
              <a:t>الخطط المستقبلية للمشروع:</a:t>
            </a:r>
          </a:p>
          <a:p>
            <a:pPr marL="0" indent="0" algn="r" rtl="1">
              <a:buNone/>
              <a:defRPr/>
            </a:pPr>
            <a:r>
              <a:rPr lang="ar-EG" sz="2400" b="1" dirty="0">
                <a:solidFill>
                  <a:sysClr val="windowText" lastClr="000000"/>
                </a:solidFill>
              </a:rPr>
              <a:t>دخلت المحطة حيزالتشغيل في يوليو 2022 ويستمر التحالف في أعمال التشغيل والصيانة للمحطة بالكامل بما فيها المحطة القائمة واعمال التوسعات ورفع الكفاءة لمدة ثلاث سنوات تنتهي في يوليو 2025</a:t>
            </a:r>
          </a:p>
        </p:txBody>
      </p:sp>
    </p:spTree>
    <p:extLst>
      <p:ext uri="{BB962C8B-B14F-4D97-AF65-F5344CB8AC3E}">
        <p14:creationId xmlns:p14="http://schemas.microsoft.com/office/powerpoint/2010/main" val="868384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389</Words>
  <Application>Microsoft Office PowerPoint</Application>
  <PresentationFormat>Custom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نموذج لعرض المشروعات المتأهلة على مستوى المحافظات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adel</dc:creator>
  <cp:lastModifiedBy>Mohamed Elmelegy</cp:lastModifiedBy>
  <cp:revision>9</cp:revision>
  <dcterms:created xsi:type="dcterms:W3CDTF">2022-09-29T13:35:57Z</dcterms:created>
  <dcterms:modified xsi:type="dcterms:W3CDTF">2022-10-20T20:37:24Z</dcterms:modified>
</cp:coreProperties>
</file>