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15119350" cy="10691813"/>
  <p:notesSz cx="6858000" cy="9144000"/>
  <p:defaultTextStyle>
    <a:defPPr>
      <a:defRPr lang="ar-EG"/>
    </a:defPPr>
    <a:lvl1pPr marL="0" algn="l" defTabSz="1238818" rtl="0" eaLnBrk="1" latinLnBrk="0" hangingPunct="1">
      <a:defRPr sz="2439" kern="1200">
        <a:solidFill>
          <a:schemeClr val="tx1"/>
        </a:solidFill>
        <a:latin typeface="+mn-lt"/>
        <a:ea typeface="+mn-ea"/>
        <a:cs typeface="+mn-cs"/>
      </a:defRPr>
    </a:lvl1pPr>
    <a:lvl2pPr marL="619407" algn="l" defTabSz="1238818" rtl="0" eaLnBrk="1" latinLnBrk="0" hangingPunct="1">
      <a:defRPr sz="2439" kern="1200">
        <a:solidFill>
          <a:schemeClr val="tx1"/>
        </a:solidFill>
        <a:latin typeface="+mn-lt"/>
        <a:ea typeface="+mn-ea"/>
        <a:cs typeface="+mn-cs"/>
      </a:defRPr>
    </a:lvl2pPr>
    <a:lvl3pPr marL="1238818" algn="l" defTabSz="1238818" rtl="0" eaLnBrk="1" latinLnBrk="0" hangingPunct="1">
      <a:defRPr sz="2439" kern="1200">
        <a:solidFill>
          <a:schemeClr val="tx1"/>
        </a:solidFill>
        <a:latin typeface="+mn-lt"/>
        <a:ea typeface="+mn-ea"/>
        <a:cs typeface="+mn-cs"/>
      </a:defRPr>
    </a:lvl3pPr>
    <a:lvl4pPr marL="1858225" algn="l" defTabSz="1238818" rtl="0" eaLnBrk="1" latinLnBrk="0" hangingPunct="1">
      <a:defRPr sz="2439" kern="1200">
        <a:solidFill>
          <a:schemeClr val="tx1"/>
        </a:solidFill>
        <a:latin typeface="+mn-lt"/>
        <a:ea typeface="+mn-ea"/>
        <a:cs typeface="+mn-cs"/>
      </a:defRPr>
    </a:lvl4pPr>
    <a:lvl5pPr marL="2477634" algn="l" defTabSz="1238818" rtl="0" eaLnBrk="1" latinLnBrk="0" hangingPunct="1">
      <a:defRPr sz="2439" kern="1200">
        <a:solidFill>
          <a:schemeClr val="tx1"/>
        </a:solidFill>
        <a:latin typeface="+mn-lt"/>
        <a:ea typeface="+mn-ea"/>
        <a:cs typeface="+mn-cs"/>
      </a:defRPr>
    </a:lvl5pPr>
    <a:lvl6pPr marL="3097041" algn="l" defTabSz="1238818" rtl="0" eaLnBrk="1" latinLnBrk="0" hangingPunct="1">
      <a:defRPr sz="2439" kern="1200">
        <a:solidFill>
          <a:schemeClr val="tx1"/>
        </a:solidFill>
        <a:latin typeface="+mn-lt"/>
        <a:ea typeface="+mn-ea"/>
        <a:cs typeface="+mn-cs"/>
      </a:defRPr>
    </a:lvl6pPr>
    <a:lvl7pPr marL="3716450" algn="l" defTabSz="1238818" rtl="0" eaLnBrk="1" latinLnBrk="0" hangingPunct="1">
      <a:defRPr sz="2439" kern="1200">
        <a:solidFill>
          <a:schemeClr val="tx1"/>
        </a:solidFill>
        <a:latin typeface="+mn-lt"/>
        <a:ea typeface="+mn-ea"/>
        <a:cs typeface="+mn-cs"/>
      </a:defRPr>
    </a:lvl7pPr>
    <a:lvl8pPr marL="4335859" algn="l" defTabSz="1238818" rtl="0" eaLnBrk="1" latinLnBrk="0" hangingPunct="1">
      <a:defRPr sz="2439" kern="1200">
        <a:solidFill>
          <a:schemeClr val="tx1"/>
        </a:solidFill>
        <a:latin typeface="+mn-lt"/>
        <a:ea typeface="+mn-ea"/>
        <a:cs typeface="+mn-cs"/>
      </a:defRPr>
    </a:lvl8pPr>
    <a:lvl9pPr marL="4955266" algn="l" defTabSz="1238818" rtl="0" eaLnBrk="1" latinLnBrk="0" hangingPunct="1">
      <a:defRPr sz="2439"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52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30603" y="4434554"/>
            <a:ext cx="11073384" cy="2249424"/>
          </a:xfrm>
          <a:prstGeom prst="rect">
            <a:avLst/>
          </a:prstGeom>
          <a:noFill/>
        </p:spPr>
        <p:txBody>
          <a:bodyPr lIns="0" tIns="0" rIns="0" bIns="0">
            <a:noAutofit/>
          </a:bodyPr>
          <a:lstStyle/>
          <a:p>
            <a:pPr marL="1335623">
              <a:spcAft>
                <a:spcPts val="2450"/>
              </a:spcAft>
            </a:pPr>
            <a:r>
              <a:rPr lang="en-US" sz="6000" dirty="0">
                <a:solidFill>
                  <a:srgbClr val="2F5597"/>
                </a:solidFill>
                <a:latin typeface="Cambria"/>
              </a:rPr>
              <a:t>Electronic Ticket System</a:t>
            </a:r>
          </a:p>
          <a:p>
            <a:pPr algn="ctr">
              <a:lnSpc>
                <a:spcPct val="93000"/>
              </a:lnSpc>
            </a:pPr>
            <a:r>
              <a:rPr lang="en-US" sz="4400" dirty="0">
                <a:solidFill>
                  <a:srgbClr val="2F5597"/>
                </a:solidFill>
                <a:latin typeface="Cambria"/>
              </a:rPr>
              <a:t>Alexandria Passenger Transportation Authority </a:t>
            </a:r>
            <a:r>
              <a:rPr lang="en-US" sz="4400" u="sng" dirty="0">
                <a:solidFill>
                  <a:srgbClr val="2F5597"/>
                </a:solidFill>
                <a:latin typeface="Cambria"/>
              </a:rPr>
              <a:t>APTA</a:t>
            </a:r>
          </a:p>
        </p:txBody>
      </p:sp>
      <p:sp>
        <p:nvSpPr>
          <p:cNvPr id="7" name="Rectangle 6"/>
          <p:cNvSpPr/>
          <p:nvPr/>
        </p:nvSpPr>
        <p:spPr>
          <a:xfrm>
            <a:off x="3255899" y="7260050"/>
            <a:ext cx="8138160" cy="408432"/>
          </a:xfrm>
          <a:prstGeom prst="rect">
            <a:avLst/>
          </a:prstGeom>
          <a:noFill/>
        </p:spPr>
        <p:txBody>
          <a:bodyPr wrap="none" lIns="0" tIns="0" rIns="0" bIns="0">
            <a:noAutofit/>
          </a:bodyPr>
          <a:lstStyle/>
          <a:p>
            <a:pPr algn="ctr"/>
            <a:r>
              <a:rPr lang="en-US" sz="3200" b="1" dirty="0">
                <a:solidFill>
                  <a:srgbClr val="2F5597"/>
                </a:solidFill>
                <a:latin typeface="Cambria"/>
              </a:rPr>
              <a:t>National Initiative For Smart Green Projects</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66012" y="1940530"/>
            <a:ext cx="5492496" cy="508313"/>
          </a:xfrm>
          <a:prstGeom prst="rect">
            <a:avLst/>
          </a:prstGeom>
          <a:solidFill>
            <a:srgbClr val="FFFFFF"/>
          </a:solidFill>
        </p:spPr>
        <p:txBody>
          <a:bodyPr lIns="0" tIns="0" rIns="0" bIns="0">
            <a:noAutofit/>
          </a:bodyPr>
          <a:lstStyle/>
          <a:p>
            <a:pPr>
              <a:spcAft>
                <a:spcPts val="700"/>
              </a:spcAft>
            </a:pPr>
            <a:r>
              <a:rPr lang="fr" sz="2400" b="1" i="1" dirty="0">
                <a:latin typeface="Times New Roman"/>
              </a:rPr>
              <a:t>Proje</a:t>
            </a:r>
            <a:r>
              <a:rPr lang="en-US" sz="2400" b="1" i="1" dirty="0">
                <a:latin typeface="Times New Roman"/>
              </a:rPr>
              <a:t>c</a:t>
            </a:r>
            <a:r>
              <a:rPr lang="fr" sz="2400" b="1" i="1" dirty="0">
                <a:latin typeface="Times New Roman"/>
              </a:rPr>
              <a:t>t </a:t>
            </a:r>
            <a:r>
              <a:rPr lang="en-US" sz="2400" b="1" i="1" dirty="0">
                <a:latin typeface="Times New Roman"/>
              </a:rPr>
              <a:t>Presents</a:t>
            </a:r>
          </a:p>
        </p:txBody>
      </p:sp>
      <p:sp>
        <p:nvSpPr>
          <p:cNvPr id="7" name="Rectangle 6"/>
          <p:cNvSpPr/>
          <p:nvPr/>
        </p:nvSpPr>
        <p:spPr>
          <a:xfrm>
            <a:off x="1866011" y="2900648"/>
            <a:ext cx="11387328" cy="6319552"/>
          </a:xfrm>
          <a:prstGeom prst="rect">
            <a:avLst/>
          </a:prstGeom>
          <a:solidFill>
            <a:srgbClr val="FFFFFF"/>
          </a:solidFill>
        </p:spPr>
        <p:txBody>
          <a:bodyPr lIns="0" tIns="0" rIns="0" bIns="0">
            <a:noAutofit/>
          </a:bodyPr>
          <a:lstStyle/>
          <a:p>
            <a:pPr rtl="1">
              <a:lnSpc>
                <a:spcPct val="125000"/>
              </a:lnSpc>
              <a:spcAft>
                <a:spcPts val="840"/>
              </a:spcAft>
            </a:pPr>
            <a:r>
              <a:rPr lang="fr-CI" sz="2400" dirty="0">
                <a:solidFill>
                  <a:srgbClr val="000000"/>
                </a:solidFill>
                <a:latin typeface="PoorRichard-Regular"/>
              </a:rPr>
              <a:t>Name :- Mohamed Ahmed </a:t>
            </a:r>
            <a:r>
              <a:rPr lang="fr-CI" sz="2400" dirty="0" err="1">
                <a:solidFill>
                  <a:srgbClr val="000000"/>
                </a:solidFill>
                <a:latin typeface="PoorRichard-Regular"/>
              </a:rPr>
              <a:t>Abd</a:t>
            </a:r>
            <a:r>
              <a:rPr lang="fr-CI" sz="2400" dirty="0">
                <a:solidFill>
                  <a:srgbClr val="000000"/>
                </a:solidFill>
                <a:latin typeface="PoorRichard-Regular"/>
              </a:rPr>
              <a:t> El-</a:t>
            </a:r>
            <a:r>
              <a:rPr lang="fr-CI" sz="2400" dirty="0" err="1">
                <a:solidFill>
                  <a:srgbClr val="000000"/>
                </a:solidFill>
                <a:latin typeface="PoorRichard-Regular"/>
              </a:rPr>
              <a:t>Rehem</a:t>
            </a:r>
            <a:r>
              <a:rPr lang="fr-CI" sz="2400" dirty="0">
                <a:solidFill>
                  <a:srgbClr val="000000"/>
                </a:solidFill>
                <a:latin typeface="PoorRichard-Regular"/>
              </a:rPr>
              <a:t> </a:t>
            </a:r>
            <a:r>
              <a:rPr lang="fr-CI" sz="2400" dirty="0" err="1">
                <a:solidFill>
                  <a:srgbClr val="000000"/>
                </a:solidFill>
                <a:latin typeface="PoorRichard-Regular"/>
              </a:rPr>
              <a:t>Ebid</a:t>
            </a:r>
            <a:r>
              <a:rPr lang="fr-CI" sz="2400" dirty="0">
                <a:solidFill>
                  <a:srgbClr val="000000"/>
                </a:solidFill>
                <a:latin typeface="PoorRichard-Regular"/>
              </a:rPr>
              <a:t>.</a:t>
            </a:r>
            <a:br>
              <a:rPr lang="fr-CI" sz="2400" dirty="0">
                <a:solidFill>
                  <a:srgbClr val="000000"/>
                </a:solidFill>
                <a:latin typeface="PoorRichard-Regular"/>
              </a:rPr>
            </a:br>
            <a:r>
              <a:rPr lang="fr-CI" sz="2400" dirty="0">
                <a:solidFill>
                  <a:srgbClr val="000000"/>
                </a:solidFill>
                <a:latin typeface="ArialMT"/>
              </a:rPr>
              <a:t>• </a:t>
            </a:r>
            <a:r>
              <a:rPr lang="fr-CI" sz="2400" dirty="0" err="1">
                <a:solidFill>
                  <a:srgbClr val="000000"/>
                </a:solidFill>
                <a:latin typeface="PoorRichard-Regular"/>
              </a:rPr>
              <a:t>Entity</a:t>
            </a:r>
            <a:r>
              <a:rPr lang="fr-CI" sz="2400" dirty="0">
                <a:solidFill>
                  <a:srgbClr val="000000"/>
                </a:solidFill>
                <a:latin typeface="PoorRichard-Regular"/>
              </a:rPr>
              <a:t> </a:t>
            </a:r>
            <a:r>
              <a:rPr lang="fr-CI" sz="2400" dirty="0" err="1">
                <a:solidFill>
                  <a:srgbClr val="000000"/>
                </a:solidFill>
                <a:latin typeface="PoorRichard-Regular"/>
              </a:rPr>
              <a:t>name</a:t>
            </a:r>
            <a:r>
              <a:rPr lang="fr-CI" sz="2400" dirty="0">
                <a:solidFill>
                  <a:srgbClr val="000000"/>
                </a:solidFill>
                <a:latin typeface="PoorRichard-Regular"/>
              </a:rPr>
              <a:t> :-Alexandria </a:t>
            </a:r>
            <a:r>
              <a:rPr lang="fr-CI" sz="2400" dirty="0" err="1">
                <a:solidFill>
                  <a:srgbClr val="000000"/>
                </a:solidFill>
                <a:latin typeface="PoorRichard-Regular"/>
              </a:rPr>
              <a:t>passenger</a:t>
            </a:r>
            <a:r>
              <a:rPr lang="fr-CI" sz="2400" dirty="0">
                <a:solidFill>
                  <a:srgbClr val="000000"/>
                </a:solidFill>
                <a:latin typeface="PoorRichard-Regular"/>
              </a:rPr>
              <a:t> transportation </a:t>
            </a:r>
            <a:r>
              <a:rPr lang="fr-CI" sz="2400" dirty="0" err="1">
                <a:solidFill>
                  <a:srgbClr val="000000"/>
                </a:solidFill>
                <a:latin typeface="PoorRichard-Regular"/>
              </a:rPr>
              <a:t>authority</a:t>
            </a:r>
            <a:r>
              <a:rPr lang="fr-CI" sz="2400" dirty="0">
                <a:solidFill>
                  <a:srgbClr val="000000"/>
                </a:solidFill>
                <a:latin typeface="PoorRichard-Regular"/>
              </a:rPr>
              <a:t>.</a:t>
            </a:r>
            <a:br>
              <a:rPr lang="fr-CI" sz="2400" dirty="0">
                <a:solidFill>
                  <a:srgbClr val="000000"/>
                </a:solidFill>
                <a:latin typeface="PoorRichard-Regular"/>
              </a:rPr>
            </a:br>
            <a:r>
              <a:rPr lang="fr-CI" sz="2400" dirty="0">
                <a:solidFill>
                  <a:srgbClr val="000000"/>
                </a:solidFill>
                <a:latin typeface="ArialMT"/>
              </a:rPr>
              <a:t>• </a:t>
            </a:r>
            <a:r>
              <a:rPr lang="fr-CI" sz="2400" dirty="0">
                <a:solidFill>
                  <a:srgbClr val="000000"/>
                </a:solidFill>
                <a:latin typeface="PoorRichard-Regular"/>
              </a:rPr>
              <a:t>Occupation :- an official in the </a:t>
            </a:r>
            <a:r>
              <a:rPr lang="fr-CI" sz="2400" dirty="0" err="1">
                <a:solidFill>
                  <a:srgbClr val="000000"/>
                </a:solidFill>
                <a:latin typeface="PoorRichard-Regular"/>
              </a:rPr>
              <a:t>electronic</a:t>
            </a:r>
            <a:r>
              <a:rPr lang="fr-CI" sz="2400" dirty="0">
                <a:solidFill>
                  <a:srgbClr val="000000"/>
                </a:solidFill>
                <a:latin typeface="PoorRichard-Regular"/>
              </a:rPr>
              <a:t> ticket system.</a:t>
            </a:r>
            <a:br>
              <a:rPr lang="fr-CI" sz="2400" dirty="0">
                <a:solidFill>
                  <a:srgbClr val="000000"/>
                </a:solidFill>
                <a:latin typeface="PoorRichard-Regular"/>
              </a:rPr>
            </a:br>
            <a:r>
              <a:rPr lang="fr-CI" sz="2400" dirty="0">
                <a:solidFill>
                  <a:srgbClr val="000000"/>
                </a:solidFill>
                <a:latin typeface="ArialMT"/>
              </a:rPr>
              <a:t>• </a:t>
            </a:r>
            <a:r>
              <a:rPr lang="fr-CI" sz="2400" dirty="0">
                <a:solidFill>
                  <a:srgbClr val="000000"/>
                </a:solidFill>
                <a:latin typeface="PoorRichard-Regular"/>
              </a:rPr>
              <a:t>Scientific </a:t>
            </a:r>
            <a:r>
              <a:rPr lang="fr-CI" sz="2400" dirty="0" err="1">
                <a:solidFill>
                  <a:srgbClr val="000000"/>
                </a:solidFill>
                <a:latin typeface="PoorRichard-Regular"/>
              </a:rPr>
              <a:t>experiences</a:t>
            </a:r>
            <a:r>
              <a:rPr lang="fr-CI" sz="2400" dirty="0">
                <a:solidFill>
                  <a:srgbClr val="000000"/>
                </a:solidFill>
                <a:latin typeface="PoorRichard-Regular"/>
              </a:rPr>
              <a:t> :- </a:t>
            </a:r>
            <a:r>
              <a:rPr lang="fr-CI" sz="2400" dirty="0" err="1">
                <a:solidFill>
                  <a:srgbClr val="000000"/>
                </a:solidFill>
                <a:latin typeface="PoorRichard-Regular"/>
              </a:rPr>
              <a:t>Bachelor</a:t>
            </a:r>
            <a:r>
              <a:rPr lang="fr-CI" sz="2400" dirty="0">
                <a:solidFill>
                  <a:srgbClr val="000000"/>
                </a:solidFill>
                <a:latin typeface="PoorRichard-Regular"/>
              </a:rPr>
              <a:t> of Commerce, </a:t>
            </a:r>
            <a:r>
              <a:rPr lang="fr-CI" sz="2400" dirty="0" err="1">
                <a:solidFill>
                  <a:srgbClr val="000000"/>
                </a:solidFill>
                <a:latin typeface="PoorRichard-Regular"/>
              </a:rPr>
              <a:t>Accounting</a:t>
            </a:r>
            <a:r>
              <a:rPr lang="fr-CI" sz="2400" dirty="0">
                <a:solidFill>
                  <a:srgbClr val="000000"/>
                </a:solidFill>
                <a:latin typeface="PoorRichard-Regular"/>
              </a:rPr>
              <a:t> </a:t>
            </a:r>
            <a:r>
              <a:rPr lang="fr-CI" sz="2400" dirty="0" err="1">
                <a:solidFill>
                  <a:srgbClr val="000000"/>
                </a:solidFill>
                <a:latin typeface="PoorRichard-Regular"/>
              </a:rPr>
              <a:t>Department</a:t>
            </a:r>
            <a:r>
              <a:rPr lang="fr-CI" sz="2400" dirty="0">
                <a:solidFill>
                  <a:srgbClr val="000000"/>
                </a:solidFill>
                <a:latin typeface="PoorRichard-Regular"/>
              </a:rPr>
              <a:t>, English Division.</a:t>
            </a:r>
            <a:br>
              <a:rPr lang="fr-CI" sz="2400" dirty="0">
                <a:solidFill>
                  <a:srgbClr val="000000"/>
                </a:solidFill>
                <a:latin typeface="PoorRichard-Regular"/>
              </a:rPr>
            </a:br>
            <a:r>
              <a:rPr lang="fr-CI" sz="2400" dirty="0">
                <a:solidFill>
                  <a:srgbClr val="000000"/>
                </a:solidFill>
                <a:latin typeface="ArialMT"/>
              </a:rPr>
              <a:t>• </a:t>
            </a:r>
            <a:r>
              <a:rPr lang="fr-CI" sz="2400" dirty="0" err="1">
                <a:solidFill>
                  <a:srgbClr val="000000"/>
                </a:solidFill>
                <a:latin typeface="PoorRichard-Regular"/>
              </a:rPr>
              <a:t>Experiences</a:t>
            </a:r>
            <a:r>
              <a:rPr lang="fr-CI" sz="2400" dirty="0">
                <a:solidFill>
                  <a:srgbClr val="000000"/>
                </a:solidFill>
                <a:latin typeface="PoorRichard-Regular"/>
              </a:rPr>
              <a:t> :- </a:t>
            </a:r>
            <a:r>
              <a:rPr lang="fr-CI" sz="2400" dirty="0" err="1">
                <a:solidFill>
                  <a:srgbClr val="000000"/>
                </a:solidFill>
                <a:latin typeface="PoorRichard-Regular"/>
              </a:rPr>
              <a:t>Database</a:t>
            </a:r>
            <a:r>
              <a:rPr lang="fr-CI" sz="2400" dirty="0">
                <a:solidFill>
                  <a:srgbClr val="000000"/>
                </a:solidFill>
                <a:latin typeface="PoorRichard-Regular"/>
              </a:rPr>
              <a:t> </a:t>
            </a:r>
            <a:r>
              <a:rPr lang="fr-CI" sz="2400" dirty="0" err="1">
                <a:solidFill>
                  <a:srgbClr val="000000"/>
                </a:solidFill>
                <a:latin typeface="PoorRichard-Regular"/>
              </a:rPr>
              <a:t>Administrator</a:t>
            </a:r>
            <a:r>
              <a:rPr lang="fr-CI" sz="2400" dirty="0">
                <a:solidFill>
                  <a:srgbClr val="000000"/>
                </a:solidFill>
                <a:latin typeface="PoorRichard-Regular"/>
              </a:rPr>
              <a:t> , PHP Designer.</a:t>
            </a:r>
            <a:endParaRPr lang="ar-EG" sz="2400" dirty="0">
              <a:solidFill>
                <a:srgbClr val="000000"/>
              </a:solidFill>
              <a:latin typeface="PoorRichard-Regular"/>
            </a:endParaRPr>
          </a:p>
          <a:p>
            <a:pPr rtl="1">
              <a:lnSpc>
                <a:spcPct val="125000"/>
              </a:lnSpc>
              <a:spcAft>
                <a:spcPts val="840"/>
              </a:spcAft>
            </a:pPr>
            <a:r>
              <a:rPr lang="fr-CI" b="1" dirty="0">
                <a:solidFill>
                  <a:srgbClr val="000000"/>
                </a:solidFill>
                <a:latin typeface="ScriptMTBold"/>
              </a:rPr>
              <a:t>About The Project</a:t>
            </a:r>
            <a:br>
              <a:rPr lang="fr-CI" b="1" dirty="0">
                <a:solidFill>
                  <a:srgbClr val="000000"/>
                </a:solidFill>
                <a:latin typeface="ScriptMTBold"/>
              </a:rPr>
            </a:br>
            <a:r>
              <a:rPr lang="en-GB" dirty="0">
                <a:solidFill>
                  <a:srgbClr val="000000"/>
                </a:solidFill>
                <a:latin typeface="ArialMT"/>
              </a:rPr>
              <a:t>• </a:t>
            </a:r>
            <a:r>
              <a:rPr lang="en-GB" dirty="0">
                <a:solidFill>
                  <a:srgbClr val="000000"/>
                </a:solidFill>
                <a:latin typeface="PoorRichard-Regular"/>
              </a:rPr>
              <a:t>Name of the project :- Electronic Ticket System.</a:t>
            </a:r>
            <a:br>
              <a:rPr lang="en-GB" dirty="0">
                <a:solidFill>
                  <a:srgbClr val="000000"/>
                </a:solidFill>
                <a:latin typeface="PoorRichard-Regular"/>
              </a:rPr>
            </a:br>
            <a:r>
              <a:rPr lang="en-GB" dirty="0">
                <a:solidFill>
                  <a:srgbClr val="000000"/>
                </a:solidFill>
                <a:latin typeface="ArialMT"/>
              </a:rPr>
              <a:t>• </a:t>
            </a:r>
            <a:r>
              <a:rPr lang="en-GB" dirty="0">
                <a:solidFill>
                  <a:srgbClr val="000000"/>
                </a:solidFill>
                <a:latin typeface="PoorRichard-Regular"/>
              </a:rPr>
              <a:t>Idea of the project :- Digital transformation from traditional tickets to electronic ticket system and</a:t>
            </a:r>
            <a:br>
              <a:rPr lang="en-GB" dirty="0">
                <a:solidFill>
                  <a:srgbClr val="000000"/>
                </a:solidFill>
                <a:latin typeface="PoorRichard-Regular"/>
              </a:rPr>
            </a:br>
            <a:r>
              <a:rPr lang="en-GB" dirty="0">
                <a:solidFill>
                  <a:srgbClr val="000000"/>
                </a:solidFill>
                <a:latin typeface="PoorRichard-Regular"/>
              </a:rPr>
              <a:t>then to integrated ticketing.</a:t>
            </a:r>
            <a:br>
              <a:rPr lang="en-GB" dirty="0">
                <a:solidFill>
                  <a:srgbClr val="000000"/>
                </a:solidFill>
                <a:latin typeface="PoorRichard-Regular"/>
              </a:rPr>
            </a:br>
            <a:r>
              <a:rPr lang="en-GB" dirty="0">
                <a:solidFill>
                  <a:srgbClr val="000000"/>
                </a:solidFill>
                <a:latin typeface="ArialMT"/>
              </a:rPr>
              <a:t>• </a:t>
            </a:r>
            <a:r>
              <a:rPr lang="en-GB" dirty="0">
                <a:solidFill>
                  <a:srgbClr val="000000"/>
                </a:solidFill>
                <a:latin typeface="PoorRichard-Regular"/>
              </a:rPr>
              <a:t>Beneficiary category :- Alexandria citizens.</a:t>
            </a:r>
            <a:br>
              <a:rPr lang="en-GB" dirty="0">
                <a:solidFill>
                  <a:srgbClr val="000000"/>
                </a:solidFill>
                <a:latin typeface="PoorRichard-Regular"/>
              </a:rPr>
            </a:br>
            <a:r>
              <a:rPr lang="en-GB" dirty="0">
                <a:solidFill>
                  <a:srgbClr val="000000"/>
                </a:solidFill>
                <a:latin typeface="ArialMT"/>
              </a:rPr>
              <a:t>• </a:t>
            </a:r>
            <a:r>
              <a:rPr lang="en-GB" dirty="0">
                <a:solidFill>
                  <a:srgbClr val="000000"/>
                </a:solidFill>
                <a:latin typeface="PoorRichard-Regular"/>
              </a:rPr>
              <a:t>Competitive advantage :- the only governorate in Egypt that implement the electronic ticket system.</a:t>
            </a:r>
            <a:r>
              <a:rPr lang="en-GB" sz="2400" dirty="0"/>
              <a:t> </a:t>
            </a:r>
            <a:br>
              <a:rPr lang="en-GB" sz="2400" dirty="0"/>
            </a:br>
            <a:br>
              <a:rPr lang="fr-CI" sz="2400" dirty="0"/>
            </a:br>
            <a:br>
              <a:rPr lang="fr-CI" sz="2400" dirty="0">
                <a:solidFill>
                  <a:srgbClr val="000000"/>
                </a:solidFill>
                <a:latin typeface="PoorRichard-Regular"/>
              </a:rPr>
            </a:br>
            <a:br>
              <a:rPr lang="fr-CI" sz="2400" dirty="0"/>
            </a:br>
            <a:endParaRPr lang="en-US" sz="2400" dirty="0">
              <a:latin typeface="Times New Roman"/>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795907" y="3175730"/>
            <a:ext cx="11317224" cy="5504688"/>
          </a:xfrm>
          <a:prstGeom prst="rect">
            <a:avLst/>
          </a:prstGeom>
          <a:noFill/>
        </p:spPr>
        <p:txBody>
          <a:bodyPr lIns="0" tIns="0" rIns="0" bIns="0">
            <a:noAutofit/>
          </a:bodyPr>
          <a:lstStyle/>
          <a:p>
            <a:pPr defTabSz="3261415">
              <a:lnSpc>
                <a:spcPct val="157000"/>
              </a:lnSpc>
              <a:spcAft>
                <a:spcPts val="700"/>
              </a:spcAft>
              <a:tabLst>
                <a:tab pos="3261415" algn="l"/>
                <a:tab pos="4358712" algn="l"/>
                <a:tab pos="5544404" algn="l"/>
                <a:tab pos="6428339" algn="l"/>
                <a:tab pos="8501013" algn="l"/>
                <a:tab pos="262132" algn="l"/>
              </a:tabLst>
            </a:pPr>
            <a:r>
              <a:rPr lang="en-GB" sz="2400" dirty="0">
                <a:solidFill>
                  <a:srgbClr val="000000"/>
                </a:solidFill>
                <a:latin typeface="PoorRichard-Regular"/>
              </a:rPr>
              <a:t>Alexandria passenger transportation authority(APTA) has contracted with General Intelligence Service (GIS) to establish and activate the infrastructure of electronic ticket system through (Delta electronic system) company.</a:t>
            </a:r>
            <a:br>
              <a:rPr lang="en-GB" sz="2400" dirty="0">
                <a:solidFill>
                  <a:srgbClr val="000000"/>
                </a:solidFill>
                <a:latin typeface="PoorRichard-Regular"/>
              </a:rPr>
            </a:br>
            <a:r>
              <a:rPr lang="en-GB" sz="2400" dirty="0">
                <a:solidFill>
                  <a:srgbClr val="000000"/>
                </a:solidFill>
                <a:latin typeface="ArialMT"/>
              </a:rPr>
              <a:t>• </a:t>
            </a:r>
            <a:r>
              <a:rPr lang="en-GB" sz="2400" dirty="0">
                <a:solidFill>
                  <a:srgbClr val="000000"/>
                </a:solidFill>
                <a:latin typeface="PoorRichard-Regular"/>
              </a:rPr>
              <a:t>The implementation of the electronic ticket system in APTA's vehicles has caused an electronic boom as it makes available various alternatives to the traditional tickets;</a:t>
            </a:r>
            <a:br>
              <a:rPr lang="en-GB" sz="2400" dirty="0">
                <a:solidFill>
                  <a:srgbClr val="000000"/>
                </a:solidFill>
                <a:latin typeface="PoorRichard-Regular"/>
              </a:rPr>
            </a:br>
            <a:r>
              <a:rPr lang="en-GB" sz="2400" dirty="0">
                <a:solidFill>
                  <a:srgbClr val="000000"/>
                </a:solidFill>
                <a:latin typeface="PoorRichard-Regular"/>
              </a:rPr>
              <a:t>moreover ,it controls the cash flow in APTA according to the directives of the state and the general policy of APTA.</a:t>
            </a:r>
            <a:br>
              <a:rPr lang="en-GB" sz="2400" dirty="0">
                <a:solidFill>
                  <a:srgbClr val="000000"/>
                </a:solidFill>
                <a:latin typeface="PoorRichard-Regular"/>
              </a:rPr>
            </a:br>
            <a:r>
              <a:rPr lang="en-GB" sz="2400" dirty="0">
                <a:solidFill>
                  <a:srgbClr val="000000"/>
                </a:solidFill>
                <a:latin typeface="ArialMT"/>
              </a:rPr>
              <a:t>• </a:t>
            </a:r>
            <a:r>
              <a:rPr lang="en-GB" sz="2400" dirty="0">
                <a:solidFill>
                  <a:srgbClr val="000000"/>
                </a:solidFill>
                <a:latin typeface="PoorRichard-Regular"/>
              </a:rPr>
              <a:t>The project has been inaugurated on the 30th of October, 2021, in Sidi Gaber area and implemented in bus sector.</a:t>
            </a:r>
            <a:r>
              <a:rPr lang="en-GB" sz="3200" dirty="0"/>
              <a:t> </a:t>
            </a:r>
            <a:br>
              <a:rPr lang="en-GB" sz="3200" dirty="0"/>
            </a:br>
            <a:endParaRPr lang="ar-SA" sz="2800" dirty="0">
              <a:latin typeface="Times New Roman"/>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407275" y="3163538"/>
            <a:ext cx="6248400" cy="5611368"/>
          </a:xfrm>
          <a:prstGeom prst="rect">
            <a:avLst/>
          </a:prstGeom>
        </p:spPr>
      </p:pic>
      <p:sp>
        <p:nvSpPr>
          <p:cNvPr id="4" name="Rectangle 3"/>
          <p:cNvSpPr/>
          <p:nvPr/>
        </p:nvSpPr>
        <p:spPr>
          <a:xfrm>
            <a:off x="1804818" y="3163538"/>
            <a:ext cx="5438335" cy="5334000"/>
          </a:xfrm>
          <a:prstGeom prst="rect">
            <a:avLst/>
          </a:prstGeom>
          <a:noFill/>
        </p:spPr>
        <p:txBody>
          <a:bodyPr lIns="0" tIns="0" rIns="0" bIns="0">
            <a:noAutofit/>
          </a:bodyPr>
          <a:lstStyle/>
          <a:p>
            <a:pPr marL="457208" indent="-457208">
              <a:spcAft>
                <a:spcPts val="3570"/>
              </a:spcAft>
              <a:buFont typeface="Arial" panose="020B0604020202020204" pitchFamily="34" charset="0"/>
              <a:buChar char="•"/>
            </a:pPr>
            <a:r>
              <a:rPr lang="en-GB" sz="2400" b="1" dirty="0">
                <a:solidFill>
                  <a:srgbClr val="000000"/>
                </a:solidFill>
                <a:latin typeface="ScriptMTBold"/>
              </a:rPr>
              <a:t>The infrastructure of the electronic</a:t>
            </a:r>
            <a:r>
              <a:rPr lang="ar-EG" sz="2400" b="1" dirty="0">
                <a:solidFill>
                  <a:srgbClr val="000000"/>
                </a:solidFill>
                <a:latin typeface="ScriptMTBold"/>
              </a:rPr>
              <a:t> </a:t>
            </a:r>
            <a:r>
              <a:rPr lang="en-GB" sz="2400" b="1" dirty="0">
                <a:solidFill>
                  <a:srgbClr val="000000"/>
                </a:solidFill>
                <a:latin typeface="ScriptMTBold"/>
              </a:rPr>
              <a:t>system consists of:</a:t>
            </a:r>
          </a:p>
          <a:p>
            <a:pPr marL="457208" indent="-457208">
              <a:spcAft>
                <a:spcPts val="3570"/>
              </a:spcAft>
              <a:buFont typeface="Arial" panose="020B0604020202020204" pitchFamily="34" charset="0"/>
              <a:buChar char="•"/>
            </a:pPr>
            <a:r>
              <a:rPr lang="en-GB" sz="2400" dirty="0">
                <a:solidFill>
                  <a:srgbClr val="000000"/>
                </a:solidFill>
                <a:latin typeface="PoorRichard-Regular"/>
              </a:rPr>
              <a:t>A control room containing servers that serve the system and its connection devices.</a:t>
            </a:r>
          </a:p>
          <a:p>
            <a:pPr marL="457208" indent="-457208">
              <a:spcAft>
                <a:spcPts val="3570"/>
              </a:spcAft>
              <a:buFont typeface="Arial" panose="020B0604020202020204" pitchFamily="34" charset="0"/>
              <a:buChar char="•"/>
            </a:pPr>
            <a:r>
              <a:rPr lang="en-GB" sz="2400" dirty="0">
                <a:solidFill>
                  <a:srgbClr val="000000"/>
                </a:solidFill>
                <a:latin typeface="PoorRichard-Regular"/>
              </a:rPr>
              <a:t>A control room for monitoring the fleet and for instantaneous follow-up.</a:t>
            </a:r>
          </a:p>
          <a:p>
            <a:pPr marL="285755" indent="-285755">
              <a:spcAft>
                <a:spcPts val="3570"/>
              </a:spcAft>
              <a:buFont typeface="Arial" panose="020B0604020202020204" pitchFamily="34" charset="0"/>
              <a:buChar char="•"/>
            </a:pPr>
            <a:r>
              <a:rPr lang="en-GB" sz="2400" dirty="0">
                <a:solidFill>
                  <a:srgbClr val="000000"/>
                </a:solidFill>
                <a:latin typeface="PoorRichard-Regular"/>
              </a:rPr>
              <a:t>Handheld devices with the collectors. </a:t>
            </a:r>
          </a:p>
          <a:p>
            <a:pPr marL="285755" indent="-285755">
              <a:spcAft>
                <a:spcPts val="3570"/>
              </a:spcAft>
              <a:buFont typeface="Arial" panose="020B0604020202020204" pitchFamily="34" charset="0"/>
              <a:buChar char="•"/>
            </a:pPr>
            <a:r>
              <a:rPr lang="en-GB" sz="2400" dirty="0">
                <a:solidFill>
                  <a:srgbClr val="000000"/>
                </a:solidFill>
                <a:latin typeface="PoorRichard-Regular"/>
              </a:rPr>
              <a:t>Revenue collection </a:t>
            </a:r>
            <a:r>
              <a:rPr lang="en-GB" sz="2400" dirty="0" err="1">
                <a:solidFill>
                  <a:srgbClr val="000000"/>
                </a:solidFill>
                <a:latin typeface="PoorRichard-Regular"/>
              </a:rPr>
              <a:t>cente</a:t>
            </a:r>
            <a:r>
              <a:rPr lang="en-GB" sz="2000" dirty="0"/>
              <a:t> </a:t>
            </a:r>
            <a:br>
              <a:rPr lang="en-GB" sz="2000" dirty="0"/>
            </a:br>
            <a:endParaRPr lang="ar-SA" dirty="0">
              <a:latin typeface="Microsoft Sans Serif"/>
            </a:endParaRPr>
          </a:p>
        </p:txBody>
      </p:sp>
      <p:sp>
        <p:nvSpPr>
          <p:cNvPr id="6" name="Rectangle 5"/>
          <p:cNvSpPr/>
          <p:nvPr/>
        </p:nvSpPr>
        <p:spPr>
          <a:xfrm>
            <a:off x="11540364" y="6674834"/>
            <a:ext cx="213360" cy="118872"/>
          </a:xfrm>
          <a:prstGeom prst="rect">
            <a:avLst/>
          </a:prstGeom>
          <a:solidFill>
            <a:srgbClr val="FFFFFF"/>
          </a:solidFill>
        </p:spPr>
        <p:txBody>
          <a:bodyPr wrap="none" lIns="0" tIns="0" rIns="0" bIns="0">
            <a:noAutofit/>
          </a:bodyPr>
          <a:lstStyle/>
          <a:p>
            <a:pPr algn="r" rtl="1"/>
            <a:r>
              <a:rPr lang="ar-SA" sz="1300">
                <a:solidFill>
                  <a:srgbClr val="9DA2A3"/>
                </a:solidFill>
                <a:latin typeface="Microsoft Sans Serif"/>
              </a:rPr>
              <a:t>ه٥</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8579" y="2206466"/>
            <a:ext cx="11426952" cy="6022848"/>
          </a:xfrm>
          <a:prstGeom prst="rect">
            <a:avLst/>
          </a:prstGeom>
          <a:noFill/>
        </p:spPr>
        <p:txBody>
          <a:bodyPr lIns="0" tIns="0" rIns="0" bIns="0">
            <a:noAutofit/>
          </a:bodyPr>
          <a:lstStyle/>
          <a:p>
            <a:pPr defTabSz="8184017">
              <a:tabLst>
                <a:tab pos="8184017" algn="l"/>
              </a:tabLst>
            </a:pPr>
            <a:r>
              <a:rPr lang="en-GB" sz="2800" b="1" dirty="0">
                <a:solidFill>
                  <a:srgbClr val="000000"/>
                </a:solidFill>
                <a:latin typeface="ScriptMTBold"/>
              </a:rPr>
              <a:t>Benefits of the system includes but not restricted to the following:-</a:t>
            </a:r>
            <a:br>
              <a:rPr lang="en-GB" sz="2800" b="1" dirty="0">
                <a:solidFill>
                  <a:srgbClr val="000000"/>
                </a:solidFill>
                <a:latin typeface="ScriptMTBold"/>
              </a:rPr>
            </a:br>
            <a:r>
              <a:rPr lang="en-GB" sz="2800" dirty="0">
                <a:solidFill>
                  <a:srgbClr val="000000"/>
                </a:solidFill>
                <a:latin typeface="ArialMT"/>
              </a:rPr>
              <a:t>• </a:t>
            </a:r>
            <a:r>
              <a:rPr lang="en-GB" sz="2800" dirty="0">
                <a:solidFill>
                  <a:srgbClr val="000000"/>
                </a:solidFill>
                <a:latin typeface="PoorRichard-Regular"/>
              </a:rPr>
              <a:t>Monitoring the fleet by the way of instantaneous tracking of the handheld devices through the</a:t>
            </a:r>
            <a:r>
              <a:rPr lang="en-US" sz="2800" dirty="0">
                <a:solidFill>
                  <a:srgbClr val="000000"/>
                </a:solidFill>
                <a:latin typeface="PoorRichard-Regular"/>
              </a:rPr>
              <a:t> </a:t>
            </a:r>
            <a:r>
              <a:rPr lang="en-GB" sz="2800" dirty="0">
                <a:solidFill>
                  <a:srgbClr val="000000"/>
                </a:solidFill>
                <a:latin typeface="PoorRichard-Regular"/>
              </a:rPr>
              <a:t>GPS system which is applied in all devices.</a:t>
            </a:r>
          </a:p>
          <a:p>
            <a:pPr marL="457208" indent="-457208" defTabSz="8184017">
              <a:buFont typeface="Arial" panose="020B0604020202020204" pitchFamily="34" charset="0"/>
              <a:buChar char="•"/>
              <a:tabLst>
                <a:tab pos="8184017" algn="l"/>
              </a:tabLst>
            </a:pPr>
            <a:r>
              <a:rPr lang="en-GB" sz="2800" dirty="0">
                <a:solidFill>
                  <a:srgbClr val="000000"/>
                </a:solidFill>
                <a:latin typeface="PoorRichard-Regular"/>
              </a:rPr>
              <a:t>Making available accurate data and reports which help in making accurate and quick decisions.</a:t>
            </a:r>
          </a:p>
          <a:p>
            <a:pPr marL="457208" indent="-457208" defTabSz="8184017">
              <a:buFont typeface="Arial" panose="020B0604020202020204" pitchFamily="34" charset="0"/>
              <a:buChar char="•"/>
              <a:tabLst>
                <a:tab pos="8184017" algn="l"/>
              </a:tabLst>
            </a:pPr>
            <a:r>
              <a:rPr lang="en-GB" sz="2800" dirty="0">
                <a:solidFill>
                  <a:srgbClr val="000000"/>
                </a:solidFill>
                <a:latin typeface="PoorRichard-Regular"/>
              </a:rPr>
              <a:t>Determining the places and periods of traffic jams accurately so as to improve the service provided.</a:t>
            </a:r>
          </a:p>
          <a:p>
            <a:pPr marL="457208" indent="-457208" defTabSz="8184017">
              <a:buFont typeface="Arial" panose="020B0604020202020204" pitchFamily="34" charset="0"/>
              <a:buChar char="•"/>
              <a:tabLst>
                <a:tab pos="8184017" algn="l"/>
              </a:tabLst>
            </a:pPr>
            <a:r>
              <a:rPr lang="en-GB" sz="2800" dirty="0">
                <a:solidFill>
                  <a:srgbClr val="000000"/>
                </a:solidFill>
                <a:latin typeface="PoorRichard-Regular"/>
              </a:rPr>
              <a:t>Verification of the revenues by the use of a smart electronic system.</a:t>
            </a:r>
          </a:p>
          <a:p>
            <a:pPr marL="457208" indent="-457208" defTabSz="8184017">
              <a:buFont typeface="Arial" panose="020B0604020202020204" pitchFamily="34" charset="0"/>
              <a:buChar char="•"/>
              <a:tabLst>
                <a:tab pos="8184017" algn="l"/>
              </a:tabLst>
            </a:pPr>
            <a:r>
              <a:rPr lang="en-GB" sz="2800" dirty="0">
                <a:solidFill>
                  <a:srgbClr val="000000"/>
                </a:solidFill>
                <a:latin typeface="PoorRichard-Regular"/>
              </a:rPr>
              <a:t>Reduce harmful emissions by encouraging citizens to use public transportation instead of private vehicles, as they have confidence in the service provided.</a:t>
            </a:r>
          </a:p>
          <a:p>
            <a:pPr marL="457208" indent="-457208" defTabSz="8184017">
              <a:buFont typeface="Arial" panose="020B0604020202020204" pitchFamily="34" charset="0"/>
              <a:buChar char="•"/>
              <a:tabLst>
                <a:tab pos="8184017" algn="l"/>
              </a:tabLst>
            </a:pPr>
            <a:r>
              <a:rPr lang="en-GB" sz="2800" dirty="0">
                <a:solidFill>
                  <a:srgbClr val="000000"/>
                </a:solidFill>
                <a:latin typeface="PoorRichard-Regular"/>
              </a:rPr>
              <a:t>Use of co-friendly lithium battery.</a:t>
            </a:r>
            <a:r>
              <a:rPr lang="en-GB" sz="2800" dirty="0"/>
              <a:t> </a:t>
            </a:r>
            <a:endParaRPr lang="en-US" sz="2800" dirty="0">
              <a:latin typeface="Times New Roman"/>
            </a:endParaRP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3360527E-19DB-EA6B-D76D-22D2A9628F55}"/>
              </a:ext>
            </a:extLst>
          </p:cNvPr>
          <p:cNvSpPr txBox="1"/>
          <p:nvPr/>
        </p:nvSpPr>
        <p:spPr>
          <a:xfrm>
            <a:off x="1200150" y="2795419"/>
            <a:ext cx="6143626" cy="6370975"/>
          </a:xfrm>
          <a:prstGeom prst="rect">
            <a:avLst/>
          </a:prstGeom>
          <a:noFill/>
        </p:spPr>
        <p:txBody>
          <a:bodyPr wrap="square">
            <a:spAutoFit/>
          </a:bodyPr>
          <a:lstStyle/>
          <a:p>
            <a:r>
              <a:rPr lang="en-GB" sz="2400" b="1" dirty="0"/>
              <a:t>Current situation </a:t>
            </a:r>
            <a:r>
              <a:rPr lang="en-GB" sz="2400" dirty="0"/>
              <a:t>:-</a:t>
            </a:r>
          </a:p>
          <a:p>
            <a:r>
              <a:rPr lang="en-GB" sz="2400" dirty="0"/>
              <a:t>The first phase has already been implemented .ln this phase the passenger pays in cash and the collector extracts a paper ticket from the handheld device .This ticket includes all the data of the trip as follows :-</a:t>
            </a:r>
          </a:p>
          <a:p>
            <a:r>
              <a:rPr lang="en-GB" sz="2400" b="1" dirty="0">
                <a:solidFill>
                  <a:srgbClr val="000000"/>
                </a:solidFill>
                <a:latin typeface="ScriptMTBold"/>
              </a:rPr>
              <a:t>Future plans:-</a:t>
            </a:r>
            <a:br>
              <a:rPr lang="en-GB" sz="2400" b="1" dirty="0">
                <a:solidFill>
                  <a:srgbClr val="000000"/>
                </a:solidFill>
                <a:latin typeface="ScriptMTBold"/>
              </a:rPr>
            </a:br>
            <a:r>
              <a:rPr lang="en-GB" sz="2400" dirty="0">
                <a:solidFill>
                  <a:srgbClr val="000000"/>
                </a:solidFill>
                <a:latin typeface="PoorRichard-Regular"/>
              </a:rPr>
              <a:t>After the implementation of the first phase of the system a study is currently being conducted on how to activate the prepaid system for the use of prepaid cards in coordination with the secure and the smart version aggregator of the military intelligence authority of the ministry of </a:t>
            </a:r>
            <a:r>
              <a:rPr lang="en-GB" sz="2400" dirty="0" err="1">
                <a:solidFill>
                  <a:srgbClr val="000000"/>
                </a:solidFill>
                <a:latin typeface="PoorRichard-Regular"/>
              </a:rPr>
              <a:t>defense</a:t>
            </a:r>
            <a:r>
              <a:rPr lang="en-GB" sz="2400" dirty="0">
                <a:solidFill>
                  <a:srgbClr val="000000"/>
                </a:solidFill>
                <a:latin typeface="PoorRichard-Regular"/>
              </a:rPr>
              <a:t> This is to be followed by a study on activating the </a:t>
            </a:r>
            <a:r>
              <a:rPr lang="en-GB" sz="2400" dirty="0" err="1">
                <a:solidFill>
                  <a:srgbClr val="000000"/>
                </a:solidFill>
                <a:latin typeface="PoorRichard-Regular"/>
              </a:rPr>
              <a:t>prereservation</a:t>
            </a:r>
            <a:r>
              <a:rPr lang="en-GB" sz="2400" dirty="0">
                <a:solidFill>
                  <a:srgbClr val="000000"/>
                </a:solidFill>
                <a:latin typeface="PoorRichard-Regular"/>
              </a:rPr>
              <a:t> of trips via mobile applications.</a:t>
            </a:r>
            <a:r>
              <a:rPr lang="en-GB" sz="2400" dirty="0"/>
              <a:t> </a:t>
            </a:r>
            <a:br>
              <a:rPr lang="en-GB" sz="2400" dirty="0"/>
            </a:br>
            <a:endParaRPr lang="ar-EG" sz="2400" dirty="0"/>
          </a:p>
        </p:txBody>
      </p:sp>
      <p:pic>
        <p:nvPicPr>
          <p:cNvPr id="13" name="Picture 12">
            <a:extLst>
              <a:ext uri="{FF2B5EF4-FFF2-40B4-BE49-F238E27FC236}">
                <a16:creationId xmlns:a16="http://schemas.microsoft.com/office/drawing/2014/main" id="{695FE58D-65C6-023B-63BF-2B22C60F0941}"/>
              </a:ext>
            </a:extLst>
          </p:cNvPr>
          <p:cNvPicPr>
            <a:picLocks noChangeAspect="1"/>
          </p:cNvPicPr>
          <p:nvPr/>
        </p:nvPicPr>
        <p:blipFill>
          <a:blip r:embed="rId2"/>
          <a:stretch>
            <a:fillRect/>
          </a:stretch>
        </p:blipFill>
        <p:spPr>
          <a:xfrm>
            <a:off x="7559675" y="2378870"/>
            <a:ext cx="5981700" cy="59340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525</Words>
  <Application>Microsoft Office PowerPoint</Application>
  <PresentationFormat>Custom</PresentationFormat>
  <Paragraphs>22</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ArialMT</vt:lpstr>
      <vt:lpstr>Calibri</vt:lpstr>
      <vt:lpstr>Cambria</vt:lpstr>
      <vt:lpstr>Microsoft Sans Serif</vt:lpstr>
      <vt:lpstr>PoorRichard-Regular</vt:lpstr>
      <vt:lpstr>ScriptMTBold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mohamed adel</dc:creator>
  <cp:keywords/>
  <cp:lastModifiedBy>Mohamed Elmelegy</cp:lastModifiedBy>
  <cp:revision>1</cp:revision>
  <dcterms:modified xsi:type="dcterms:W3CDTF">2022-10-19T20:06:58Z</dcterms:modified>
</cp:coreProperties>
</file>