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0" r:id="rId4"/>
    <p:sldId id="258" r:id="rId5"/>
    <p:sldId id="263"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15355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86444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35554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7254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9645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98935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3734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2456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13825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58828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6329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4260867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2925485"/>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latin typeface="Calibri Light" panose="020F0302020204030204"/>
                <a:cs typeface="PT Bold Heading" panose="02010400000000000000" pitchFamily="2" charset="-78"/>
              </a:rPr>
              <a:t>اسم المشروع</a:t>
            </a:r>
            <a:endParaRPr lang="en-US" sz="5456" dirty="0">
              <a:latin typeface="Calibri Light" panose="020F0302020204030204"/>
              <a:cs typeface="PT Bold Heading" panose="02010400000000000000" pitchFamily="2" charset="-78"/>
            </a:endParaRPr>
          </a:p>
        </p:txBody>
      </p:sp>
      <p:sp>
        <p:nvSpPr>
          <p:cNvPr id="9" name="Content Placeholder 2"/>
          <p:cNvSpPr txBox="1">
            <a:spLocks/>
          </p:cNvSpPr>
          <p:nvPr/>
        </p:nvSpPr>
        <p:spPr>
          <a:xfrm>
            <a:off x="267441" y="4690094"/>
            <a:ext cx="14538111" cy="1934187"/>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133947" rtl="1">
              <a:lnSpc>
                <a:spcPct val="150000"/>
              </a:lnSpc>
              <a:spcBef>
                <a:spcPts val="1240"/>
              </a:spcBef>
              <a:buNone/>
              <a:defRPr/>
            </a:pPr>
            <a:r>
              <a:rPr lang="ar-EG" sz="4800" b="1" dirty="0">
                <a:solidFill>
                  <a:schemeClr val="accent6">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وحدة إضافية بالمدفن الصحي لتوليد الطاقة الكهربية من المخلفات المرفوضة من مرافق تدوير المخلفات بتكنولوجيا </a:t>
            </a:r>
            <a:r>
              <a:rPr lang="en-US" sz="4800" b="1" dirty="0">
                <a:solidFill>
                  <a:schemeClr val="accent6">
                    <a:lumMod val="50000"/>
                  </a:schemeClr>
                </a:solidFill>
                <a:latin typeface="Microsoft Sans Serif" panose="020B0604020202020204" pitchFamily="34" charset="0"/>
                <a:ea typeface="Microsoft Sans Serif" panose="020B0604020202020204" pitchFamily="34" charset="0"/>
                <a:cs typeface="Microsoft Sans Serif" panose="020B0604020202020204" pitchFamily="34" charset="0"/>
              </a:rPr>
              <a:t> Waste to Energy</a:t>
            </a:r>
          </a:p>
        </p:txBody>
      </p:sp>
    </p:spTree>
    <p:extLst>
      <p:ext uri="{BB962C8B-B14F-4D97-AF65-F5344CB8AC3E}">
        <p14:creationId xmlns:p14="http://schemas.microsoft.com/office/powerpoint/2010/main" val="186883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039456" y="3254504"/>
            <a:ext cx="13040439" cy="6151152"/>
          </a:xfrm>
          <a:prstGeom prst="rect">
            <a:avLst/>
          </a:prstGeom>
        </p:spPr>
        <p:txBody>
          <a:bodyPr vert="horz" lIns="113395" tIns="56698" rIns="113395" bIns="56698"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lnSpc>
                <a:spcPct val="150000"/>
              </a:lnSpc>
              <a:buNone/>
              <a:defRPr/>
            </a:pPr>
            <a:r>
              <a:rPr lang="ar-EG" sz="2480" b="1" dirty="0">
                <a:solidFill>
                  <a:schemeClr val="accent6">
                    <a:lumMod val="50000"/>
                  </a:schemeClr>
                </a:solidFill>
                <a:latin typeface="Calibri" panose="020F0502020204030204"/>
                <a:cs typeface="Arial" panose="020B0604020202020204" pitchFamily="34" charset="0"/>
              </a:rPr>
              <a:t>الاسم / </a:t>
            </a:r>
            <a:r>
              <a:rPr lang="ar-EG" sz="2480" b="1" dirty="0">
                <a:solidFill>
                  <a:schemeClr val="accent6">
                    <a:lumMod val="50000"/>
                  </a:schemeClr>
                </a:solidFill>
                <a:latin typeface="Calibri" panose="020F0502020204030204"/>
              </a:rPr>
              <a:t>هدير محمد فريد محمد الشحات فخر الدين</a:t>
            </a:r>
          </a:p>
          <a:p>
            <a:pPr marL="0" indent="0" algn="r" rtl="1">
              <a:lnSpc>
                <a:spcPct val="150000"/>
              </a:lnSpc>
              <a:buNone/>
              <a:defRPr/>
            </a:pPr>
            <a:r>
              <a:rPr lang="ar-EG" sz="2480" b="1" dirty="0">
                <a:solidFill>
                  <a:schemeClr val="accent6">
                    <a:lumMod val="50000"/>
                  </a:schemeClr>
                </a:solidFill>
                <a:latin typeface="Calibri" panose="020F0502020204030204"/>
                <a:cs typeface="Arial" panose="020B0604020202020204" pitchFamily="34" charset="0"/>
              </a:rPr>
              <a:t>الوظيفة / مدير إدارة التخطيط والدعم الفني بالإدارة المتكاملة للمخلفات الصلبة بمحافظة الدقهلية</a:t>
            </a: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a:cs typeface="Arial" panose="020B0604020202020204" pitchFamily="34" charset="0"/>
              </a:rPr>
              <a:t>الخلفية العلمية / </a:t>
            </a: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بكالوريوس علوم قسم كيمياء خاص – كلية العلوم – جامعة المنصورة</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دبلومة الفسيولوجي والكيمياء الحيوية – كلية العلوم – جامعة قناة السويس </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ماجستير في الكيمياء العضوية – كلية العلوم – جامعة المنصورة </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دكتوراه في الكيمياء العضوية – كلية العلوم – جامعة دمياط</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a:cs typeface="Arial" panose="020B0604020202020204" pitchFamily="34" charset="0"/>
              </a:rPr>
              <a:t>الخبرات / </a:t>
            </a: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مسئول تقييم اثر بيئي بالإدارة العامة لشئون البيئة من ٢٠١٣ حتي ٢٠١٩.</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رئيس قسم المخلفات الصلبة بإدارة المخلفات الصلبة وتحسين البيئة من ٢٠١٩ حتي ٢٠٢٠.</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            مدير ادارة التخطيط والدعم الفني بالإدارة المتكاملة للمخلفات الصلبة من ٢٠٢٠ حتي الآن. </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lnSpc>
                <a:spcPct val="150000"/>
              </a:lnSpc>
              <a:spcBef>
                <a:spcPts val="0"/>
              </a:spcBef>
              <a:spcAft>
                <a:spcPts val="992"/>
              </a:spcAft>
              <a:buNone/>
            </a:pPr>
            <a:r>
              <a:rPr lang="ar-EG"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rPr>
              <a:t>خبرة عملية مكتسبة في تكنولوجيات معالجة المخلفات البلدية والدفن الآمن من خلال التخطيط للمنظومة بمحافظة الدقهلية </a:t>
            </a:r>
            <a:endParaRPr lang="en-US" sz="2480" b="1"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marL="0" indent="0" algn="r" rtl="1">
              <a:buNone/>
              <a:defRPr/>
            </a:pPr>
            <a:endParaRPr lang="ar-EG" sz="3472" dirty="0">
              <a:solidFill>
                <a:sysClr val="windowText" lastClr="000000"/>
              </a:solidFill>
              <a:latin typeface="Calibri" panose="020F0502020204030204"/>
              <a:cs typeface="Arial" panose="020B0604020202020204" pitchFamily="34" charset="0"/>
            </a:endParaRPr>
          </a:p>
        </p:txBody>
      </p:sp>
      <p:sp>
        <p:nvSpPr>
          <p:cNvPr id="3" name="مربع نص 2">
            <a:extLst>
              <a:ext uri="{FF2B5EF4-FFF2-40B4-BE49-F238E27FC236}">
                <a16:creationId xmlns:a16="http://schemas.microsoft.com/office/drawing/2014/main" id="{8503521A-E0D5-A458-0024-EE4DE4FFDDAD}"/>
              </a:ext>
            </a:extLst>
          </p:cNvPr>
          <p:cNvSpPr txBox="1"/>
          <p:nvPr/>
        </p:nvSpPr>
        <p:spPr>
          <a:xfrm>
            <a:off x="9809749" y="2494982"/>
            <a:ext cx="4259449" cy="702949"/>
          </a:xfrm>
          <a:prstGeom prst="rect">
            <a:avLst/>
          </a:prstGeom>
          <a:noFill/>
        </p:spPr>
        <p:txBody>
          <a:bodyPr wrap="square" rtlCol="0">
            <a:spAutoFit/>
          </a:bodyPr>
          <a:lstStyle/>
          <a:p>
            <a:pPr algn="r" rtl="1"/>
            <a:r>
              <a:rPr lang="ar-EG" sz="3968" dirty="0">
                <a:latin typeface="Calibri Light" panose="020F0302020204030204"/>
                <a:cs typeface="PT Bold Heading" panose="02010400000000000000" pitchFamily="2" charset="-78"/>
              </a:rPr>
              <a:t>مقدم المشروع :</a:t>
            </a:r>
            <a:endParaRPr lang="en-US" sz="3968" dirty="0"/>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1945221"/>
            <a:ext cx="13040439" cy="846290"/>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3472" dirty="0">
                <a:latin typeface="Calibri Light" panose="020F0302020204030204"/>
                <a:cs typeface="PT Bold Heading" panose="02010400000000000000" pitchFamily="2" charset="-78"/>
              </a:rPr>
              <a:t>فكرة</a:t>
            </a:r>
            <a:r>
              <a:rPr lang="ar-EG" sz="3472" dirty="0">
                <a:solidFill>
                  <a:sysClr val="windowText" lastClr="000000"/>
                </a:solidFill>
                <a:latin typeface="Calibri Light" panose="020F0302020204030204"/>
                <a:cs typeface="Times New Roman" panose="02020603050405020304" pitchFamily="18" charset="0"/>
              </a:rPr>
              <a:t> </a:t>
            </a:r>
            <a:r>
              <a:rPr lang="ar-EG" sz="3472" dirty="0">
                <a:latin typeface="Calibri Light" panose="020F0302020204030204"/>
                <a:cs typeface="PT Bold Heading" panose="02010400000000000000" pitchFamily="2" charset="-78"/>
              </a:rPr>
              <a:t>المشروع :</a:t>
            </a:r>
            <a:endParaRPr lang="en-US" sz="3472" dirty="0">
              <a:latin typeface="Calibri Light" panose="020F0302020204030204"/>
              <a:cs typeface="PT Bold Heading" panose="02010400000000000000" pitchFamily="2" charset="-78"/>
            </a:endParaRPr>
          </a:p>
        </p:txBody>
      </p:sp>
      <p:sp>
        <p:nvSpPr>
          <p:cNvPr id="9" name="Content Placeholder 2"/>
          <p:cNvSpPr txBox="1">
            <a:spLocks/>
          </p:cNvSpPr>
          <p:nvPr/>
        </p:nvSpPr>
        <p:spPr>
          <a:xfrm>
            <a:off x="834416" y="2718722"/>
            <a:ext cx="13245478" cy="2308604"/>
          </a:xfrm>
          <a:prstGeom prst="rect">
            <a:avLst/>
          </a:prstGeom>
        </p:spPr>
        <p:txBody>
          <a:bodyPr vert="horz" lIns="113395" tIns="56698" rIns="113395" bIns="56698"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Low" rtl="1">
              <a:lnSpc>
                <a:spcPct val="100000"/>
              </a:lnSpc>
              <a:spcBef>
                <a:spcPts val="0"/>
              </a:spcBef>
              <a:spcAft>
                <a:spcPts val="992"/>
              </a:spcAft>
              <a:buNone/>
            </a:pPr>
            <a:r>
              <a:rPr lang="ar-EG" sz="2976" dirty="0">
                <a:solidFill>
                  <a:schemeClr val="accent6">
                    <a:lumMod val="50000"/>
                  </a:schemeClr>
                </a:solidFill>
                <a:latin typeface="Calibri" panose="020F0502020204030204" pitchFamily="34" charset="0"/>
                <a:ea typeface="Calibri" panose="020F0502020204030204" pitchFamily="34" charset="0"/>
              </a:rPr>
              <a:t>فكرة المشروع عبارة عن احداث تكامل ما بين انظمة المعالجة ( WTE - MBT) عن طريق انشاء وحدة إضافية بالمدفن الصحي بقلابشو بتكنولوجيا WTE تقوم بتحويل المرفوضات الواردة من مصانع المعالجة والتدوير التي تعمل بتكنولوجيا </a:t>
            </a:r>
            <a:r>
              <a:rPr lang="en-US" sz="2976" dirty="0">
                <a:solidFill>
                  <a:schemeClr val="accent6">
                    <a:lumMod val="50000"/>
                  </a:schemeClr>
                </a:solidFill>
                <a:latin typeface="Calibri" panose="020F0502020204030204" pitchFamily="34" charset="0"/>
                <a:ea typeface="Calibri" panose="020F0502020204030204" pitchFamily="34" charset="0"/>
              </a:rPr>
              <a:t>MBT</a:t>
            </a:r>
            <a:r>
              <a:rPr lang="ar-EG" sz="2976" dirty="0">
                <a:solidFill>
                  <a:schemeClr val="accent6">
                    <a:lumMod val="50000"/>
                  </a:schemeClr>
                </a:solidFill>
                <a:latin typeface="Calibri" panose="020F0502020204030204" pitchFamily="34" charset="0"/>
                <a:ea typeface="Calibri" panose="020F0502020204030204" pitchFamily="34" charset="0"/>
              </a:rPr>
              <a:t> إلى طاقة كهربائية ، حيث يتم استخلاص المادة العضوية في المصانع وتحويلها الي سماد عضوي وبذلك يتم تقليل الرطوبة في المخلفات بعد فصل المادة العضوية فيكون المحتوي الحراري اعلي بما يتناسب مع تكنولوجيا WTE لإنتاج طاقة من المخلفات .</a:t>
            </a:r>
            <a:endParaRPr lang="en-US" sz="2976" dirty="0">
              <a:solidFill>
                <a:schemeClr val="accent6">
                  <a:lumMod val="50000"/>
                </a:schemeClr>
              </a:solidFill>
              <a:latin typeface="Calibri" panose="020F0502020204030204" pitchFamily="34" charset="0"/>
              <a:ea typeface="Calibri" panose="020F0502020204030204" pitchFamily="34" charset="0"/>
            </a:endParaRPr>
          </a:p>
        </p:txBody>
      </p:sp>
      <p:sp>
        <p:nvSpPr>
          <p:cNvPr id="3" name="مربع نص 2">
            <a:extLst>
              <a:ext uri="{FF2B5EF4-FFF2-40B4-BE49-F238E27FC236}">
                <a16:creationId xmlns:a16="http://schemas.microsoft.com/office/drawing/2014/main" id="{12BD9344-2FC1-EB9C-C2FE-5214D5D61182}"/>
              </a:ext>
            </a:extLst>
          </p:cNvPr>
          <p:cNvSpPr txBox="1"/>
          <p:nvPr/>
        </p:nvSpPr>
        <p:spPr>
          <a:xfrm>
            <a:off x="8451146" y="5093866"/>
            <a:ext cx="5628748" cy="1092158"/>
          </a:xfrm>
          <a:prstGeom prst="rect">
            <a:avLst/>
          </a:prstGeom>
          <a:noFill/>
        </p:spPr>
        <p:txBody>
          <a:bodyPr wrap="square" rtlCol="0">
            <a:spAutoFit/>
          </a:bodyPr>
          <a:lstStyle/>
          <a:p>
            <a:pPr algn="r" rtl="1"/>
            <a:r>
              <a:rPr lang="ar-EG" sz="3472" dirty="0">
                <a:latin typeface="Calibri Light" panose="020F0302020204030204"/>
                <a:ea typeface="+mj-ea"/>
                <a:cs typeface="PT Bold Heading" panose="02010400000000000000" pitchFamily="2" charset="-78"/>
              </a:rPr>
              <a:t>الفئة المستفيدة من المشروع :</a:t>
            </a:r>
            <a:endParaRPr lang="en-US" sz="3472" dirty="0">
              <a:latin typeface="Calibri Light" panose="020F0302020204030204"/>
              <a:ea typeface="+mj-ea"/>
              <a:cs typeface="PT Bold Heading" panose="02010400000000000000" pitchFamily="2" charset="-78"/>
            </a:endParaRPr>
          </a:p>
          <a:p>
            <a:pPr algn="r" rtl="1"/>
            <a:endParaRPr lang="en-US" sz="3025" dirty="0"/>
          </a:p>
        </p:txBody>
      </p:sp>
      <p:sp>
        <p:nvSpPr>
          <p:cNvPr id="4" name="مربع نص 3">
            <a:extLst>
              <a:ext uri="{FF2B5EF4-FFF2-40B4-BE49-F238E27FC236}">
                <a16:creationId xmlns:a16="http://schemas.microsoft.com/office/drawing/2014/main" id="{4E16BAC2-C436-345E-FC57-5D5AAF83510E}"/>
              </a:ext>
            </a:extLst>
          </p:cNvPr>
          <p:cNvSpPr txBox="1"/>
          <p:nvPr/>
        </p:nvSpPr>
        <p:spPr>
          <a:xfrm>
            <a:off x="785383" y="5725044"/>
            <a:ext cx="13245478" cy="1473737"/>
          </a:xfrm>
          <a:prstGeom prst="rect">
            <a:avLst/>
          </a:prstGeom>
          <a:noFill/>
        </p:spPr>
        <p:txBody>
          <a:bodyPr wrap="square" rtlCol="0">
            <a:spAutoFit/>
          </a:bodyPr>
          <a:lstStyle/>
          <a:p>
            <a:pPr algn="justLow" rtl="1"/>
            <a:r>
              <a:rPr lang="ar-EG" sz="2976" dirty="0">
                <a:solidFill>
                  <a:schemeClr val="accent6">
                    <a:lumMod val="50000"/>
                  </a:schemeClr>
                </a:solidFill>
                <a:latin typeface="Calibri" panose="020F0502020204030204" pitchFamily="34" charset="0"/>
              </a:rPr>
              <a:t>كل مواطني محافظة الدقهلية بتعظيم عوائد تدوير المخلفات والتخلص النهائي منها واستعادة الطاقة وتحسين استخدام المدفن الصحي بتقليل الكميات المطلوب دفنها .</a:t>
            </a:r>
            <a:endParaRPr lang="en-US" sz="2976" dirty="0">
              <a:solidFill>
                <a:schemeClr val="accent6">
                  <a:lumMod val="50000"/>
                </a:schemeClr>
              </a:solidFill>
              <a:latin typeface="Calibri" panose="020F0502020204030204" pitchFamily="34" charset="0"/>
            </a:endParaRPr>
          </a:p>
          <a:p>
            <a:pPr algn="r" rtl="1"/>
            <a:endParaRPr lang="en-US" sz="3025" dirty="0"/>
          </a:p>
        </p:txBody>
      </p:sp>
      <p:sp>
        <p:nvSpPr>
          <p:cNvPr id="6" name="مربع نص 5">
            <a:extLst>
              <a:ext uri="{FF2B5EF4-FFF2-40B4-BE49-F238E27FC236}">
                <a16:creationId xmlns:a16="http://schemas.microsoft.com/office/drawing/2014/main" id="{01A55C19-0195-3751-9C3B-E406064507DA}"/>
              </a:ext>
            </a:extLst>
          </p:cNvPr>
          <p:cNvSpPr txBox="1"/>
          <p:nvPr/>
        </p:nvSpPr>
        <p:spPr>
          <a:xfrm>
            <a:off x="8729285" y="7159155"/>
            <a:ext cx="5284637" cy="1092158"/>
          </a:xfrm>
          <a:prstGeom prst="rect">
            <a:avLst/>
          </a:prstGeom>
          <a:noFill/>
        </p:spPr>
        <p:txBody>
          <a:bodyPr wrap="square" rtlCol="0">
            <a:spAutoFit/>
          </a:bodyPr>
          <a:lstStyle/>
          <a:p>
            <a:pPr algn="r"/>
            <a:r>
              <a:rPr lang="ar-EG" sz="3472" dirty="0">
                <a:latin typeface="Calibri Light" panose="020F0302020204030204"/>
                <a:cs typeface="PT Bold Heading" panose="02010400000000000000" pitchFamily="2" charset="-78"/>
              </a:rPr>
              <a:t>الميزة التنافسية للمشروع :</a:t>
            </a:r>
            <a:endParaRPr lang="en-US" sz="3472" dirty="0">
              <a:latin typeface="Calibri Light" panose="020F0302020204030204"/>
              <a:cs typeface="PT Bold Heading" panose="02010400000000000000" pitchFamily="2" charset="-78"/>
            </a:endParaRPr>
          </a:p>
          <a:p>
            <a:pPr algn="r"/>
            <a:endParaRPr lang="en-US" sz="3025" dirty="0"/>
          </a:p>
        </p:txBody>
      </p:sp>
      <p:sp>
        <p:nvSpPr>
          <p:cNvPr id="11" name="مربع نص 10">
            <a:extLst>
              <a:ext uri="{FF2B5EF4-FFF2-40B4-BE49-F238E27FC236}">
                <a16:creationId xmlns:a16="http://schemas.microsoft.com/office/drawing/2014/main" id="{6C196BDC-E6C8-F320-D27E-BF2A660FF8FB}"/>
              </a:ext>
            </a:extLst>
          </p:cNvPr>
          <p:cNvSpPr txBox="1"/>
          <p:nvPr/>
        </p:nvSpPr>
        <p:spPr>
          <a:xfrm>
            <a:off x="768444" y="7918694"/>
            <a:ext cx="13245478" cy="550279"/>
          </a:xfrm>
          <a:prstGeom prst="rect">
            <a:avLst/>
          </a:prstGeom>
          <a:noFill/>
        </p:spPr>
        <p:txBody>
          <a:bodyPr wrap="square" rtlCol="0">
            <a:spAutoFit/>
          </a:bodyPr>
          <a:lstStyle/>
          <a:p>
            <a:pPr algn="r" rtl="1"/>
            <a:r>
              <a:rPr lang="ar-EG" sz="2976" dirty="0">
                <a:solidFill>
                  <a:schemeClr val="accent6">
                    <a:lumMod val="50000"/>
                  </a:schemeClr>
                </a:solidFill>
                <a:latin typeface="Calibri" panose="020F0502020204030204" pitchFamily="34" charset="0"/>
              </a:rPr>
              <a:t>جمع وتكامل بين ميزات اكثر من تكنولوجيا في التعامل مع المخلفات ( </a:t>
            </a:r>
            <a:r>
              <a:rPr lang="en-US" sz="2976" dirty="0">
                <a:solidFill>
                  <a:schemeClr val="accent6">
                    <a:lumMod val="50000"/>
                  </a:schemeClr>
                </a:solidFill>
                <a:latin typeface="Calibri" panose="020F0502020204030204" pitchFamily="34" charset="0"/>
              </a:rPr>
              <a:t>MBT – WTE </a:t>
            </a:r>
            <a:r>
              <a:rPr lang="ar-EG" sz="2976" dirty="0">
                <a:solidFill>
                  <a:schemeClr val="accent6">
                    <a:lumMod val="50000"/>
                  </a:schemeClr>
                </a:solidFill>
                <a:latin typeface="Calibri" panose="020F0502020204030204" pitchFamily="34" charset="0"/>
              </a:rPr>
              <a:t> ) .</a:t>
            </a:r>
            <a:endParaRPr lang="en-US" sz="2976"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1473424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733995"/>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4464" dirty="0">
                <a:latin typeface="Calibri Light" panose="020F0302020204030204"/>
                <a:cs typeface="PT Bold Heading" panose="02010400000000000000" pitchFamily="2" charset="-78"/>
              </a:rPr>
              <a:t>أثر المشروع الاقتصادي والاجتماعي والبيئي</a:t>
            </a:r>
            <a:endParaRPr lang="en-US" sz="4464" dirty="0">
              <a:latin typeface="Calibri Light" panose="020F0302020204030204"/>
              <a:cs typeface="PT Bold Heading" panose="02010400000000000000" pitchFamily="2" charset="-78"/>
            </a:endParaRPr>
          </a:p>
        </p:txBody>
      </p:sp>
      <p:sp>
        <p:nvSpPr>
          <p:cNvPr id="7" name="Content Placeholder 2"/>
          <p:cNvSpPr txBox="1">
            <a:spLocks/>
          </p:cNvSpPr>
          <p:nvPr/>
        </p:nvSpPr>
        <p:spPr>
          <a:xfrm>
            <a:off x="1039455" y="3513082"/>
            <a:ext cx="13040439" cy="4726265"/>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الحفاظ على البيئة والحد من تولد الغازات الدفيئة الناتجة عن التحلل اللاهوائي للمخلفات مثل الميثان مما يخفض من غازات الاحتباس الحراري وذلك بتكامل نظم المعالجة ما بين WTE- MBT .</a:t>
            </a:r>
          </a:p>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تحسين استغلال الأرض المخصصة للمدفن الصحي بتقليل كمية المخلفات المدفونة بحيث لا تتجاوز 5% من المخلفات التي يتم دفنها وفي صورة رماد مما يحافظ على الموارد الطبيعية المتمثلة في الأراضي اللازمة للتخلص النهائي من المخلفات ويعمل على إطالة عمر المدفن الصحي .</a:t>
            </a:r>
          </a:p>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جدوي بيئية متمثلة في توليد طاقة كهربائية من المخلفات بديلا عن الطاقة المولدة من المحطات التقليدية التي تعمل بالوقود الأحفوري .</a:t>
            </a:r>
            <a:endParaRPr lang="en-US"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42962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7000"/>
              </a:lnSpc>
              <a:spcBef>
                <a:spcPts val="0"/>
              </a:spcBef>
              <a:spcAft>
                <a:spcPts val="992"/>
              </a:spcAft>
            </a:pPr>
            <a:r>
              <a:rPr lang="ar-EG" sz="4464" dirty="0">
                <a:latin typeface="Calibri Light" panose="020F0302020204030204"/>
                <a:cs typeface="PT Bold Heading" panose="02010400000000000000" pitchFamily="2" charset="-78"/>
              </a:rPr>
              <a:t>ما تم تنفيذه والخطط المستقبلية للمشروع</a:t>
            </a:r>
            <a:endParaRPr lang="en-US" sz="4464" dirty="0">
              <a:latin typeface="Calibri Light" panose="020F0302020204030204"/>
              <a:cs typeface="PT Bold Heading" panose="02010400000000000000" pitchFamily="2" charset="-78"/>
            </a:endParaRPr>
          </a:p>
        </p:txBody>
      </p:sp>
      <p:sp>
        <p:nvSpPr>
          <p:cNvPr id="7" name="Content Placeholder 2"/>
          <p:cNvSpPr txBox="1">
            <a:spLocks/>
          </p:cNvSpPr>
          <p:nvPr/>
        </p:nvSpPr>
        <p:spPr>
          <a:xfrm>
            <a:off x="855811" y="4073458"/>
            <a:ext cx="13224084" cy="5171747"/>
          </a:xfrm>
          <a:prstGeom prst="rect">
            <a:avLst/>
          </a:prstGeom>
        </p:spPr>
        <p:txBody>
          <a:bodyPr vert="horz" lIns="113395" tIns="56698" rIns="113395" bIns="56698"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تم الانتهاء من انشاء الخلية الاولي بالمدفن الصحي بقلابشو - مركز بلقاس .</a:t>
            </a:r>
            <a:endParaRPr lang="en-US"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تم انشاء المباني الادارية والاسوار ومنصة وغرفة الميزان البسكول ومبني الامن والحراسة وبحيرة تجفيف سائل الرشح .</a:t>
            </a:r>
            <a:endParaRPr lang="en-US"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يتم استقبال المخلفات المرفوضة من مصانع تدوير المخلفات التي تعمل بتكنولوجيا MBT بمراكز المحافظة بنسبة ٣٥٪ من اجمالي مدخلات هذه المصانع ويتم دفنها في طبقات معزولة عن باقي مفردات النظام البيئي وتغطيتها بمادة الغطاء اليومي .</a:t>
            </a:r>
            <a:endParaRPr lang="en-US"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algn="justLow" rtl="1">
              <a:lnSpc>
                <a:spcPct val="150000"/>
              </a:lnSpc>
              <a:spcBef>
                <a:spcPts val="0"/>
              </a:spcBef>
              <a:spcAft>
                <a:spcPts val="992"/>
              </a:spcAft>
            </a:pPr>
            <a:r>
              <a:rPr lang="ar-EG"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تتضمن الخطة المستقبلية اضافة وحدة بتكنولوجيا WTE بالمدفن الصحي تستقبل المرفوضات بنسبة ٣٥٪ من مدخلات المصانع واستخدامها كمواد خام لإنتاج الكهرباء التي يتم ربطها علي الشبكة الوطنية بما يحقق اهداف اممية متمثلة في مصادر طاقة جديدة ومتجددة وبتكلفة ميسورة وتقليل انبعاثات المدفن حيث يتم التخلص من مخلفات العملية في صورة رماد وبنسبة ٥٪ فقط . </a:t>
            </a:r>
            <a:endParaRPr lang="en-US" sz="2976"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2028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TotalTime>
  <Words>510</Words>
  <Application>Microsoft Office PowerPoint</Application>
  <PresentationFormat>Custom</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Microsoft Sans Serif</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16</cp:revision>
  <dcterms:created xsi:type="dcterms:W3CDTF">2022-09-29T13:35:57Z</dcterms:created>
  <dcterms:modified xsi:type="dcterms:W3CDTF">2022-10-20T20:51:23Z</dcterms:modified>
</cp:coreProperties>
</file>