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handoutMasterIdLst>
    <p:handoutMasterId r:id="rId8"/>
  </p:handoutMasterIdLst>
  <p:sldIdLst>
    <p:sldId id="256" r:id="rId2"/>
    <p:sldId id="257" r:id="rId3"/>
    <p:sldId id="258" r:id="rId4"/>
    <p:sldId id="262" r:id="rId5"/>
    <p:sldId id="263" r:id="rId6"/>
    <p:sldId id="264" r:id="rId7"/>
  </p:sldIdLst>
  <p:sldSz cx="15119350" cy="10691813"/>
  <p:notesSz cx="6858000" cy="9144000"/>
  <p:defaultTextStyle>
    <a:defPPr>
      <a:defRPr lang="en-US"/>
    </a:defPPr>
    <a:lvl1pPr marL="0" algn="l" defTabSz="1474836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1pPr>
    <a:lvl2pPr marL="737418" algn="l" defTabSz="1474836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2pPr>
    <a:lvl3pPr marL="1474836" algn="l" defTabSz="1474836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3pPr>
    <a:lvl4pPr marL="2212254" algn="l" defTabSz="1474836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4pPr>
    <a:lvl5pPr marL="2949672" algn="l" defTabSz="1474836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5pPr>
    <a:lvl6pPr marL="3687089" algn="l" defTabSz="1474836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6pPr>
    <a:lvl7pPr marL="4424507" algn="l" defTabSz="1474836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7pPr>
    <a:lvl8pPr marL="5161925" algn="l" defTabSz="1474836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8pPr>
    <a:lvl9pPr marL="5899343" algn="l" defTabSz="1474836" rtl="0" eaLnBrk="1" latinLnBrk="0" hangingPunct="1">
      <a:defRPr sz="2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2" autoAdjust="0"/>
    <p:restoredTop sz="86455" autoAdjust="0"/>
  </p:normalViewPr>
  <p:slideViewPr>
    <p:cSldViewPr>
      <p:cViewPr varScale="1">
        <p:scale>
          <a:sx n="48" d="100"/>
          <a:sy n="48" d="100"/>
        </p:scale>
        <p:origin x="708" y="60"/>
      </p:cViewPr>
      <p:guideLst>
        <p:guide orient="horz" pos="3368"/>
        <p:guide pos="47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4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B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79B2422-11F8-4CFC-93B0-50E125DCF989}" type="datetimeFigureOut">
              <a:rPr lang="ar-BH" smtClean="0"/>
              <a:t>25/03/1444</a:t>
            </a:fld>
            <a:endParaRPr lang="ar-B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B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B6D4508-AEBD-4277-9648-6A723F48C894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3072264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321393"/>
            <a:ext cx="12851448" cy="229181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903" y="6058694"/>
            <a:ext cx="10583545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2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25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3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51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63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7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89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02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B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812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0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61529" y="428169"/>
            <a:ext cx="3401854" cy="912269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968" y="428169"/>
            <a:ext cx="9953572" cy="91226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87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8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324" y="6870481"/>
            <a:ext cx="12851448" cy="2123513"/>
          </a:xfrm>
        </p:spPr>
        <p:txBody>
          <a:bodyPr anchor="t"/>
          <a:lstStyle>
            <a:lvl1pPr algn="r">
              <a:defRPr sz="6236" b="1" cap="all"/>
            </a:lvl1pPr>
          </a:lstStyle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324" y="4531647"/>
            <a:ext cx="12851448" cy="2338833"/>
          </a:xfrm>
        </p:spPr>
        <p:txBody>
          <a:bodyPr anchor="b"/>
          <a:lstStyle>
            <a:lvl1pPr marL="0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1pPr>
            <a:lvl2pPr marL="712775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8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967" y="2494757"/>
            <a:ext cx="6677713" cy="7056102"/>
          </a:xfrm>
        </p:spPr>
        <p:txBody>
          <a:bodyPr/>
          <a:lstStyle>
            <a:lvl1pPr>
              <a:defRPr sz="4365"/>
            </a:lvl1pPr>
            <a:lvl2pPr>
              <a:defRPr sz="3742"/>
            </a:lvl2pPr>
            <a:lvl3pPr>
              <a:defRPr sz="3118"/>
            </a:lvl3pPr>
            <a:lvl4pPr>
              <a:defRPr sz="2806"/>
            </a:lvl4pPr>
            <a:lvl5pPr>
              <a:defRPr sz="2806"/>
            </a:lvl5pPr>
            <a:lvl6pPr>
              <a:defRPr sz="2806"/>
            </a:lvl6pPr>
            <a:lvl7pPr>
              <a:defRPr sz="2806"/>
            </a:lvl7pPr>
            <a:lvl8pPr>
              <a:defRPr sz="2806"/>
            </a:lvl8pPr>
            <a:lvl9pPr>
              <a:defRPr sz="28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5670" y="2494757"/>
            <a:ext cx="6677713" cy="7056102"/>
          </a:xfrm>
        </p:spPr>
        <p:txBody>
          <a:bodyPr/>
          <a:lstStyle>
            <a:lvl1pPr>
              <a:defRPr sz="4365"/>
            </a:lvl1pPr>
            <a:lvl2pPr>
              <a:defRPr sz="3742"/>
            </a:lvl2pPr>
            <a:lvl3pPr>
              <a:defRPr sz="3118"/>
            </a:lvl3pPr>
            <a:lvl4pPr>
              <a:defRPr sz="2806"/>
            </a:lvl4pPr>
            <a:lvl5pPr>
              <a:defRPr sz="2806"/>
            </a:lvl5pPr>
            <a:lvl6pPr>
              <a:defRPr sz="2806"/>
            </a:lvl6pPr>
            <a:lvl7pPr>
              <a:defRPr sz="2806"/>
            </a:lvl7pPr>
            <a:lvl8pPr>
              <a:defRPr sz="2806"/>
            </a:lvl8pPr>
            <a:lvl9pPr>
              <a:defRPr sz="28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96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967" y="2393284"/>
            <a:ext cx="6680339" cy="997407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967" y="3390691"/>
            <a:ext cx="6680339" cy="6160168"/>
          </a:xfrm>
        </p:spPr>
        <p:txBody>
          <a:bodyPr/>
          <a:lstStyle>
            <a:lvl1pPr>
              <a:defRPr sz="3742"/>
            </a:lvl1pPr>
            <a:lvl2pPr>
              <a:defRPr sz="3118"/>
            </a:lvl2pPr>
            <a:lvl3pPr>
              <a:defRPr sz="2806"/>
            </a:lvl3pPr>
            <a:lvl4pPr>
              <a:defRPr sz="2494"/>
            </a:lvl4pPr>
            <a:lvl5pPr>
              <a:defRPr sz="2494"/>
            </a:lvl5pPr>
            <a:lvl6pPr>
              <a:defRPr sz="2494"/>
            </a:lvl6pPr>
            <a:lvl7pPr>
              <a:defRPr sz="2494"/>
            </a:lvl7pPr>
            <a:lvl8pPr>
              <a:defRPr sz="2494"/>
            </a:lvl8pPr>
            <a:lvl9pPr>
              <a:defRPr sz="24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80420" y="2393284"/>
            <a:ext cx="6682963" cy="997407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80420" y="3390691"/>
            <a:ext cx="6682963" cy="6160168"/>
          </a:xfrm>
        </p:spPr>
        <p:txBody>
          <a:bodyPr/>
          <a:lstStyle>
            <a:lvl1pPr>
              <a:defRPr sz="3742"/>
            </a:lvl1pPr>
            <a:lvl2pPr>
              <a:defRPr sz="3118"/>
            </a:lvl2pPr>
            <a:lvl3pPr>
              <a:defRPr sz="2806"/>
            </a:lvl3pPr>
            <a:lvl4pPr>
              <a:defRPr sz="2494"/>
            </a:lvl4pPr>
            <a:lvl5pPr>
              <a:defRPr sz="2494"/>
            </a:lvl5pPr>
            <a:lvl6pPr>
              <a:defRPr sz="2494"/>
            </a:lvl6pPr>
            <a:lvl7pPr>
              <a:defRPr sz="2494"/>
            </a:lvl7pPr>
            <a:lvl8pPr>
              <a:defRPr sz="2494"/>
            </a:lvl8pPr>
            <a:lvl9pPr>
              <a:defRPr sz="24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0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37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0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968" y="425693"/>
            <a:ext cx="4974162" cy="1811668"/>
          </a:xfrm>
        </p:spPr>
        <p:txBody>
          <a:bodyPr anchor="b"/>
          <a:lstStyle>
            <a:lvl1pPr algn="r">
              <a:defRPr sz="3118" b="1"/>
            </a:lvl1pPr>
          </a:lstStyle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1246" y="425693"/>
            <a:ext cx="8452137" cy="9125166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968" y="2237362"/>
            <a:ext cx="4974162" cy="7313498"/>
          </a:xfrm>
        </p:spPr>
        <p:txBody>
          <a:bodyPr/>
          <a:lstStyle>
            <a:lvl1pPr marL="0" indent="0">
              <a:buNone/>
              <a:defRPr sz="2183"/>
            </a:lvl1pPr>
            <a:lvl2pPr marL="712775" indent="0">
              <a:buNone/>
              <a:defRPr sz="1871"/>
            </a:lvl2pPr>
            <a:lvl3pPr marL="1425550" indent="0">
              <a:buNone/>
              <a:defRPr sz="1559"/>
            </a:lvl3pPr>
            <a:lvl4pPr marL="2138324" indent="0">
              <a:buNone/>
              <a:defRPr sz="1403"/>
            </a:lvl4pPr>
            <a:lvl5pPr marL="2851099" indent="0">
              <a:buNone/>
              <a:defRPr sz="1403"/>
            </a:lvl5pPr>
            <a:lvl6pPr marL="3563874" indent="0">
              <a:buNone/>
              <a:defRPr sz="1403"/>
            </a:lvl6pPr>
            <a:lvl7pPr marL="4276649" indent="0">
              <a:buNone/>
              <a:defRPr sz="1403"/>
            </a:lvl7pPr>
            <a:lvl8pPr marL="4989424" indent="0">
              <a:buNone/>
              <a:defRPr sz="1403"/>
            </a:lvl8pPr>
            <a:lvl9pPr marL="5702198" indent="0">
              <a:buNone/>
              <a:defRPr sz="140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8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3498" y="7484269"/>
            <a:ext cx="9071610" cy="883560"/>
          </a:xfrm>
        </p:spPr>
        <p:txBody>
          <a:bodyPr anchor="b"/>
          <a:lstStyle>
            <a:lvl1pPr algn="r">
              <a:defRPr sz="3118" b="1"/>
            </a:lvl1pPr>
          </a:lstStyle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498" y="955333"/>
            <a:ext cx="9071610" cy="6415088"/>
          </a:xfrm>
        </p:spPr>
        <p:txBody>
          <a:bodyPr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endParaRPr lang="ar-B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498" y="8367830"/>
            <a:ext cx="9071610" cy="1254802"/>
          </a:xfrm>
        </p:spPr>
        <p:txBody>
          <a:bodyPr/>
          <a:lstStyle>
            <a:lvl1pPr marL="0" indent="0">
              <a:buNone/>
              <a:defRPr sz="2183"/>
            </a:lvl1pPr>
            <a:lvl2pPr marL="712775" indent="0">
              <a:buNone/>
              <a:defRPr sz="1871"/>
            </a:lvl2pPr>
            <a:lvl3pPr marL="1425550" indent="0">
              <a:buNone/>
              <a:defRPr sz="1559"/>
            </a:lvl3pPr>
            <a:lvl4pPr marL="2138324" indent="0">
              <a:buNone/>
              <a:defRPr sz="1403"/>
            </a:lvl4pPr>
            <a:lvl5pPr marL="2851099" indent="0">
              <a:buNone/>
              <a:defRPr sz="1403"/>
            </a:lvl5pPr>
            <a:lvl6pPr marL="3563874" indent="0">
              <a:buNone/>
              <a:defRPr sz="1403"/>
            </a:lvl6pPr>
            <a:lvl7pPr marL="4276649" indent="0">
              <a:buNone/>
              <a:defRPr sz="1403"/>
            </a:lvl7pPr>
            <a:lvl8pPr marL="4989424" indent="0">
              <a:buNone/>
              <a:defRPr sz="1403"/>
            </a:lvl8pPr>
            <a:lvl9pPr marL="5702198" indent="0">
              <a:buNone/>
              <a:defRPr sz="140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8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5968" y="428168"/>
            <a:ext cx="13607415" cy="178196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B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968" y="2494757"/>
            <a:ext cx="13607415" cy="705610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B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35534" y="9909727"/>
            <a:ext cx="3527848" cy="569240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65778" y="9909727"/>
            <a:ext cx="4787794" cy="569240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968" y="9909727"/>
            <a:ext cx="3527848" cy="569240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3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ctr" defTabSz="1425550" rtl="1" eaLnBrk="1" latinLnBrk="0" hangingPunct="1"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r" defTabSz="1425550" rtl="1" eaLnBrk="1" latinLnBrk="0" hangingPunct="1">
        <a:spcBef>
          <a:spcPct val="20000"/>
        </a:spcBef>
        <a:buFont typeface="Arial" pitchFamily="34" charset="0"/>
        <a:buChar char="•"/>
        <a:defRPr sz="4989" kern="1200">
          <a:solidFill>
            <a:schemeClr val="tx1"/>
          </a:solidFill>
          <a:latin typeface="+mn-lt"/>
          <a:ea typeface="+mn-ea"/>
          <a:cs typeface="+mn-cs"/>
        </a:defRPr>
      </a:lvl1pPr>
      <a:lvl2pPr marL="1158259" indent="-445484" algn="r" defTabSz="1425550" rtl="1" eaLnBrk="1" latinLnBrk="0" hangingPunct="1">
        <a:spcBef>
          <a:spcPct val="20000"/>
        </a:spcBef>
        <a:buFont typeface="Arial" pitchFamily="34" charset="0"/>
        <a:buChar char="–"/>
        <a:defRPr sz="4365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spcBef>
          <a:spcPct val="20000"/>
        </a:spcBef>
        <a:buFont typeface="Arial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spcBef>
          <a:spcPct val="20000"/>
        </a:spcBef>
        <a:buFont typeface="Arial" pitchFamily="34" charset="0"/>
        <a:buChar char="–"/>
        <a:defRPr sz="3118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spcBef>
          <a:spcPct val="20000"/>
        </a:spcBef>
        <a:buFont typeface="Arial" pitchFamily="34" charset="0"/>
        <a:buChar char="»"/>
        <a:defRPr sz="3118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spcBef>
          <a:spcPct val="20000"/>
        </a:spcBef>
        <a:buFont typeface="Arial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spcBef>
          <a:spcPct val="20000"/>
        </a:spcBef>
        <a:buFont typeface="Arial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spcBef>
          <a:spcPct val="20000"/>
        </a:spcBef>
        <a:buFont typeface="Arial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spcBef>
          <a:spcPct val="20000"/>
        </a:spcBef>
        <a:buFont typeface="Arial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BH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5075" y="1999193"/>
            <a:ext cx="12117388" cy="190076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BH" sz="4365" b="1" dirty="0">
                <a:solidFill>
                  <a:srgbClr val="00B050"/>
                </a:solidFill>
              </a:rPr>
              <a:t>المبادرة الوطنية للمشروعات الخضراء الذكية .. فئة المرأة والمناخ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5075" y="6869906"/>
            <a:ext cx="12236185" cy="27323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endParaRPr lang="ar-EG" sz="4365" dirty="0">
              <a:solidFill>
                <a:srgbClr val="0070C0"/>
              </a:solidFill>
            </a:endParaRPr>
          </a:p>
          <a:p>
            <a:pPr algn="r"/>
            <a:r>
              <a:rPr lang="ar-BH" sz="4365" b="1" dirty="0">
                <a:solidFill>
                  <a:srgbClr val="0070C0"/>
                </a:solidFill>
              </a:rPr>
              <a:t>     مشروع المؤسسة الخضراء لاصدقاء البيئة والتنمية المستدامة</a:t>
            </a:r>
            <a:r>
              <a:rPr lang="ar-BH" sz="4365" b="1" dirty="0"/>
              <a:t> </a:t>
            </a:r>
          </a:p>
        </p:txBody>
      </p:sp>
      <p:pic>
        <p:nvPicPr>
          <p:cNvPr id="1026" name="Picture 2" descr="C:\Users\mega\Desktop\المبادرة الوطنية للمش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075" y="3899960"/>
            <a:ext cx="3801533" cy="292539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ega\Desktop\شعار المؤسسة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7111" y="3899959"/>
            <a:ext cx="3979730" cy="292539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4" name="Oval 3"/>
          <p:cNvSpPr/>
          <p:nvPr/>
        </p:nvSpPr>
        <p:spPr>
          <a:xfrm>
            <a:off x="5274204" y="3937087"/>
            <a:ext cx="3912907" cy="28882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3118" dirty="0"/>
              <a:t>رقم الاشهار </a:t>
            </a:r>
          </a:p>
          <a:p>
            <a:pPr algn="ctr"/>
            <a:r>
              <a:rPr lang="en-US" sz="3118" dirty="0"/>
              <a:t>3372 /2016</a:t>
            </a:r>
          </a:p>
        </p:txBody>
      </p:sp>
    </p:spTree>
    <p:extLst>
      <p:ext uri="{BB962C8B-B14F-4D97-AF65-F5344CB8AC3E}">
        <p14:creationId xmlns:p14="http://schemas.microsoft.com/office/powerpoint/2010/main" val="393785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490494" y="1663171"/>
            <a:ext cx="7959460" cy="795946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5400" dirty="0"/>
              <a:t>اسم </a:t>
            </a:r>
            <a:r>
              <a:rPr lang="ar-EG" sz="5400" dirty="0"/>
              <a:t>المشروع</a:t>
            </a:r>
            <a:br>
              <a:rPr lang="en-US" sz="5400" dirty="0"/>
            </a:br>
            <a:r>
              <a:rPr lang="ar-BH" sz="5400" dirty="0"/>
              <a:t>«</a:t>
            </a:r>
            <a:r>
              <a:rPr lang="ar-EG" sz="5400" dirty="0"/>
              <a:t>نحو فرص </a:t>
            </a:r>
            <a:r>
              <a:rPr lang="ar-BH" sz="5400" dirty="0"/>
              <a:t>خضراء </a:t>
            </a:r>
            <a:r>
              <a:rPr lang="ar-EG" sz="5400" dirty="0"/>
              <a:t>متجددة لتمكين المرأة وتعزيزالمساواة بين الجنسين وحماية البيئة</a:t>
            </a:r>
            <a:r>
              <a:rPr lang="ar-BH" sz="5400" dirty="0"/>
              <a:t> والمناخ» </a:t>
            </a:r>
          </a:p>
        </p:txBody>
      </p:sp>
      <p:sp>
        <p:nvSpPr>
          <p:cNvPr id="5" name="Oval 4"/>
          <p:cNvSpPr/>
          <p:nvPr/>
        </p:nvSpPr>
        <p:spPr>
          <a:xfrm>
            <a:off x="1025790" y="1993107"/>
            <a:ext cx="5108310" cy="7629524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br>
              <a:rPr lang="ar-BH" sz="4365" b="1" dirty="0"/>
            </a:br>
            <a:r>
              <a:rPr lang="ar-BH" sz="4365" b="1" dirty="0"/>
              <a:t>تدريب وتعليم وتشغيل النساء الاكثر احتياجا فنون اعادة تدوير المخلفات الصناعية الامنة </a:t>
            </a:r>
            <a:br>
              <a:rPr lang="ar-BH" sz="4365" b="1" dirty="0"/>
            </a:br>
            <a:r>
              <a:rPr lang="ar-BH" sz="4365" b="1" dirty="0"/>
              <a:t> </a:t>
            </a:r>
            <a:r>
              <a:rPr lang="ar-EG" sz="4365" b="1" dirty="0"/>
              <a:t> </a:t>
            </a:r>
            <a:br>
              <a:rPr lang="en-US" sz="4365" b="1" dirty="0"/>
            </a:br>
            <a:endParaRPr lang="ar-BH" sz="4365" b="1" dirty="0"/>
          </a:p>
        </p:txBody>
      </p:sp>
    </p:spTree>
    <p:extLst>
      <p:ext uri="{BB962C8B-B14F-4D97-AF65-F5344CB8AC3E}">
        <p14:creationId xmlns:p14="http://schemas.microsoft.com/office/powerpoint/2010/main" val="405271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8979905" y="6793161"/>
            <a:ext cx="3450485" cy="29877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800" b="1" dirty="0"/>
              <a:t>الاستخدام الامثل للموارد </a:t>
            </a:r>
          </a:p>
        </p:txBody>
      </p:sp>
      <p:sp>
        <p:nvSpPr>
          <p:cNvPr id="13" name="Oval 12"/>
          <p:cNvSpPr/>
          <p:nvPr/>
        </p:nvSpPr>
        <p:spPr>
          <a:xfrm>
            <a:off x="1857375" y="4650938"/>
            <a:ext cx="4349192" cy="279175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800" b="1" dirty="0"/>
              <a:t>تقليل حجم المخلفات وترشيد الانفاق المالى للتخلص منها </a:t>
            </a:r>
          </a:p>
          <a:p>
            <a:pPr algn="ctr"/>
            <a:endParaRPr lang="ar-BH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Oval 13"/>
          <p:cNvSpPr/>
          <p:nvPr/>
        </p:nvSpPr>
        <p:spPr>
          <a:xfrm>
            <a:off x="9341644" y="4454921"/>
            <a:ext cx="4039129" cy="253633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800" b="1" dirty="0"/>
              <a:t>زيادة القيمة المضافة للمخلفات  الصناعية</a:t>
            </a:r>
          </a:p>
        </p:txBody>
      </p:sp>
      <p:sp>
        <p:nvSpPr>
          <p:cNvPr id="16" name="Oval 15"/>
          <p:cNvSpPr/>
          <p:nvPr/>
        </p:nvSpPr>
        <p:spPr>
          <a:xfrm>
            <a:off x="5453388" y="4395523"/>
            <a:ext cx="4363447" cy="3007963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4000" dirty="0"/>
              <a:t>مواجهة </a:t>
            </a:r>
            <a:r>
              <a:rPr lang="ar-EG" sz="4000" dirty="0"/>
              <a:t>التغير</a:t>
            </a:r>
            <a:r>
              <a:rPr lang="ar-BH" sz="4000" dirty="0"/>
              <a:t>ات</a:t>
            </a:r>
            <a:r>
              <a:rPr lang="ar-EG" sz="4000" dirty="0"/>
              <a:t> المناخ</a:t>
            </a:r>
            <a:r>
              <a:rPr lang="ar-BH" sz="4000" dirty="0"/>
              <a:t>ية</a:t>
            </a:r>
          </a:p>
        </p:txBody>
      </p:sp>
      <p:sp>
        <p:nvSpPr>
          <p:cNvPr id="17" name="Oval 16"/>
          <p:cNvSpPr/>
          <p:nvPr/>
        </p:nvSpPr>
        <p:spPr>
          <a:xfrm>
            <a:off x="8628856" y="2063520"/>
            <a:ext cx="2988956" cy="266344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>
                <a:solidFill>
                  <a:schemeClr val="tx1"/>
                </a:solidFill>
              </a:rPr>
              <a:t>وتعزيز سبل حماية البيئة</a:t>
            </a:r>
            <a:endParaRPr lang="ar-BH" sz="2800" b="1" dirty="0"/>
          </a:p>
        </p:txBody>
      </p:sp>
      <p:sp>
        <p:nvSpPr>
          <p:cNvPr id="19" name="Oval 18"/>
          <p:cNvSpPr/>
          <p:nvPr/>
        </p:nvSpPr>
        <p:spPr>
          <a:xfrm>
            <a:off x="6482772" y="7840662"/>
            <a:ext cx="3419004" cy="2342695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800" b="1" dirty="0"/>
              <a:t>دعم النمو الاقتصادي الأخضر الشامل</a:t>
            </a:r>
          </a:p>
        </p:txBody>
      </p:sp>
      <p:sp>
        <p:nvSpPr>
          <p:cNvPr id="20" name="Oval 19"/>
          <p:cNvSpPr/>
          <p:nvPr/>
        </p:nvSpPr>
        <p:spPr>
          <a:xfrm>
            <a:off x="5658908" y="1306777"/>
            <a:ext cx="3207544" cy="308874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>
                <a:solidFill>
                  <a:schemeClr val="tx1"/>
                </a:solidFill>
              </a:rPr>
              <a:t>تمكين النساء والفتيات </a:t>
            </a:r>
            <a:endParaRPr lang="ar-BH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1" name="Oval 20"/>
          <p:cNvSpPr/>
          <p:nvPr/>
        </p:nvSpPr>
        <p:spPr>
          <a:xfrm>
            <a:off x="3045354" y="2257160"/>
            <a:ext cx="2969948" cy="246980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800" b="1" dirty="0">
                <a:solidFill>
                  <a:schemeClr val="tx1"/>
                </a:solidFill>
              </a:rPr>
              <a:t>وتعزيز المساواة بين الجنسين</a:t>
            </a:r>
            <a:endParaRPr lang="ar-BH" sz="2800" b="1" dirty="0"/>
          </a:p>
        </p:txBody>
      </p:sp>
      <p:sp>
        <p:nvSpPr>
          <p:cNvPr id="22" name="Oval 21"/>
          <p:cNvSpPr/>
          <p:nvPr/>
        </p:nvSpPr>
        <p:spPr>
          <a:xfrm>
            <a:off x="3311462" y="7336067"/>
            <a:ext cx="3171310" cy="28472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800" b="1" dirty="0"/>
              <a:t>خفض الانبعاثات الناتجة عن حرق المخلفات</a:t>
            </a:r>
          </a:p>
        </p:txBody>
      </p:sp>
    </p:spTree>
    <p:extLst>
      <p:ext uri="{BB962C8B-B14F-4D97-AF65-F5344CB8AC3E}">
        <p14:creationId xmlns:p14="http://schemas.microsoft.com/office/powerpoint/2010/main" val="134988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94971" y="3563937"/>
            <a:ext cx="10951771" cy="1306777"/>
          </a:xfrm>
        </p:spPr>
        <p:txBody>
          <a:bodyPr>
            <a:normAutofit/>
          </a:bodyPr>
          <a:lstStyle/>
          <a:p>
            <a:pPr algn="ctr"/>
            <a:r>
              <a:rPr lang="ar-BH" b="1" dirty="0">
                <a:solidFill>
                  <a:srgbClr val="FF0000"/>
                </a:solidFill>
              </a:rPr>
              <a:t>المستهدفون من المشروع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8634" y="4989513"/>
            <a:ext cx="10566025" cy="4989511"/>
          </a:xfrm>
        </p:spPr>
        <p:txBody>
          <a:bodyPr>
            <a:normAutofit/>
          </a:bodyPr>
          <a:lstStyle/>
          <a:p>
            <a:pPr algn="just"/>
            <a:r>
              <a:rPr lang="ar-EG" sz="3118" b="1" dirty="0">
                <a:latin typeface="Arial Rounded MT Bold" pitchFamily="34" charset="0"/>
              </a:rPr>
              <a:t>المستهدفون هم عدد 100 من النساء المعيلات (مطلقات، أرامل، منفصلات</a:t>
            </a:r>
            <a:r>
              <a:rPr lang="ar-BH" sz="3118" b="1" dirty="0">
                <a:latin typeface="Arial Rounded MT Bold" pitchFamily="34" charset="0"/>
              </a:rPr>
              <a:t> </a:t>
            </a:r>
            <a:r>
              <a:rPr lang="ar-EG" sz="3118" b="1" dirty="0">
                <a:latin typeface="Arial Rounded MT Bold" pitchFamily="34" charset="0"/>
              </a:rPr>
              <a:t>... ) من المصريات واللاجئات السوريات (25-30% سوريات) – الذين تتراوح أعمارهن بين 18-50 سنة</a:t>
            </a:r>
            <a:endParaRPr lang="ar-BH" sz="3118" b="1" dirty="0">
              <a:latin typeface="Arial Rounded MT Bold" pitchFamily="34" charset="0"/>
            </a:endParaRPr>
          </a:p>
          <a:p>
            <a:pPr algn="just"/>
            <a:r>
              <a:rPr lang="ar-EG" sz="3118" b="1" dirty="0">
                <a:latin typeface="Arial Rounded MT Bold" pitchFamily="34" charset="0"/>
              </a:rPr>
              <a:t> وعدد </a:t>
            </a:r>
            <a:r>
              <a:rPr lang="ar-BH" sz="3118" b="1" dirty="0">
                <a:latin typeface="Arial Rounded MT Bold" pitchFamily="34" charset="0"/>
              </a:rPr>
              <a:t>3</a:t>
            </a:r>
            <a:r>
              <a:rPr lang="ar-EG" sz="3118" b="1" dirty="0">
                <a:latin typeface="Arial Rounded MT Bold" pitchFamily="34" charset="0"/>
              </a:rPr>
              <a:t>00 من أطفالهن (من سن 7-12 سنة)، من بين الفقيرات، والمهمشات، والأميات، ومحدودات الخبرات، اللاتي تعشن في المناطق المهمشة والعشوائية التي تعاني من التلوث البيئي الناتج عن المخلفات الصناعية بمدينة العاشر من رمضان.</a:t>
            </a:r>
            <a:endParaRPr lang="en-US" sz="3118" b="1" dirty="0">
              <a:latin typeface="Arial Rounded MT Bold" pitchFamily="34" charset="0"/>
            </a:endParaRPr>
          </a:p>
          <a:p>
            <a:pPr marL="0" indent="0">
              <a:buNone/>
            </a:pPr>
            <a:endParaRPr lang="ar-BH" dirty="0"/>
          </a:p>
        </p:txBody>
      </p:sp>
      <p:pic>
        <p:nvPicPr>
          <p:cNvPr id="6146" name="Picture 2" descr="C:\Users\mega\Pictures\New folder\مراحل المبادرة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386" y="539342"/>
            <a:ext cx="12592579" cy="3024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1635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58630" y="1069181"/>
            <a:ext cx="10951771" cy="2969948"/>
          </a:xfrm>
        </p:spPr>
        <p:txBody>
          <a:bodyPr>
            <a:normAutofit/>
          </a:bodyPr>
          <a:lstStyle/>
          <a:p>
            <a:br>
              <a:rPr lang="ar-BH" sz="5400" dirty="0"/>
            </a:br>
            <a:br>
              <a:rPr lang="ar-BH" sz="5400" dirty="0"/>
            </a:br>
            <a:endParaRPr lang="ar-BH" sz="5400" dirty="0"/>
          </a:p>
        </p:txBody>
      </p:sp>
      <p:sp>
        <p:nvSpPr>
          <p:cNvPr id="4" name="Oval 3"/>
          <p:cNvSpPr/>
          <p:nvPr/>
        </p:nvSpPr>
        <p:spPr>
          <a:xfrm>
            <a:off x="2311532" y="1423199"/>
            <a:ext cx="10496285" cy="26159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4000" b="1" dirty="0"/>
              <a:t>المشروع واهداف التنمية المستدامة </a:t>
            </a:r>
            <a:br>
              <a:rPr lang="ar-BH" sz="4000" b="1" dirty="0"/>
            </a:br>
            <a:r>
              <a:rPr lang="ar-BH" sz="4000" b="1" dirty="0"/>
              <a:t>يسعى المشروع لتحقيق 6 اهداف هى </a:t>
            </a:r>
          </a:p>
        </p:txBody>
      </p:sp>
      <p:sp>
        <p:nvSpPr>
          <p:cNvPr id="5" name="Oval 4"/>
          <p:cNvSpPr/>
          <p:nvPr/>
        </p:nvSpPr>
        <p:spPr>
          <a:xfrm>
            <a:off x="8495802" y="8035491"/>
            <a:ext cx="4989513" cy="214311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4000" dirty="0"/>
              <a:t>المدن المستدامة</a:t>
            </a:r>
          </a:p>
        </p:txBody>
      </p:sp>
      <p:sp>
        <p:nvSpPr>
          <p:cNvPr id="6" name="Oval 5"/>
          <p:cNvSpPr/>
          <p:nvPr/>
        </p:nvSpPr>
        <p:spPr>
          <a:xfrm>
            <a:off x="1025790" y="5882873"/>
            <a:ext cx="5227108" cy="225716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4000" dirty="0"/>
              <a:t>القضاء على الفقر </a:t>
            </a:r>
          </a:p>
        </p:txBody>
      </p:sp>
      <p:sp>
        <p:nvSpPr>
          <p:cNvPr id="7" name="Oval 6"/>
          <p:cNvSpPr/>
          <p:nvPr/>
        </p:nvSpPr>
        <p:spPr>
          <a:xfrm>
            <a:off x="8391260" y="5897128"/>
            <a:ext cx="4989513" cy="21383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4000" dirty="0"/>
              <a:t>مواجهة التغيرالمناخى</a:t>
            </a:r>
          </a:p>
        </p:txBody>
      </p:sp>
      <p:sp>
        <p:nvSpPr>
          <p:cNvPr id="10" name="Oval 9"/>
          <p:cNvSpPr/>
          <p:nvPr/>
        </p:nvSpPr>
        <p:spPr>
          <a:xfrm>
            <a:off x="1263385" y="8197056"/>
            <a:ext cx="4989513" cy="201481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4000" dirty="0"/>
              <a:t>استخدام امثل للموارد </a:t>
            </a:r>
          </a:p>
        </p:txBody>
      </p:sp>
      <p:sp>
        <p:nvSpPr>
          <p:cNvPr id="11" name="Oval 10"/>
          <p:cNvSpPr/>
          <p:nvPr/>
        </p:nvSpPr>
        <p:spPr>
          <a:xfrm>
            <a:off x="1025789" y="3685111"/>
            <a:ext cx="4870715" cy="213836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4000" dirty="0"/>
              <a:t>الصناعة والابتكار</a:t>
            </a:r>
          </a:p>
        </p:txBody>
      </p:sp>
      <p:sp>
        <p:nvSpPr>
          <p:cNvPr id="12" name="Oval 11"/>
          <p:cNvSpPr/>
          <p:nvPr/>
        </p:nvSpPr>
        <p:spPr>
          <a:xfrm>
            <a:off x="8614600" y="3827668"/>
            <a:ext cx="4751917" cy="20195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4000" dirty="0"/>
              <a:t>النوع الاجتماعى </a:t>
            </a:r>
          </a:p>
        </p:txBody>
      </p:sp>
    </p:spTree>
    <p:extLst>
      <p:ext uri="{BB962C8B-B14F-4D97-AF65-F5344CB8AC3E}">
        <p14:creationId xmlns:p14="http://schemas.microsoft.com/office/powerpoint/2010/main" val="2432727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8634" y="3622638"/>
            <a:ext cx="10566025" cy="6356387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ar-EG" b="1" u="sng" dirty="0"/>
              <a:t>النتيجة النهائية:</a:t>
            </a:r>
            <a:endParaRPr lang="en-US" dirty="0"/>
          </a:p>
          <a:p>
            <a:r>
              <a:rPr lang="ar-EG" dirty="0"/>
              <a:t>النساء المعيلات من المصريات واللاجئات السوريات، وأطفالهن، بالمناطق العشوائية والمهمشة في مدينة العاشر من رمضان، لديهن فرص أفضل للتمكين</a:t>
            </a:r>
            <a:r>
              <a:rPr lang="ar-BH" dirty="0"/>
              <a:t> الاقتصادى</a:t>
            </a:r>
            <a:r>
              <a:rPr lang="ar-EG" dirty="0"/>
              <a:t>، والمساواة بين الجنسين، والإنتاج، وكسب الرزق، في بيئة صحية آمنة</a:t>
            </a:r>
            <a:r>
              <a:rPr lang="ar-BH" dirty="0"/>
              <a:t> خالية من الانبعاثات </a:t>
            </a:r>
            <a:r>
              <a:rPr lang="ar-EG" dirty="0"/>
              <a:t>.</a:t>
            </a:r>
            <a:endParaRPr lang="en-US" dirty="0"/>
          </a:p>
          <a:p>
            <a:endParaRPr lang="ar-BH" dirty="0"/>
          </a:p>
        </p:txBody>
      </p:sp>
      <p:sp>
        <p:nvSpPr>
          <p:cNvPr id="4" name="Oval 3"/>
          <p:cNvSpPr/>
          <p:nvPr/>
        </p:nvSpPr>
        <p:spPr>
          <a:xfrm>
            <a:off x="1976173" y="1078706"/>
            <a:ext cx="11167004" cy="23167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5612" b="1" dirty="0"/>
              <a:t>المخرجات والنتائج</a:t>
            </a:r>
          </a:p>
        </p:txBody>
      </p:sp>
    </p:spTree>
    <p:extLst>
      <p:ext uri="{BB962C8B-B14F-4D97-AF65-F5344CB8AC3E}">
        <p14:creationId xmlns:p14="http://schemas.microsoft.com/office/powerpoint/2010/main" val="3658669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248</Words>
  <Application>Microsoft Office PowerPoint</Application>
  <PresentationFormat>Custom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Rounded MT Bold</vt:lpstr>
      <vt:lpstr>Calibri</vt:lpstr>
      <vt:lpstr>Office Theme</vt:lpstr>
      <vt:lpstr>المبادرة الوطنية للمشروعات الخضراء الذكية .. فئة المرأة والمناخ </vt:lpstr>
      <vt:lpstr>PowerPoint Presentation</vt:lpstr>
      <vt:lpstr>PowerPoint Presentation</vt:lpstr>
      <vt:lpstr>المستهدفون من المشروع </vt:lpstr>
      <vt:lpstr>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المبادرة الوطنية للمشروعات الخضراء الذكية .. فئة المرأة والمناخ </dc:title>
  <dc:creator>mega</dc:creator>
  <cp:lastModifiedBy>Mohamed Elmelegy</cp:lastModifiedBy>
  <cp:revision>31</cp:revision>
  <dcterms:created xsi:type="dcterms:W3CDTF">2006-08-16T00:00:00Z</dcterms:created>
  <dcterms:modified xsi:type="dcterms:W3CDTF">2022-10-20T21:11:25Z</dcterms:modified>
</cp:coreProperties>
</file>