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sldIdLst>
    <p:sldId id="287" r:id="rId2"/>
    <p:sldId id="265" r:id="rId3"/>
    <p:sldId id="279" r:id="rId4"/>
    <p:sldId id="268" r:id="rId5"/>
    <p:sldId id="284" r:id="rId6"/>
    <p:sldId id="276" r:id="rId7"/>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3" d="100"/>
          <a:sy n="53"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97924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93799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6055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35512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764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81596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25/03/1444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26151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25/03/1444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45530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25/03/1444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7533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09987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2422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25/03/1444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1717359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26533" y="3542507"/>
            <a:ext cx="11829143" cy="4905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endParaRPr lang="ar-EG" dirty="0">
              <a:solidFill>
                <a:sysClr val="windowText" lastClr="000000"/>
              </a:solidFill>
              <a:latin typeface="Calibri" panose="020F0502020204030204"/>
              <a:cs typeface="Arial" panose="020B0604020202020204" pitchFamily="34" charset="0"/>
            </a:endParaRPr>
          </a:p>
        </p:txBody>
      </p:sp>
      <p:sp>
        <p:nvSpPr>
          <p:cNvPr id="2" name="Subtitle 2">
            <a:extLst>
              <a:ext uri="{FF2B5EF4-FFF2-40B4-BE49-F238E27FC236}">
                <a16:creationId xmlns:a16="http://schemas.microsoft.com/office/drawing/2014/main" id="{78A91012-5C93-8CCC-4B55-0C88D0A31D24}"/>
              </a:ext>
            </a:extLst>
          </p:cNvPr>
          <p:cNvSpPr>
            <a:spLocks noGrp="1"/>
          </p:cNvSpPr>
          <p:nvPr>
            <p:ph type="subTitle" idx="1"/>
          </p:nvPr>
        </p:nvSpPr>
        <p:spPr>
          <a:xfrm>
            <a:off x="1500978" y="2458014"/>
            <a:ext cx="12088367" cy="3353906"/>
          </a:xfrm>
        </p:spPr>
        <p:txBody>
          <a:bodyPr>
            <a:normAutofit fontScale="92500" lnSpcReduction="20000"/>
          </a:bodyPr>
          <a:lstStyle/>
          <a:p>
            <a:r>
              <a:rPr lang="ar-EG" sz="4800" dirty="0"/>
              <a:t>المبادرة الوطنية للمشروعات الخضراء الذكية</a:t>
            </a:r>
            <a:endParaRPr lang="en-US" sz="4800" dirty="0"/>
          </a:p>
          <a:p>
            <a:r>
              <a:rPr lang="ar-EG" sz="4800" dirty="0"/>
              <a:t>مشروع </a:t>
            </a:r>
            <a:endParaRPr lang="en-US" sz="4800" dirty="0"/>
          </a:p>
          <a:p>
            <a:r>
              <a:rPr lang="ar-SA" sz="4800" dirty="0">
                <a:solidFill>
                  <a:srgbClr val="FF0000"/>
                </a:solidFill>
              </a:rPr>
              <a:t>استزراع</a:t>
            </a:r>
            <a:r>
              <a:rPr lang="ar-EG" sz="4800" dirty="0">
                <a:solidFill>
                  <a:srgbClr val="FF0000"/>
                </a:solidFill>
              </a:rPr>
              <a:t> واستدامة </a:t>
            </a:r>
            <a:r>
              <a:rPr lang="ar-SA" sz="4800" dirty="0">
                <a:solidFill>
                  <a:srgbClr val="FF0000"/>
                </a:solidFill>
              </a:rPr>
              <a:t>الشعاب المرجانية </a:t>
            </a:r>
            <a:r>
              <a:rPr lang="ar-EG" sz="4800" dirty="0">
                <a:solidFill>
                  <a:srgbClr val="FF0000"/>
                </a:solidFill>
              </a:rPr>
              <a:t>على ساحل البحر الاحمر</a:t>
            </a:r>
            <a:endParaRPr lang="ar-SA" sz="4800" dirty="0">
              <a:solidFill>
                <a:srgbClr val="FF0000"/>
              </a:solidFill>
            </a:endParaRPr>
          </a:p>
          <a:p>
            <a:r>
              <a:rPr lang="en-US" sz="4800" dirty="0"/>
              <a:t>Sexual Production of Corals for Reef Restoration in the Red Sea –Hurghada  </a:t>
            </a:r>
            <a:endParaRPr lang="ar-EG" sz="4800" dirty="0"/>
          </a:p>
          <a:p>
            <a:endParaRPr lang="en-US" sz="4800" dirty="0"/>
          </a:p>
        </p:txBody>
      </p:sp>
      <p:pic>
        <p:nvPicPr>
          <p:cNvPr id="3" name="Picture 2" descr="ربما تحتوي الصورة على: ‏‏شخص واحد‏، ‏‏لقطة قريبة‏‏‏">
            <a:extLst>
              <a:ext uri="{FF2B5EF4-FFF2-40B4-BE49-F238E27FC236}">
                <a16:creationId xmlns:a16="http://schemas.microsoft.com/office/drawing/2014/main" id="{D4D5344F-03D1-0257-941F-A27C71B8A6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6533" y="6209045"/>
            <a:ext cx="2398486" cy="1609568"/>
          </a:xfrm>
          <a:prstGeom prst="rect">
            <a:avLst/>
          </a:prstGeom>
          <a:noFill/>
          <a:ln>
            <a:noFill/>
          </a:ln>
        </p:spPr>
      </p:pic>
      <p:graphicFrame>
        <p:nvGraphicFramePr>
          <p:cNvPr id="4" name="Table 3">
            <a:extLst>
              <a:ext uri="{FF2B5EF4-FFF2-40B4-BE49-F238E27FC236}">
                <a16:creationId xmlns:a16="http://schemas.microsoft.com/office/drawing/2014/main" id="{751092DD-CF54-DC4B-9866-EF125765145D}"/>
              </a:ext>
            </a:extLst>
          </p:cNvPr>
          <p:cNvGraphicFramePr>
            <a:graphicFrameLocks noGrp="1"/>
          </p:cNvGraphicFramePr>
          <p:nvPr>
            <p:extLst>
              <p:ext uri="{D42A27DB-BD31-4B8C-83A1-F6EECF244321}">
                <p14:modId xmlns:p14="http://schemas.microsoft.com/office/powerpoint/2010/main" val="524580632"/>
              </p:ext>
            </p:extLst>
          </p:nvPr>
        </p:nvGraphicFramePr>
        <p:xfrm>
          <a:off x="7559677" y="5954548"/>
          <a:ext cx="6095999" cy="2216637"/>
        </p:xfrm>
        <a:graphic>
          <a:graphicData uri="http://schemas.openxmlformats.org/drawingml/2006/table">
            <a:tbl>
              <a:tblPr firstRow="1" bandRow="1">
                <a:tableStyleId>{5C22544A-7EE6-4342-B048-85BDC9FD1C3A}</a:tableStyleId>
              </a:tblPr>
              <a:tblGrid>
                <a:gridCol w="3193142">
                  <a:extLst>
                    <a:ext uri="{9D8B030D-6E8A-4147-A177-3AD203B41FA5}">
                      <a16:colId xmlns:a16="http://schemas.microsoft.com/office/drawing/2014/main" val="1019786715"/>
                    </a:ext>
                  </a:extLst>
                </a:gridCol>
                <a:gridCol w="2902857">
                  <a:extLst>
                    <a:ext uri="{9D8B030D-6E8A-4147-A177-3AD203B41FA5}">
                      <a16:colId xmlns:a16="http://schemas.microsoft.com/office/drawing/2014/main" val="3277469198"/>
                    </a:ext>
                  </a:extLst>
                </a:gridCol>
              </a:tblGrid>
              <a:tr h="385502">
                <a:tc>
                  <a:txBody>
                    <a:bodyPr/>
                    <a:lstStyle/>
                    <a:p>
                      <a:pPr algn="ctr"/>
                      <a:r>
                        <a:rPr lang="ar-SA" sz="1800" b="1" dirty="0">
                          <a:cs typeface="+mj-cs"/>
                        </a:rPr>
                        <a:t>الوظيفة </a:t>
                      </a:r>
                      <a:endParaRPr lang="en-US" sz="1800" b="1" dirty="0">
                        <a:cs typeface="+mj-cs"/>
                      </a:endParaRPr>
                    </a:p>
                  </a:txBody>
                  <a:tcPr/>
                </a:tc>
                <a:tc>
                  <a:txBody>
                    <a:bodyPr/>
                    <a:lstStyle/>
                    <a:p>
                      <a:pPr algn="ctr"/>
                      <a:r>
                        <a:rPr lang="ar-SA" sz="1800" b="1" dirty="0">
                          <a:cs typeface="+mj-cs"/>
                        </a:rPr>
                        <a:t>الاسم </a:t>
                      </a:r>
                      <a:endParaRPr lang="en-US" sz="1800" b="1" dirty="0">
                        <a:cs typeface="+mj-cs"/>
                      </a:endParaRPr>
                    </a:p>
                  </a:txBody>
                  <a:tcPr/>
                </a:tc>
                <a:extLst>
                  <a:ext uri="{0D108BD9-81ED-4DB2-BD59-A6C34878D82A}">
                    <a16:rowId xmlns:a16="http://schemas.microsoft.com/office/drawing/2014/main" val="477119104"/>
                  </a:ext>
                </a:extLst>
              </a:tr>
              <a:tr h="1831135">
                <a:tc>
                  <a:txBody>
                    <a:bodyPr/>
                    <a:lstStyle/>
                    <a:p>
                      <a:pPr algn="ctr"/>
                      <a:r>
                        <a:rPr lang="ar-SA" sz="1800" b="1" dirty="0">
                          <a:cs typeface="+mj-cs"/>
                        </a:rPr>
                        <a:t>مدير محمية الجزر الشمالية – محميات البحر الاحمر – جهاز شئون البيئة – البحر الاحمر </a:t>
                      </a:r>
                    </a:p>
                    <a:p>
                      <a:pPr algn="ctr"/>
                      <a:r>
                        <a:rPr lang="ar-SA" sz="1800" b="1" dirty="0">
                          <a:cs typeface="+mj-cs"/>
                        </a:rPr>
                        <a:t>موبيل :01027601744</a:t>
                      </a:r>
                    </a:p>
                    <a:p>
                      <a:pPr algn="ctr"/>
                      <a:r>
                        <a:rPr lang="en-US" sz="1800" b="1" dirty="0">
                          <a:cs typeface="+mj-cs"/>
                        </a:rPr>
                        <a:t>ahmedghallab968@yahoo.com</a:t>
                      </a:r>
                    </a:p>
                  </a:txBody>
                  <a:tcPr/>
                </a:tc>
                <a:tc>
                  <a:txBody>
                    <a:bodyPr/>
                    <a:lstStyle/>
                    <a:p>
                      <a:pPr algn="r"/>
                      <a:r>
                        <a:rPr lang="ar-SA" sz="1800" b="1" dirty="0">
                          <a:cs typeface="+mj-cs"/>
                        </a:rPr>
                        <a:t>د/أحمد غلاب عبيد يوسف</a:t>
                      </a:r>
                      <a:endParaRPr lang="en-US" sz="1800" b="1" dirty="0">
                        <a:cs typeface="+mj-cs"/>
                      </a:endParaRPr>
                    </a:p>
                  </a:txBody>
                  <a:tcPr/>
                </a:tc>
                <a:extLst>
                  <a:ext uri="{0D108BD9-81ED-4DB2-BD59-A6C34878D82A}">
                    <a16:rowId xmlns:a16="http://schemas.microsoft.com/office/drawing/2014/main" val="958668915"/>
                  </a:ext>
                </a:extLst>
              </a:tr>
            </a:tbl>
          </a:graphicData>
        </a:graphic>
      </p:graphicFrame>
      <p:sp>
        <p:nvSpPr>
          <p:cNvPr id="6" name="Oval 5">
            <a:extLst>
              <a:ext uri="{FF2B5EF4-FFF2-40B4-BE49-F238E27FC236}">
                <a16:creationId xmlns:a16="http://schemas.microsoft.com/office/drawing/2014/main" id="{2CBFB79E-47FD-CB72-87E3-64CE564C9D81}"/>
              </a:ext>
            </a:extLst>
          </p:cNvPr>
          <p:cNvSpPr/>
          <p:nvPr/>
        </p:nvSpPr>
        <p:spPr>
          <a:xfrm>
            <a:off x="4617580" y="6325344"/>
            <a:ext cx="2549537" cy="14306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rPr>
              <a:t>مسئول ومنسق المشروع </a:t>
            </a:r>
            <a:endParaRPr lang="en-US" b="1" dirty="0">
              <a:solidFill>
                <a:schemeClr val="tx1"/>
              </a:solidFill>
            </a:endParaRPr>
          </a:p>
        </p:txBody>
      </p:sp>
    </p:spTree>
    <p:extLst>
      <p:ext uri="{BB962C8B-B14F-4D97-AF65-F5344CB8AC3E}">
        <p14:creationId xmlns:p14="http://schemas.microsoft.com/office/powerpoint/2010/main" val="339440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505075" y="40753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endParaRPr lang="ar-EG" dirty="0">
              <a:solidFill>
                <a:sysClr val="windowText" lastClr="000000"/>
              </a:solidFill>
              <a:latin typeface="Calibri" panose="020F0502020204030204"/>
              <a:cs typeface="Arial" panose="020B0604020202020204" pitchFamily="34" charset="0"/>
            </a:endParaRPr>
          </a:p>
          <a:p>
            <a:pPr algn="r" rtl="1">
              <a:defRPr/>
            </a:pPr>
            <a:endParaRPr lang="ar-EG" dirty="0">
              <a:solidFill>
                <a:sysClr val="windowText" lastClr="000000"/>
              </a:solidFill>
              <a:latin typeface="Calibri" panose="020F0502020204030204"/>
              <a:cs typeface="Arial" panose="020B0604020202020204" pitchFamily="34" charset="0"/>
            </a:endParaRPr>
          </a:p>
          <a:p>
            <a:pPr algn="r" rtl="1">
              <a:defRPr/>
            </a:pPr>
            <a:endParaRPr lang="ar-EG" dirty="0">
              <a:solidFill>
                <a:sysClr val="windowText" lastClr="000000"/>
              </a:solidFill>
              <a:latin typeface="Calibri" panose="020F0502020204030204"/>
              <a:cs typeface="Arial" panose="020B0604020202020204" pitchFamily="34" charset="0"/>
            </a:endParaRPr>
          </a:p>
        </p:txBody>
      </p:sp>
      <p:sp>
        <p:nvSpPr>
          <p:cNvPr id="2" name="Rectangle 1">
            <a:extLst>
              <a:ext uri="{FF2B5EF4-FFF2-40B4-BE49-F238E27FC236}">
                <a16:creationId xmlns:a16="http://schemas.microsoft.com/office/drawing/2014/main" id="{2562994C-67A2-6407-A5EF-963E762CC0D4}"/>
              </a:ext>
            </a:extLst>
          </p:cNvPr>
          <p:cNvSpPr/>
          <p:nvPr/>
        </p:nvSpPr>
        <p:spPr>
          <a:xfrm>
            <a:off x="5942687" y="2490812"/>
            <a:ext cx="2561095" cy="574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t>أهداف المشروع </a:t>
            </a:r>
            <a:endParaRPr lang="en-US" sz="3200" b="1" dirty="0"/>
          </a:p>
        </p:txBody>
      </p:sp>
      <p:sp>
        <p:nvSpPr>
          <p:cNvPr id="8" name="Rectangle 7">
            <a:extLst>
              <a:ext uri="{FF2B5EF4-FFF2-40B4-BE49-F238E27FC236}">
                <a16:creationId xmlns:a16="http://schemas.microsoft.com/office/drawing/2014/main" id="{A22BFF11-D663-3642-D0E3-EA66A79E5964}"/>
              </a:ext>
            </a:extLst>
          </p:cNvPr>
          <p:cNvSpPr/>
          <p:nvPr/>
        </p:nvSpPr>
        <p:spPr>
          <a:xfrm>
            <a:off x="1789139" y="3411426"/>
            <a:ext cx="11866536" cy="1326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cs typeface="+mj-cs"/>
              </a:rPr>
              <a:t>حماية الشعاب المرجانية من التغيرات المناخية وارتفاع درجات الحرارة وتطبيق الية علمية لاستدامتها والحفاظ عليها  كاهم النظم البيئية الدعمة للبيئة والاقتصاد </a:t>
            </a:r>
            <a:endParaRPr lang="en-US" sz="3200" b="1" dirty="0">
              <a:cs typeface="+mj-cs"/>
            </a:endParaRPr>
          </a:p>
        </p:txBody>
      </p:sp>
      <p:sp>
        <p:nvSpPr>
          <p:cNvPr id="10" name="Rectangle 9">
            <a:extLst>
              <a:ext uri="{FF2B5EF4-FFF2-40B4-BE49-F238E27FC236}">
                <a16:creationId xmlns:a16="http://schemas.microsoft.com/office/drawing/2014/main" id="{7928513B-C37C-A50F-8F75-2FA6ACA76095}"/>
              </a:ext>
            </a:extLst>
          </p:cNvPr>
          <p:cNvSpPr/>
          <p:nvPr/>
        </p:nvSpPr>
        <p:spPr>
          <a:xfrm>
            <a:off x="1789139" y="4735015"/>
            <a:ext cx="11866536" cy="1326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cs typeface="+mj-cs"/>
              </a:rPr>
              <a:t>تعليم وجذب الفتيات الى مهنة التعليم والغوص البيئى لتوفير فرص عمل لائقة بهم فى مجال السياحة البيئية </a:t>
            </a:r>
            <a:endParaRPr lang="en-US" sz="3200" b="1" dirty="0">
              <a:cs typeface="+mj-cs"/>
            </a:endParaRPr>
          </a:p>
        </p:txBody>
      </p:sp>
      <p:sp>
        <p:nvSpPr>
          <p:cNvPr id="11" name="Rectangle 10">
            <a:extLst>
              <a:ext uri="{FF2B5EF4-FFF2-40B4-BE49-F238E27FC236}">
                <a16:creationId xmlns:a16="http://schemas.microsoft.com/office/drawing/2014/main" id="{C8CAB1CE-726D-C508-3AF2-677BF5B730CF}"/>
              </a:ext>
            </a:extLst>
          </p:cNvPr>
          <p:cNvSpPr/>
          <p:nvPr/>
        </p:nvSpPr>
        <p:spPr>
          <a:xfrm>
            <a:off x="1789139" y="6090598"/>
            <a:ext cx="11866536" cy="1326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cs typeface="+mj-cs"/>
              </a:rPr>
              <a:t>نشر الوعى البيئى حول مخاطر التغيرات المناخية على الشعاب المرجانية وتعليم الفتيات والسيدات فى البحر الاحمر على طريقة استزراع الشعاب المرجانية </a:t>
            </a:r>
            <a:endParaRPr lang="en-US" sz="3200" b="1" dirty="0">
              <a:cs typeface="+mj-cs"/>
            </a:endParaRPr>
          </a:p>
        </p:txBody>
      </p:sp>
      <p:sp>
        <p:nvSpPr>
          <p:cNvPr id="13" name="Rectangle 12">
            <a:extLst>
              <a:ext uri="{FF2B5EF4-FFF2-40B4-BE49-F238E27FC236}">
                <a16:creationId xmlns:a16="http://schemas.microsoft.com/office/drawing/2014/main" id="{0F411FF7-8D10-16C3-4100-9772A165A553}"/>
              </a:ext>
            </a:extLst>
          </p:cNvPr>
          <p:cNvSpPr/>
          <p:nvPr/>
        </p:nvSpPr>
        <p:spPr>
          <a:xfrm>
            <a:off x="1789139" y="7416770"/>
            <a:ext cx="11866536" cy="13261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cs typeface="+mj-cs"/>
              </a:rPr>
              <a:t>على المدى الطويل خلق جيل من الجنسين لدية القدرة والفهم على الحفاظ على الموارد الطبيعية وابتكار اليات عليمة للحفاظ عليها من التغيرات المناخية </a:t>
            </a:r>
            <a:endParaRPr lang="en-US" sz="3200" b="1" dirty="0">
              <a:cs typeface="+mj-cs"/>
            </a:endParaRPr>
          </a:p>
        </p:txBody>
      </p:sp>
    </p:spTree>
    <p:extLst>
      <p:ext uri="{BB962C8B-B14F-4D97-AF65-F5344CB8AC3E}">
        <p14:creationId xmlns:p14="http://schemas.microsoft.com/office/powerpoint/2010/main" val="217040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1A6601-A3EE-8F87-F2B2-3FEA4F1C45EF}"/>
              </a:ext>
            </a:extLst>
          </p:cNvPr>
          <p:cNvSpPr/>
          <p:nvPr/>
        </p:nvSpPr>
        <p:spPr>
          <a:xfrm>
            <a:off x="3683561" y="1398498"/>
            <a:ext cx="7658640" cy="8996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2800" b="1" dirty="0"/>
              <a:t>التغيرات المناخية وتاثيرها على </a:t>
            </a:r>
            <a:r>
              <a:rPr lang="ar-SA" sz="2800" b="1" dirty="0"/>
              <a:t>الشعاب المرجانية </a:t>
            </a:r>
            <a:endParaRPr lang="en-US" sz="2800" b="1" dirty="0"/>
          </a:p>
        </p:txBody>
      </p:sp>
      <p:sp>
        <p:nvSpPr>
          <p:cNvPr id="6" name="Rectangle 5">
            <a:extLst>
              <a:ext uri="{FF2B5EF4-FFF2-40B4-BE49-F238E27FC236}">
                <a16:creationId xmlns:a16="http://schemas.microsoft.com/office/drawing/2014/main" id="{A5402E1E-D061-D3BF-3284-548EB3D022EE}"/>
              </a:ext>
            </a:extLst>
          </p:cNvPr>
          <p:cNvSpPr/>
          <p:nvPr/>
        </p:nvSpPr>
        <p:spPr>
          <a:xfrm>
            <a:off x="7136056" y="2618599"/>
            <a:ext cx="6854264" cy="62248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ar-SA" sz="2400" b="1" dirty="0">
                <a:cs typeface="+mj-cs"/>
              </a:rPr>
              <a:t>الشعاب المرجانية : موارد حية ذات قيمة اقتصادية عالية حيث قدرت قيمة المتر الواحد من الشعاب فى السنة فى البحر الاحمر بما يعادل 300 دولار وقدرت قيمة بعض الكائنات الحية المرتبطة بالنظام البيئى للشعاب المرجانية  سمكة القرش الابيض المحيطى ب 200 الف دولار فى العام والدولفين  ب 91 الف دولار ( مناطق الجزر البعيدة – صمداى – الفانوس – العرق )</a:t>
            </a:r>
            <a:endParaRPr lang="en-US" sz="2400" b="1" dirty="0">
              <a:cs typeface="+mj-cs"/>
            </a:endParaRPr>
          </a:p>
          <a:p>
            <a:pPr algn="r"/>
            <a:r>
              <a:rPr lang="ar-SA" sz="2400" b="1" dirty="0"/>
              <a:t>تغير المناخ يؤثر على الشعاب المرجانية حيث أن درجات الحرارة المرتفعة تسبب ابيضاض المرجان ونفوقه</a:t>
            </a:r>
            <a:r>
              <a:rPr lang="ar-EG" sz="2400" b="1" dirty="0"/>
              <a:t> ( 30% من مستعمرات الشعاب المرجانية فى البحر الاحمر تعرضت للابيضاض عام 2020) </a:t>
            </a:r>
            <a:r>
              <a:rPr lang="ar-SA" sz="2400" b="1" dirty="0"/>
              <a:t>. يؤدي تغير المناخ أيضًا إلى تغيير كيمياء </a:t>
            </a:r>
            <a:r>
              <a:rPr lang="ar-EG" sz="2400" b="1" dirty="0"/>
              <a:t>مياة البحر </a:t>
            </a:r>
            <a:r>
              <a:rPr lang="ar-SA" sz="2400" b="1" dirty="0"/>
              <a:t>، حيث يؤدي تحمض ال</a:t>
            </a:r>
            <a:r>
              <a:rPr lang="ar-EG" sz="2400" b="1" dirty="0"/>
              <a:t>بحار</a:t>
            </a:r>
            <a:r>
              <a:rPr lang="ar-SA" sz="2400" b="1" dirty="0"/>
              <a:t> إلى إعاقة نمو المرجان</a:t>
            </a:r>
            <a:r>
              <a:rPr lang="ar-EG" sz="2400" b="1" dirty="0"/>
              <a:t> </a:t>
            </a:r>
            <a:r>
              <a:rPr lang="ar-SA" sz="2400" b="1" dirty="0"/>
              <a:t>بالإضافة إلى ذلك ، يؤدي تغير المناخ إلى زيادة مخاطر الإصابة بأمراض المرجان وتكاثر الطحالب مما يؤثر سلبًا </a:t>
            </a:r>
            <a:r>
              <a:rPr lang="ar-EG" sz="2400" b="1" dirty="0"/>
              <a:t>على اقتصاد السياحة البيئية فى البحر الاحمر </a:t>
            </a:r>
            <a:r>
              <a:rPr lang="ar-SA" sz="2400" b="1" dirty="0"/>
              <a:t>.</a:t>
            </a:r>
            <a:r>
              <a:rPr lang="ar-EG" sz="2400" b="1" dirty="0"/>
              <a:t>تشير التحذيرات العالمية الى البحر الاحمر من </a:t>
            </a:r>
            <a:r>
              <a:rPr lang="ar-SA" sz="2400" b="1" dirty="0"/>
              <a:t>بين عدد من الدول الساحلية الأخرى ، مثل المكسيك وإندونيسيا وجزر المالديف وماليزيا وأستراليا وتايلاند - تواجه مخاطر فقدان أكثر من 90٪ من دخلها من سياحة الشعاب المرجانية</a:t>
            </a:r>
            <a:r>
              <a:rPr lang="ar-SA" sz="2400" dirty="0"/>
              <a:t>.</a:t>
            </a:r>
            <a:endParaRPr lang="en-US" sz="2400" b="1" dirty="0">
              <a:cs typeface="+mj-cs"/>
            </a:endParaRPr>
          </a:p>
        </p:txBody>
      </p:sp>
      <p:pic>
        <p:nvPicPr>
          <p:cNvPr id="4" name="Picture 3">
            <a:extLst>
              <a:ext uri="{FF2B5EF4-FFF2-40B4-BE49-F238E27FC236}">
                <a16:creationId xmlns:a16="http://schemas.microsoft.com/office/drawing/2014/main" id="{1D2EE3F9-086F-8598-A9AA-45A364F03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734" y="2618599"/>
            <a:ext cx="5238365" cy="2674524"/>
          </a:xfrm>
          <a:prstGeom prst="rect">
            <a:avLst/>
          </a:prstGeom>
        </p:spPr>
      </p:pic>
      <p:pic>
        <p:nvPicPr>
          <p:cNvPr id="7" name="Picture 2" descr="\\M-ZAKI\m-zaki\PH work\Hepca\Pres\IMG_1410.jpg">
            <a:extLst>
              <a:ext uri="{FF2B5EF4-FFF2-40B4-BE49-F238E27FC236}">
                <a16:creationId xmlns:a16="http://schemas.microsoft.com/office/drawing/2014/main" id="{7051B0EE-7813-116A-218C-299E2CFF5D1E}"/>
              </a:ext>
            </a:extLst>
          </p:cNvPr>
          <p:cNvPicPr>
            <a:picLocks noChangeAspect="1" noChangeArrowheads="1"/>
          </p:cNvPicPr>
          <p:nvPr/>
        </p:nvPicPr>
        <p:blipFill>
          <a:blip r:embed="rId3" cstate="email"/>
          <a:srcRect/>
          <a:stretch>
            <a:fillRect/>
          </a:stretch>
        </p:blipFill>
        <p:spPr bwMode="auto">
          <a:xfrm>
            <a:off x="959734" y="6023502"/>
            <a:ext cx="5447655" cy="2819983"/>
          </a:xfrm>
          <a:prstGeom prst="rect">
            <a:avLst/>
          </a:prstGeom>
          <a:noFill/>
          <a:ln w="9525">
            <a:noFill/>
            <a:miter lim="800000"/>
            <a:headEnd/>
            <a:tailEnd/>
          </a:ln>
        </p:spPr>
      </p:pic>
    </p:spTree>
    <p:extLst>
      <p:ext uri="{BB962C8B-B14F-4D97-AF65-F5344CB8AC3E}">
        <p14:creationId xmlns:p14="http://schemas.microsoft.com/office/powerpoint/2010/main" val="58692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65A4022-CCA8-24A3-47AF-96534B6E0588}"/>
              </a:ext>
            </a:extLst>
          </p:cNvPr>
          <p:cNvPicPr>
            <a:picLocks noChangeAspect="1"/>
          </p:cNvPicPr>
          <p:nvPr/>
        </p:nvPicPr>
        <p:blipFill rotWithShape="1">
          <a:blip r:embed="rId2">
            <a:extLst>
              <a:ext uri="{28A0092B-C50C-407E-A947-70E740481C1C}">
                <a14:useLocalDpi xmlns:a14="http://schemas.microsoft.com/office/drawing/2010/main" val="0"/>
              </a:ext>
            </a:extLst>
          </a:blip>
          <a:srcRect l="7443"/>
          <a:stretch/>
        </p:blipFill>
        <p:spPr>
          <a:xfrm>
            <a:off x="1463675" y="3478874"/>
            <a:ext cx="5282894" cy="2303567"/>
          </a:xfrm>
          <a:prstGeom prst="rect">
            <a:avLst/>
          </a:prstGeom>
        </p:spPr>
      </p:pic>
      <p:pic>
        <p:nvPicPr>
          <p:cNvPr id="4" name="Picture 3">
            <a:extLst>
              <a:ext uri="{FF2B5EF4-FFF2-40B4-BE49-F238E27FC236}">
                <a16:creationId xmlns:a16="http://schemas.microsoft.com/office/drawing/2014/main" id="{F71E53B0-E717-BC0F-0E32-391BE7E49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256" y="5782441"/>
            <a:ext cx="4836887" cy="2975427"/>
          </a:xfrm>
          <a:prstGeom prst="rect">
            <a:avLst/>
          </a:prstGeom>
        </p:spPr>
      </p:pic>
      <p:sp>
        <p:nvSpPr>
          <p:cNvPr id="7" name="Rectangle 6">
            <a:extLst>
              <a:ext uri="{FF2B5EF4-FFF2-40B4-BE49-F238E27FC236}">
                <a16:creationId xmlns:a16="http://schemas.microsoft.com/office/drawing/2014/main" id="{C424F306-D178-176A-2CA7-701C618D6FDE}"/>
              </a:ext>
            </a:extLst>
          </p:cNvPr>
          <p:cNvSpPr/>
          <p:nvPr/>
        </p:nvSpPr>
        <p:spPr>
          <a:xfrm>
            <a:off x="1329603" y="3203101"/>
            <a:ext cx="1375229" cy="27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Randal et al 2020</a:t>
            </a:r>
          </a:p>
        </p:txBody>
      </p:sp>
      <p:sp>
        <p:nvSpPr>
          <p:cNvPr id="10" name="Rectangle 9">
            <a:extLst>
              <a:ext uri="{FF2B5EF4-FFF2-40B4-BE49-F238E27FC236}">
                <a16:creationId xmlns:a16="http://schemas.microsoft.com/office/drawing/2014/main" id="{B81FF7B0-7DD5-1EDF-1016-5C3EFABA9F7B}"/>
              </a:ext>
            </a:extLst>
          </p:cNvPr>
          <p:cNvSpPr/>
          <p:nvPr/>
        </p:nvSpPr>
        <p:spPr>
          <a:xfrm>
            <a:off x="1497135" y="8459590"/>
            <a:ext cx="1886857" cy="27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محميات البحر الاحمر </a:t>
            </a:r>
            <a:endParaRPr lang="en-US" dirty="0"/>
          </a:p>
        </p:txBody>
      </p:sp>
      <p:sp>
        <p:nvSpPr>
          <p:cNvPr id="3" name="Rectangle 2">
            <a:extLst>
              <a:ext uri="{FF2B5EF4-FFF2-40B4-BE49-F238E27FC236}">
                <a16:creationId xmlns:a16="http://schemas.microsoft.com/office/drawing/2014/main" id="{1B3DA899-A9A1-3B40-7859-28ACD63380ED}"/>
              </a:ext>
            </a:extLst>
          </p:cNvPr>
          <p:cNvSpPr/>
          <p:nvPr/>
        </p:nvSpPr>
        <p:spPr>
          <a:xfrm>
            <a:off x="4584246" y="1458934"/>
            <a:ext cx="5950857" cy="798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4000" dirty="0"/>
              <a:t>فكرة </a:t>
            </a:r>
            <a:r>
              <a:rPr lang="ar-SA" sz="4000" dirty="0"/>
              <a:t>تنفيذ المشروع </a:t>
            </a:r>
            <a:endParaRPr lang="en-US" sz="4000" dirty="0"/>
          </a:p>
        </p:txBody>
      </p:sp>
      <p:sp>
        <p:nvSpPr>
          <p:cNvPr id="6" name="Content Placeholder 2">
            <a:extLst>
              <a:ext uri="{FF2B5EF4-FFF2-40B4-BE49-F238E27FC236}">
                <a16:creationId xmlns:a16="http://schemas.microsoft.com/office/drawing/2014/main" id="{D5C858B0-0DEA-6A39-8594-413E45B1E539}"/>
              </a:ext>
            </a:extLst>
          </p:cNvPr>
          <p:cNvSpPr txBox="1">
            <a:spLocks/>
          </p:cNvSpPr>
          <p:nvPr/>
        </p:nvSpPr>
        <p:spPr>
          <a:xfrm>
            <a:off x="6746569" y="3006667"/>
            <a:ext cx="7691408" cy="66128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defRPr/>
            </a:pPr>
            <a:r>
              <a:rPr lang="ar-EG" dirty="0">
                <a:solidFill>
                  <a:sysClr val="windowText" lastClr="000000"/>
                </a:solidFill>
                <a:latin typeface="Calibri" panose="020F0502020204030204"/>
                <a:cs typeface="Arial" panose="020B0604020202020204" pitchFamily="34" charset="0"/>
              </a:rPr>
              <a:t>يهدف المشروع المقترح الى </a:t>
            </a:r>
            <a:r>
              <a:rPr lang="ar-SA" dirty="0">
                <a:solidFill>
                  <a:sysClr val="windowText" lastClr="000000"/>
                </a:solidFill>
                <a:latin typeface="Calibri" panose="020F0502020204030204"/>
                <a:cs typeface="Arial" panose="020B0604020202020204" pitchFamily="34" charset="0"/>
              </a:rPr>
              <a:t>استدامة واستزراع الشعاب المرجانية واعادة تاهيل المناطق الساحلية المدمرة على طول ساحل البحر الاحمر المصرى وخاصة مدينة الغردقة </a:t>
            </a:r>
            <a:r>
              <a:rPr lang="ar-EG" dirty="0">
                <a:solidFill>
                  <a:sysClr val="windowText" lastClr="000000"/>
                </a:solidFill>
                <a:latin typeface="Calibri" panose="020F0502020204030204"/>
                <a:cs typeface="Arial" panose="020B0604020202020204" pitchFamily="34" charset="0"/>
              </a:rPr>
              <a:t>من خلال استزراع بويضات الشعاب المرجانية حيث تقوم الشعاب المرجانية بعملية التكاثر الجنسى واطلاق ملايين البويضات والحيونات المنوية فى شهرى ابريل ومايو من كل عام ويهدف المشروع المقترح الى استغلال ونقل تلك البويضات المخصبة بعد عملية الاطلاق </a:t>
            </a:r>
            <a:r>
              <a:rPr lang="ar-SA" dirty="0">
                <a:solidFill>
                  <a:sysClr val="windowText" lastClr="000000"/>
                </a:solidFill>
                <a:latin typeface="Calibri" panose="020F0502020204030204"/>
                <a:cs typeface="Arial" panose="020B0604020202020204" pitchFamily="34" charset="0"/>
              </a:rPr>
              <a:t>وتثبيتها للنمو وتكوين مستعمرات مرجانية جديدة </a:t>
            </a:r>
            <a:r>
              <a:rPr lang="ar-EG" dirty="0">
                <a:solidFill>
                  <a:sysClr val="windowText" lastClr="000000"/>
                </a:solidFill>
                <a:latin typeface="Calibri" panose="020F0502020204030204"/>
                <a:cs typeface="Arial" panose="020B0604020202020204" pitchFamily="34" charset="0"/>
              </a:rPr>
              <a:t>فى المناطق الساحلية المدمرة وطبقا لكافة الابحاث العلمية المنشورة فان طريقة استغلال التكاثر الجنسى للشعاب المرجانية عن طريق تثبيت البويضات الملقحة هى اكثر الطرق العالمية نجاحا فى هذا المجال بهدف استدامتها والحفاظ عليها .</a:t>
            </a:r>
          </a:p>
          <a:p>
            <a:pPr algn="just" rtl="1">
              <a:defRPr/>
            </a:pPr>
            <a:r>
              <a:rPr lang="ar-EG" dirty="0">
                <a:solidFill>
                  <a:sysClr val="windowText" lastClr="000000"/>
                </a:solidFill>
                <a:latin typeface="Calibri" panose="020F0502020204030204"/>
                <a:cs typeface="Arial" panose="020B0604020202020204" pitchFamily="34" charset="0"/>
              </a:rPr>
              <a:t>يهدف المشروع ايضا فى البداية  الى تدريب </a:t>
            </a:r>
            <a:r>
              <a:rPr lang="ar-SA" dirty="0">
                <a:solidFill>
                  <a:sysClr val="windowText" lastClr="000000"/>
                </a:solidFill>
                <a:latin typeface="Calibri" panose="020F0502020204030204"/>
                <a:cs typeface="Arial" panose="020B0604020202020204" pitchFamily="34" charset="0"/>
              </a:rPr>
              <a:t>عدد من الفتيات </a:t>
            </a:r>
            <a:r>
              <a:rPr lang="ar-EG" dirty="0">
                <a:solidFill>
                  <a:sysClr val="windowText" lastClr="000000"/>
                </a:solidFill>
                <a:latin typeface="Calibri" panose="020F0502020204030204"/>
                <a:cs typeface="Arial" panose="020B0604020202020204" pitchFamily="34" charset="0"/>
              </a:rPr>
              <a:t>ممن لديهم الرغبة فى تعلم الغوص ومنحهم درجة الغواص البيئى ونقل خبرات البيئة البحرية اليهم من خلال الفريق الوطنى للمشروع والحاقهم بمجال العمل فى مشروع استزراع الشعاب المرجانية مما سيمكنهم من الالتحاق بالعمل فى مجال سياحة الغوص والانشطة البحرية ويوفر فرص عمل لائقة لهم .</a:t>
            </a:r>
          </a:p>
          <a:p>
            <a:pPr algn="just" rtl="1">
              <a:defRPr/>
            </a:pPr>
            <a:r>
              <a:rPr lang="ar-EG" dirty="0">
                <a:solidFill>
                  <a:sysClr val="windowText" lastClr="000000"/>
                </a:solidFill>
                <a:latin typeface="Calibri" panose="020F0502020204030204"/>
                <a:cs typeface="Arial" panose="020B0604020202020204" pitchFamily="34" charset="0"/>
              </a:rPr>
              <a:t>تدريب فتيات وسيدات البحر الاحمر للعمل فى مجال مشروعات استزراع الشعاب المرجانية والتوعية البيئية .</a:t>
            </a:r>
            <a:endParaRPr lang="ar-SA" dirty="0">
              <a:solidFill>
                <a:sysClr val="windowText" lastClr="000000"/>
              </a:solidFill>
              <a:latin typeface="Calibri" panose="020F0502020204030204"/>
              <a:cs typeface="Arial" panose="020B0604020202020204" pitchFamily="34" charset="0"/>
            </a:endParaRPr>
          </a:p>
          <a:p>
            <a:pPr algn="r" rtl="1">
              <a:defRPr/>
            </a:pPr>
            <a:endParaRPr lang="ar-EG"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63084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05075" y="34126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endParaRPr lang="ar-SA" dirty="0">
              <a:solidFill>
                <a:sysClr val="windowText" lastClr="000000"/>
              </a:solidFill>
              <a:latin typeface="Calibri Light" panose="020F0302020204030204"/>
              <a:cs typeface="Times New Roman" panose="02020603050405020304" pitchFamily="18" charset="0"/>
            </a:endParaRPr>
          </a:p>
          <a:p>
            <a:pPr algn="r" rtl="1">
              <a:defRPr/>
            </a:pPr>
            <a:endParaRPr lang="ar-SA" dirty="0">
              <a:solidFill>
                <a:sysClr val="windowText" lastClr="000000"/>
              </a:solidFill>
              <a:latin typeface="Calibri Light" panose="020F0302020204030204"/>
              <a:cs typeface="Times New Roman" panose="02020603050405020304" pitchFamily="18" charset="0"/>
            </a:endParaRPr>
          </a:p>
          <a:p>
            <a:pPr algn="r" rtl="1">
              <a:defRPr/>
            </a:pPr>
            <a:endParaRPr lang="en-US" dirty="0">
              <a:solidFill>
                <a:sysClr val="windowText" lastClr="000000"/>
              </a:solidFill>
              <a:latin typeface="Calibri Light" panose="020F0302020204030204"/>
            </a:endParaRPr>
          </a:p>
        </p:txBody>
      </p:sp>
      <p:sp>
        <p:nvSpPr>
          <p:cNvPr id="9" name="Content Placeholder 2"/>
          <p:cNvSpPr txBox="1">
            <a:spLocks/>
          </p:cNvSpPr>
          <p:nvPr/>
        </p:nvSpPr>
        <p:spPr>
          <a:xfrm>
            <a:off x="2505075" y="40753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endParaRPr lang="ar-EG" dirty="0">
              <a:solidFill>
                <a:sysClr val="windowText" lastClr="000000"/>
              </a:solidFill>
              <a:latin typeface="Calibri" panose="020F0502020204030204"/>
              <a:cs typeface="Arial" panose="020B0604020202020204" pitchFamily="34" charset="0"/>
            </a:endParaRPr>
          </a:p>
          <a:p>
            <a:pPr algn="r" rtl="1">
              <a:defRPr/>
            </a:pPr>
            <a:endParaRPr lang="ar-EG" dirty="0">
              <a:solidFill>
                <a:sysClr val="windowText" lastClr="000000"/>
              </a:solidFill>
              <a:latin typeface="Calibri" panose="020F0502020204030204"/>
              <a:cs typeface="Arial" panose="020B0604020202020204" pitchFamily="34" charset="0"/>
            </a:endParaRPr>
          </a:p>
          <a:p>
            <a:pPr marL="0" indent="0" algn="r" rtl="1">
              <a:buNone/>
              <a:defRPr/>
            </a:pPr>
            <a:endParaRPr lang="ar-EG" dirty="0">
              <a:solidFill>
                <a:sysClr val="windowText" lastClr="000000"/>
              </a:solidFill>
              <a:latin typeface="Calibri" panose="020F0502020204030204"/>
              <a:cs typeface="Arial" panose="020B0604020202020204" pitchFamily="34" charset="0"/>
            </a:endParaRPr>
          </a:p>
        </p:txBody>
      </p:sp>
      <p:sp>
        <p:nvSpPr>
          <p:cNvPr id="6" name="Rectangle 5">
            <a:extLst>
              <a:ext uri="{FF2B5EF4-FFF2-40B4-BE49-F238E27FC236}">
                <a16:creationId xmlns:a16="http://schemas.microsoft.com/office/drawing/2014/main" id="{4388E914-AC81-50A1-DF28-71AAC94508D4}"/>
              </a:ext>
            </a:extLst>
          </p:cNvPr>
          <p:cNvSpPr/>
          <p:nvPr/>
        </p:nvSpPr>
        <p:spPr>
          <a:xfrm>
            <a:off x="1463676" y="5107338"/>
            <a:ext cx="3113431" cy="9633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Asmaa Hassan PhD in remote sensing and Eco diver </a:t>
            </a:r>
          </a:p>
        </p:txBody>
      </p:sp>
      <p:grpSp>
        <p:nvGrpSpPr>
          <p:cNvPr id="5" name="Group 4">
            <a:extLst>
              <a:ext uri="{FF2B5EF4-FFF2-40B4-BE49-F238E27FC236}">
                <a16:creationId xmlns:a16="http://schemas.microsoft.com/office/drawing/2014/main" id="{58D06BB0-B13A-0873-3917-0DE1F94C7B9D}"/>
              </a:ext>
            </a:extLst>
          </p:cNvPr>
          <p:cNvGrpSpPr/>
          <p:nvPr/>
        </p:nvGrpSpPr>
        <p:grpSpPr>
          <a:xfrm>
            <a:off x="1417940" y="3412606"/>
            <a:ext cx="11847911" cy="5147049"/>
            <a:chOff x="-45736" y="36579"/>
            <a:chExt cx="11847911" cy="6606170"/>
          </a:xfrm>
        </p:grpSpPr>
        <p:pic>
          <p:nvPicPr>
            <p:cNvPr id="3" name="Picture 2">
              <a:extLst>
                <a:ext uri="{FF2B5EF4-FFF2-40B4-BE49-F238E27FC236}">
                  <a16:creationId xmlns:a16="http://schemas.microsoft.com/office/drawing/2014/main" id="{62E459B2-95DC-CDAF-668F-2C46D32E3D32}"/>
                </a:ext>
              </a:extLst>
            </p:cNvPr>
            <p:cNvPicPr>
              <a:picLocks noChangeAspect="1"/>
            </p:cNvPicPr>
            <p:nvPr/>
          </p:nvPicPr>
          <p:blipFill rotWithShape="1">
            <a:blip r:embed="rId2">
              <a:extLst>
                <a:ext uri="{28A0092B-C50C-407E-A947-70E740481C1C}">
                  <a14:useLocalDpi xmlns:a14="http://schemas.microsoft.com/office/drawing/2010/main" val="0"/>
                </a:ext>
              </a:extLst>
            </a:blip>
            <a:srcRect l="44286" t="23919" r="39405" b="33861"/>
            <a:stretch/>
          </p:blipFill>
          <p:spPr>
            <a:xfrm>
              <a:off x="8625023" y="36579"/>
              <a:ext cx="3177152" cy="24969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extLst>
                <a:ext uri="{FF2B5EF4-FFF2-40B4-BE49-F238E27FC236}">
                  <a16:creationId xmlns:a16="http://schemas.microsoft.com/office/drawing/2014/main" id="{D83661CF-D5A0-CEEC-3448-2EF27DD958A0}"/>
                </a:ext>
              </a:extLst>
            </p:cNvPr>
            <p:cNvSpPr/>
            <p:nvPr/>
          </p:nvSpPr>
          <p:spPr>
            <a:xfrm>
              <a:off x="8603282" y="2128867"/>
              <a:ext cx="3177152" cy="755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Shaimaa Mohsen </a:t>
              </a:r>
            </a:p>
            <a:p>
              <a:pPr algn="ctr"/>
              <a:r>
                <a:rPr lang="en-US" dirty="0"/>
                <a:t>Instructor Eco diver </a:t>
              </a:r>
            </a:p>
          </p:txBody>
        </p:sp>
        <p:pic>
          <p:nvPicPr>
            <p:cNvPr id="2" name="Picture 1">
              <a:extLst>
                <a:ext uri="{FF2B5EF4-FFF2-40B4-BE49-F238E27FC236}">
                  <a16:creationId xmlns:a16="http://schemas.microsoft.com/office/drawing/2014/main" id="{7AC5D531-C807-21AB-7BA7-95171467F0B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1267" t="11626"/>
            <a:stretch/>
          </p:blipFill>
          <p:spPr>
            <a:xfrm>
              <a:off x="-45736" y="66509"/>
              <a:ext cx="3203706" cy="23091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92D5BEC3-4076-E5A1-53EB-7AF073BCE060}"/>
                </a:ext>
              </a:extLst>
            </p:cNvPr>
            <p:cNvPicPr>
              <a:picLocks noChangeAspect="1"/>
            </p:cNvPicPr>
            <p:nvPr/>
          </p:nvPicPr>
          <p:blipFill rotWithShape="1">
            <a:blip r:embed="rId4">
              <a:extLst>
                <a:ext uri="{28A0092B-C50C-407E-A947-70E740481C1C}">
                  <a14:useLocalDpi xmlns:a14="http://schemas.microsoft.com/office/drawing/2010/main" val="0"/>
                </a:ext>
              </a:extLst>
            </a:blip>
            <a:srcRect l="62788" t="34741" r="28245" b="30615"/>
            <a:stretch/>
          </p:blipFill>
          <p:spPr>
            <a:xfrm>
              <a:off x="4245105" y="66509"/>
              <a:ext cx="3442732" cy="31091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a:extLst>
                <a:ext uri="{FF2B5EF4-FFF2-40B4-BE49-F238E27FC236}">
                  <a16:creationId xmlns:a16="http://schemas.microsoft.com/office/drawing/2014/main" id="{E810226F-CE08-8F47-B0AF-0C04893E3E47}"/>
                </a:ext>
              </a:extLst>
            </p:cNvPr>
            <p:cNvSpPr/>
            <p:nvPr/>
          </p:nvSpPr>
          <p:spPr>
            <a:xfrm>
              <a:off x="4289365" y="2128867"/>
              <a:ext cx="3203705" cy="9633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May Mohamed MSc student  in coral disease and Eco diver </a:t>
              </a:r>
            </a:p>
          </p:txBody>
        </p:sp>
        <p:pic>
          <p:nvPicPr>
            <p:cNvPr id="16" name="Picture 15">
              <a:extLst>
                <a:ext uri="{FF2B5EF4-FFF2-40B4-BE49-F238E27FC236}">
                  <a16:creationId xmlns:a16="http://schemas.microsoft.com/office/drawing/2014/main" id="{F18AFED1-BDC9-F525-45F2-03ED4483E95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6075" y="3353447"/>
              <a:ext cx="1842235" cy="2325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a:extLst>
                <a:ext uri="{FF2B5EF4-FFF2-40B4-BE49-F238E27FC236}">
                  <a16:creationId xmlns:a16="http://schemas.microsoft.com/office/drawing/2014/main" id="{37168E45-4018-E8A1-9F78-024106755416}"/>
                </a:ext>
              </a:extLst>
            </p:cNvPr>
            <p:cNvSpPr/>
            <p:nvPr/>
          </p:nvSpPr>
          <p:spPr>
            <a:xfrm>
              <a:off x="0" y="5679397"/>
              <a:ext cx="3203705" cy="9633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Esraa </a:t>
              </a:r>
              <a:r>
                <a:rPr lang="en-US" dirty="0" err="1"/>
                <a:t>Maaty</a:t>
              </a:r>
              <a:r>
                <a:rPr lang="en-US" dirty="0"/>
                <a:t> PhD in marine invertebrates and Eco diver </a:t>
              </a:r>
            </a:p>
          </p:txBody>
        </p:sp>
        <p:pic>
          <p:nvPicPr>
            <p:cNvPr id="11" name="Picture 10">
              <a:extLst>
                <a:ext uri="{FF2B5EF4-FFF2-40B4-BE49-F238E27FC236}">
                  <a16:creationId xmlns:a16="http://schemas.microsoft.com/office/drawing/2014/main" id="{A758C3D5-6E81-A953-4236-4E42B7CB3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5105" y="3448196"/>
              <a:ext cx="2971781" cy="2231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a:extLst>
                <a:ext uri="{FF2B5EF4-FFF2-40B4-BE49-F238E27FC236}">
                  <a16:creationId xmlns:a16="http://schemas.microsoft.com/office/drawing/2014/main" id="{7A4A3BC5-7C15-42E2-3081-C2C4CDC4D531}"/>
                </a:ext>
              </a:extLst>
            </p:cNvPr>
            <p:cNvSpPr/>
            <p:nvPr/>
          </p:nvSpPr>
          <p:spPr>
            <a:xfrm>
              <a:off x="4289365" y="5643431"/>
              <a:ext cx="3203705" cy="9633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Aya Alaa MSc student   in marine Ecology  and Eco diver </a:t>
              </a:r>
            </a:p>
          </p:txBody>
        </p:sp>
        <p:pic>
          <p:nvPicPr>
            <p:cNvPr id="15" name="Picture 14">
              <a:extLst>
                <a:ext uri="{FF2B5EF4-FFF2-40B4-BE49-F238E27FC236}">
                  <a16:creationId xmlns:a16="http://schemas.microsoft.com/office/drawing/2014/main" id="{4510E733-4699-9572-F391-D46AD42212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7300" y="3320965"/>
              <a:ext cx="3429700" cy="2485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Rectangle 17">
              <a:extLst>
                <a:ext uri="{FF2B5EF4-FFF2-40B4-BE49-F238E27FC236}">
                  <a16:creationId xmlns:a16="http://schemas.microsoft.com/office/drawing/2014/main" id="{8FB66183-60F5-4AA8-4CBA-EC50C4A8AFA7}"/>
                </a:ext>
              </a:extLst>
            </p:cNvPr>
            <p:cNvSpPr/>
            <p:nvPr/>
          </p:nvSpPr>
          <p:spPr>
            <a:xfrm>
              <a:off x="8603282" y="5770588"/>
              <a:ext cx="3177152" cy="755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Eman El shorbagy</a:t>
              </a:r>
            </a:p>
            <a:p>
              <a:pPr algn="ctr"/>
              <a:r>
                <a:rPr lang="en-US" dirty="0"/>
                <a:t>Eco diver </a:t>
              </a:r>
            </a:p>
          </p:txBody>
        </p:sp>
      </p:grpSp>
      <p:sp>
        <p:nvSpPr>
          <p:cNvPr id="12" name="Rectangle 11">
            <a:extLst>
              <a:ext uri="{FF2B5EF4-FFF2-40B4-BE49-F238E27FC236}">
                <a16:creationId xmlns:a16="http://schemas.microsoft.com/office/drawing/2014/main" id="{A07B1532-95B6-11EA-CCBF-453BCB2BD55F}"/>
              </a:ext>
            </a:extLst>
          </p:cNvPr>
          <p:cNvSpPr/>
          <p:nvPr/>
        </p:nvSpPr>
        <p:spPr>
          <a:xfrm>
            <a:off x="4584247" y="2117474"/>
            <a:ext cx="5950857" cy="798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600" dirty="0"/>
              <a:t>فريق عمل المشروع من السيدات </a:t>
            </a:r>
            <a:endParaRPr lang="en-US" sz="3600" dirty="0"/>
          </a:p>
        </p:txBody>
      </p:sp>
    </p:spTree>
    <p:extLst>
      <p:ext uri="{BB962C8B-B14F-4D97-AF65-F5344CB8AC3E}">
        <p14:creationId xmlns:p14="http://schemas.microsoft.com/office/powerpoint/2010/main" val="386869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1875" y="1919459"/>
            <a:ext cx="10515600" cy="601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defRPr/>
            </a:pPr>
            <a:r>
              <a:rPr lang="ar-EG" sz="3600" b="1" dirty="0">
                <a:solidFill>
                  <a:sysClr val="windowText" lastClr="000000"/>
                </a:solidFill>
                <a:latin typeface="Calibri Light" panose="020F0302020204030204"/>
                <a:cs typeface="Times New Roman" panose="02020603050405020304" pitchFamily="18" charset="0"/>
              </a:rPr>
              <a:t>أثر المشروع وتطبيقاته</a:t>
            </a:r>
            <a:endParaRPr lang="en-US" sz="3600" b="1" dirty="0">
              <a:solidFill>
                <a:sysClr val="windowText" lastClr="000000"/>
              </a:solidFill>
              <a:latin typeface="Calibri Light" panose="020F0302020204030204"/>
            </a:endParaRPr>
          </a:p>
        </p:txBody>
      </p:sp>
      <p:sp>
        <p:nvSpPr>
          <p:cNvPr id="7" name="Content Placeholder 2"/>
          <p:cNvSpPr txBox="1">
            <a:spLocks/>
          </p:cNvSpPr>
          <p:nvPr/>
        </p:nvSpPr>
        <p:spPr>
          <a:xfrm>
            <a:off x="1463676" y="2761488"/>
            <a:ext cx="12106020" cy="60108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defRPr/>
            </a:pPr>
            <a:r>
              <a:rPr lang="ar-EG" sz="3200" b="1" dirty="0">
                <a:solidFill>
                  <a:sysClr val="windowText" lastClr="000000"/>
                </a:solidFill>
                <a:latin typeface="Calibri" panose="020F0502020204030204"/>
                <a:cs typeface="+mj-cs"/>
              </a:rPr>
              <a:t>المشروع المق</a:t>
            </a:r>
            <a:r>
              <a:rPr lang="ar-SA" sz="3200" b="1" dirty="0">
                <a:solidFill>
                  <a:sysClr val="windowText" lastClr="000000"/>
                </a:solidFill>
                <a:latin typeface="Calibri" panose="020F0502020204030204"/>
                <a:cs typeface="+mj-cs"/>
              </a:rPr>
              <a:t>نرح </a:t>
            </a:r>
            <a:r>
              <a:rPr lang="ar-EG" sz="3200" b="1" dirty="0">
                <a:solidFill>
                  <a:sysClr val="windowText" lastClr="000000"/>
                </a:solidFill>
                <a:latin typeface="Calibri" panose="020F0502020204030204"/>
                <a:cs typeface="+mj-cs"/>
              </a:rPr>
              <a:t> يساهم  فى تحقيق عدة اهداف للتنمية المستدامة ور</a:t>
            </a:r>
            <a:r>
              <a:rPr lang="ar-SA" sz="3200" b="1" dirty="0">
                <a:cs typeface="+mj-cs"/>
              </a:rPr>
              <a:t>ؤية مصر ٢٠٣٠ </a:t>
            </a:r>
            <a:r>
              <a:rPr lang="ar-EG" sz="3200" b="1" dirty="0">
                <a:cs typeface="+mj-cs"/>
              </a:rPr>
              <a:t>المتعلقة ب</a:t>
            </a:r>
            <a:r>
              <a:rPr lang="ar-SA" sz="3200" b="1" dirty="0">
                <a:cs typeface="+mj-cs"/>
              </a:rPr>
              <a:t>الأبعاد الثلاثة للتنمية المستدامة: البعد الاقتصادي، والبعد الاجتماعي، والبعد البيئي بالاضافة الى مكون المرأة والاستدامة وتغير المناخ </a:t>
            </a:r>
            <a:r>
              <a:rPr lang="ar-SA" sz="3200" b="1" dirty="0">
                <a:solidFill>
                  <a:sysClr val="windowText" lastClr="000000"/>
                </a:solidFill>
                <a:latin typeface="Calibri" panose="020F0502020204030204"/>
                <a:cs typeface="+mj-cs"/>
              </a:rPr>
              <a:t>الا</a:t>
            </a:r>
            <a:r>
              <a:rPr lang="ar-EG" sz="3200" b="1" dirty="0">
                <a:solidFill>
                  <a:sysClr val="windowText" lastClr="000000"/>
                </a:solidFill>
                <a:latin typeface="Calibri" panose="020F0502020204030204"/>
                <a:cs typeface="+mj-cs"/>
              </a:rPr>
              <a:t>ستدامة </a:t>
            </a:r>
            <a:r>
              <a:rPr lang="ar-SA" sz="3200" b="1" dirty="0">
                <a:solidFill>
                  <a:sysClr val="windowText" lastClr="000000"/>
                </a:solidFill>
                <a:latin typeface="Calibri" panose="020F0502020204030204"/>
                <a:cs typeface="+mj-cs"/>
              </a:rPr>
              <a:t>:</a:t>
            </a:r>
            <a:r>
              <a:rPr lang="ar-EG" sz="3200" b="1" dirty="0">
                <a:solidFill>
                  <a:sysClr val="windowText" lastClr="000000"/>
                </a:solidFill>
                <a:latin typeface="Calibri" panose="020F0502020204030204"/>
                <a:cs typeface="+mj-cs"/>
              </a:rPr>
              <a:t>النظام البيئى للشعاب المرجانية حماية للاستثمارت القائمة على السياحة البيئة ومزيد من الفرص للعمل والاستثمار فى الاقتصاد الاخضر القائم على الموارد الطبيعية واستقرار الاجتماعى لسكان ساحل البحر الاحمر</a:t>
            </a:r>
            <a:r>
              <a:rPr lang="ar-SA" sz="3200" b="1" dirty="0">
                <a:solidFill>
                  <a:sysClr val="windowText" lastClr="000000"/>
                </a:solidFill>
                <a:latin typeface="Calibri" panose="020F0502020204030204"/>
                <a:cs typeface="+mj-cs"/>
              </a:rPr>
              <a:t> وهو يضمن استدامة النظام البيئى للشعاب المرجانية من تاثير التغيرات المناخية المتعلقة بالابيضاض نتيجة ارتفاع درجات الحرارة </a:t>
            </a:r>
          </a:p>
          <a:p>
            <a:pPr algn="just" rtl="1">
              <a:defRPr/>
            </a:pPr>
            <a:r>
              <a:rPr lang="ar-SA" sz="3200" b="1" dirty="0">
                <a:solidFill>
                  <a:sysClr val="windowText" lastClr="000000"/>
                </a:solidFill>
                <a:latin typeface="Calibri" panose="020F0502020204030204"/>
                <a:cs typeface="+mj-cs"/>
              </a:rPr>
              <a:t>المرأة:-</a:t>
            </a:r>
            <a:r>
              <a:rPr lang="ar-SA" sz="3200" b="1" dirty="0">
                <a:cs typeface="+mj-cs"/>
              </a:rPr>
              <a:t>تم اختيار فريق العمل العلمى للمشروع </a:t>
            </a:r>
            <a:r>
              <a:rPr lang="ar-EG" sz="3200" b="1" dirty="0">
                <a:cs typeface="+mj-cs"/>
              </a:rPr>
              <a:t>بنسبة 50% </a:t>
            </a:r>
            <a:r>
              <a:rPr lang="ar-SA" sz="3200" b="1" dirty="0">
                <a:cs typeface="+mj-cs"/>
              </a:rPr>
              <a:t>من السيدات طبقا لمهارات اساسية اهمها الخبرة العلمية ومهارة الغوص </a:t>
            </a:r>
            <a:r>
              <a:rPr lang="ar-EG" sz="3200" b="1" dirty="0">
                <a:solidFill>
                  <a:sysClr val="windowText" lastClr="000000"/>
                </a:solidFill>
                <a:latin typeface="Calibri" panose="020F0502020204030204"/>
                <a:cs typeface="Arial" panose="020B0604020202020204" pitchFamily="34" charset="0"/>
              </a:rPr>
              <a:t>يهدف المشروع ايضا الى تدريب 5 متطوعات من حملة المؤهلات العليا كمرحلة اولى ممن لديهم الرغبة فى تعلم الغوص ومنحهم درجة الغواص البيئى ونقل خبرات البيئة البحرية اليهم من خلال الفريق الوطنى للمشروع والحاقهم بمجال العمل بمشروعات السياحة البيئية </a:t>
            </a:r>
            <a:endParaRPr lang="ar-EG" sz="3200" b="1" dirty="0">
              <a:solidFill>
                <a:sysClr val="windowText" lastClr="000000"/>
              </a:solidFill>
              <a:latin typeface="Calibri" panose="020F0502020204030204"/>
              <a:cs typeface="+mj-cs"/>
            </a:endParaRPr>
          </a:p>
          <a:p>
            <a:pPr algn="just" rtl="1">
              <a:defRPr/>
            </a:pPr>
            <a:r>
              <a:rPr lang="ar-EG" sz="3200" b="1" dirty="0">
                <a:solidFill>
                  <a:sysClr val="windowText" lastClr="000000"/>
                </a:solidFill>
                <a:latin typeface="Calibri" panose="020F0502020204030204"/>
                <a:cs typeface="+mj-cs"/>
              </a:rPr>
              <a:t>يساهم المشروع </a:t>
            </a:r>
            <a:r>
              <a:rPr lang="ar-SA" sz="3200" b="1" dirty="0">
                <a:solidFill>
                  <a:sysClr val="windowText" lastClr="000000"/>
                </a:solidFill>
                <a:latin typeface="Calibri" panose="020F0502020204030204"/>
                <a:cs typeface="+mj-cs"/>
              </a:rPr>
              <a:t> بصفة عامة </a:t>
            </a:r>
            <a:r>
              <a:rPr lang="ar-EG" sz="3200" b="1" dirty="0">
                <a:solidFill>
                  <a:sysClr val="windowText" lastClr="000000"/>
                </a:solidFill>
                <a:latin typeface="Calibri" panose="020F0502020204030204"/>
                <a:cs typeface="+mj-cs"/>
              </a:rPr>
              <a:t>فى تحقيق </a:t>
            </a:r>
            <a:r>
              <a:rPr lang="ar-SA" sz="3200" b="1" dirty="0">
                <a:solidFill>
                  <a:sysClr val="windowText" lastClr="000000"/>
                </a:solidFill>
                <a:latin typeface="Calibri" panose="020F0502020204030204"/>
                <a:cs typeface="+mj-cs"/>
              </a:rPr>
              <a:t>اهداف التنمية المستدامة </a:t>
            </a:r>
            <a:r>
              <a:rPr lang="ar-EG" sz="3200" b="1" dirty="0">
                <a:solidFill>
                  <a:sysClr val="windowText" lastClr="000000"/>
                </a:solidFill>
                <a:latin typeface="Calibri" panose="020F0502020204030204"/>
                <a:cs typeface="+mj-cs"/>
              </a:rPr>
              <a:t>( القضاء على الفقر – القضاء على الجوع -الحياة تحت الماء-العمل المناخى – العمل اللائق ونمو الاقتصاد – </a:t>
            </a:r>
            <a:r>
              <a:rPr lang="ar-SA" sz="3200" b="1" dirty="0">
                <a:solidFill>
                  <a:sysClr val="windowText" lastClr="000000"/>
                </a:solidFill>
                <a:latin typeface="Calibri" panose="020F0502020204030204"/>
                <a:cs typeface="+mj-cs"/>
              </a:rPr>
              <a:t>المساواة بين الجنسين </a:t>
            </a:r>
            <a:r>
              <a:rPr lang="ar-EG" sz="3200" b="1" dirty="0">
                <a:solidFill>
                  <a:sysClr val="windowText" lastClr="000000"/>
                </a:solidFill>
                <a:latin typeface="Calibri" panose="020F0502020204030204"/>
                <a:cs typeface="+mj-cs"/>
              </a:rPr>
              <a:t>) </a:t>
            </a:r>
          </a:p>
        </p:txBody>
      </p:sp>
    </p:spTree>
    <p:extLst>
      <p:ext uri="{BB962C8B-B14F-4D97-AF65-F5344CB8AC3E}">
        <p14:creationId xmlns:p14="http://schemas.microsoft.com/office/powerpoint/2010/main" val="3992153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736</Words>
  <Application>Microsoft Office PowerPoint</Application>
  <PresentationFormat>Custom</PresentationFormat>
  <Paragraphs>41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32</cp:revision>
  <dcterms:created xsi:type="dcterms:W3CDTF">2022-09-29T13:35:57Z</dcterms:created>
  <dcterms:modified xsi:type="dcterms:W3CDTF">2022-10-20T09:50:43Z</dcterms:modified>
</cp:coreProperties>
</file>