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8"/>
  </p:notesMasterIdLst>
  <p:sldIdLst>
    <p:sldId id="256" r:id="rId2"/>
    <p:sldId id="257" r:id="rId3"/>
    <p:sldId id="291" r:id="rId4"/>
    <p:sldId id="293" r:id="rId5"/>
    <p:sldId id="271" r:id="rId6"/>
    <p:sldId id="301"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864"/>
    <a:srgbClr val="0000FF"/>
    <a:srgbClr val="3AA640"/>
    <a:srgbClr val="63BA69"/>
    <a:srgbClr val="3FA747"/>
    <a:srgbClr val="5D7DB7"/>
    <a:srgbClr val="7DAE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0" autoAdjust="0"/>
    <p:restoredTop sz="94660"/>
  </p:normalViewPr>
  <p:slideViewPr>
    <p:cSldViewPr snapToGrid="0">
      <p:cViewPr varScale="1">
        <p:scale>
          <a:sx n="56" d="100"/>
          <a:sy n="56" d="100"/>
        </p:scale>
        <p:origin x="38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35627-9C08-4C9B-AA7F-B73C211E7469}" type="datetimeFigureOut">
              <a:rPr lang="en-US" smtClean="0"/>
              <a:t>10/20/2022</a:t>
            </a:fld>
            <a:endParaRPr lang="en-US"/>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649229-4339-4B8A-8674-B4974E4F2C0F}" type="slidenum">
              <a:rPr lang="en-US" smtClean="0"/>
              <a:t>‹#›</a:t>
            </a:fld>
            <a:endParaRPr lang="en-US"/>
          </a:p>
        </p:txBody>
      </p:sp>
    </p:spTree>
    <p:extLst>
      <p:ext uri="{BB962C8B-B14F-4D97-AF65-F5344CB8AC3E}">
        <p14:creationId xmlns:p14="http://schemas.microsoft.com/office/powerpoint/2010/main" val="4096001615"/>
      </p:ext>
    </p:extLst>
  </p:cSld>
  <p:clrMap bg1="lt1" tx1="dk1" bg2="lt2" tx2="dk2" accent1="accent1" accent2="accent2" accent3="accent3" accent4="accent4" accent5="accent5" accent6="accent6" hlink="hlink" folHlink="folHlink"/>
  <p:notesStyle>
    <a:lvl1pPr marL="0" algn="l" defTabSz="1238921" rtl="0" eaLnBrk="1" latinLnBrk="0" hangingPunct="1">
      <a:defRPr sz="1626" kern="1200">
        <a:solidFill>
          <a:schemeClr val="tx1"/>
        </a:solidFill>
        <a:latin typeface="+mn-lt"/>
        <a:ea typeface="+mn-ea"/>
        <a:cs typeface="+mn-cs"/>
      </a:defRPr>
    </a:lvl1pPr>
    <a:lvl2pPr marL="619460" algn="l" defTabSz="1238921" rtl="0" eaLnBrk="1" latinLnBrk="0" hangingPunct="1">
      <a:defRPr sz="1626" kern="1200">
        <a:solidFill>
          <a:schemeClr val="tx1"/>
        </a:solidFill>
        <a:latin typeface="+mn-lt"/>
        <a:ea typeface="+mn-ea"/>
        <a:cs typeface="+mn-cs"/>
      </a:defRPr>
    </a:lvl2pPr>
    <a:lvl3pPr marL="1238921" algn="l" defTabSz="1238921" rtl="0" eaLnBrk="1" latinLnBrk="0" hangingPunct="1">
      <a:defRPr sz="1626" kern="1200">
        <a:solidFill>
          <a:schemeClr val="tx1"/>
        </a:solidFill>
        <a:latin typeface="+mn-lt"/>
        <a:ea typeface="+mn-ea"/>
        <a:cs typeface="+mn-cs"/>
      </a:defRPr>
    </a:lvl3pPr>
    <a:lvl4pPr marL="1858381" algn="l" defTabSz="1238921" rtl="0" eaLnBrk="1" latinLnBrk="0" hangingPunct="1">
      <a:defRPr sz="1626" kern="1200">
        <a:solidFill>
          <a:schemeClr val="tx1"/>
        </a:solidFill>
        <a:latin typeface="+mn-lt"/>
        <a:ea typeface="+mn-ea"/>
        <a:cs typeface="+mn-cs"/>
      </a:defRPr>
    </a:lvl4pPr>
    <a:lvl5pPr marL="2477841" algn="l" defTabSz="1238921" rtl="0" eaLnBrk="1" latinLnBrk="0" hangingPunct="1">
      <a:defRPr sz="1626" kern="1200">
        <a:solidFill>
          <a:schemeClr val="tx1"/>
        </a:solidFill>
        <a:latin typeface="+mn-lt"/>
        <a:ea typeface="+mn-ea"/>
        <a:cs typeface="+mn-cs"/>
      </a:defRPr>
    </a:lvl5pPr>
    <a:lvl6pPr marL="3097301" algn="l" defTabSz="1238921" rtl="0" eaLnBrk="1" latinLnBrk="0" hangingPunct="1">
      <a:defRPr sz="1626" kern="1200">
        <a:solidFill>
          <a:schemeClr val="tx1"/>
        </a:solidFill>
        <a:latin typeface="+mn-lt"/>
        <a:ea typeface="+mn-ea"/>
        <a:cs typeface="+mn-cs"/>
      </a:defRPr>
    </a:lvl6pPr>
    <a:lvl7pPr marL="3716762" algn="l" defTabSz="1238921" rtl="0" eaLnBrk="1" latinLnBrk="0" hangingPunct="1">
      <a:defRPr sz="1626" kern="1200">
        <a:solidFill>
          <a:schemeClr val="tx1"/>
        </a:solidFill>
        <a:latin typeface="+mn-lt"/>
        <a:ea typeface="+mn-ea"/>
        <a:cs typeface="+mn-cs"/>
      </a:defRPr>
    </a:lvl7pPr>
    <a:lvl8pPr marL="4336222" algn="l" defTabSz="1238921" rtl="0" eaLnBrk="1" latinLnBrk="0" hangingPunct="1">
      <a:defRPr sz="1626" kern="1200">
        <a:solidFill>
          <a:schemeClr val="tx1"/>
        </a:solidFill>
        <a:latin typeface="+mn-lt"/>
        <a:ea typeface="+mn-ea"/>
        <a:cs typeface="+mn-cs"/>
      </a:defRPr>
    </a:lvl8pPr>
    <a:lvl9pPr marL="4955682" algn="l" defTabSz="1238921" rtl="0" eaLnBrk="1" latinLnBrk="0" hangingPunct="1">
      <a:defRPr sz="162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885083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86782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078054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4734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16469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4495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91699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03475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613243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26014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74079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3822259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ntagegypt-my.sharepoint.com/:b:/g/personal/m_samy_entag_net/EXcvk5JG-VtDirXZhIyFsXEBNt5Ww4SAdSJniIP8h7pmpQ?e=dzRLpo"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entagegypt-my.sharepoint.com/:b:/g/personal/m_samy_entag_net/Ecj7Bk6YsExEqvTI8aGJhfcBc6gkl5clK_qXogl7nV8Wnw?e=WCUH2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entagegypt-my.sharepoint.com/:b:/g/personal/m_samy_entag_net/EVD2RY8klM5KrFyBp56OiC0BV_FTFf_sB5UrRuZfA6ikGQ?e=t9mfA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Z4g28zbRrrg"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entagegypt-my.sharepoint.com/:b:/g/personal/m_samy_entag_net/EZtpWG6q7C5Pot5uz-4oOycB-ROsX5_Wcfjw4pSzpEqDcA?e=AJTz96"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2905750" y="2718081"/>
            <a:ext cx="9307850" cy="3127977"/>
          </a:xfrm>
        </p:spPr>
        <p:txBody>
          <a:bodyPr>
            <a:noAutofit/>
          </a:bodyPr>
          <a:lstStyle/>
          <a:p>
            <a:pPr>
              <a:lnSpc>
                <a:spcPct val="150000"/>
              </a:lnSpc>
            </a:pPr>
            <a:r>
              <a:rPr lang="ar-EG" sz="3720" dirty="0">
                <a:solidFill>
                  <a:schemeClr val="accent1">
                    <a:lumMod val="50000"/>
                  </a:schemeClr>
                </a:solidFill>
                <a:latin typeface="Sakkal Majalla" panose="02000000000000000000" pitchFamily="2" charset="-78"/>
                <a:ea typeface="KaiTi" panose="02010609060101010101" pitchFamily="49" charset="-122"/>
                <a:cs typeface="Sakkal Majalla" panose="02000000000000000000" pitchFamily="2" charset="-78"/>
              </a:rPr>
              <a:t>مشروع تقليل إنبعاثات (غاز الميثان) الناتج من المخلفات </a:t>
            </a:r>
            <a:br>
              <a:rPr lang="ar-EG" sz="3720" dirty="0">
                <a:solidFill>
                  <a:schemeClr val="accent1">
                    <a:lumMod val="50000"/>
                  </a:schemeClr>
                </a:solidFill>
                <a:latin typeface="Sakkal Majalla" panose="02000000000000000000" pitchFamily="2" charset="-78"/>
                <a:ea typeface="KaiTi" panose="02010609060101010101" pitchFamily="49" charset="-122"/>
                <a:cs typeface="Sakkal Majalla" panose="02000000000000000000" pitchFamily="2" charset="-78"/>
              </a:rPr>
            </a:br>
            <a:r>
              <a:rPr lang="ar-EG" sz="3720" dirty="0">
                <a:solidFill>
                  <a:schemeClr val="accent1">
                    <a:lumMod val="50000"/>
                  </a:schemeClr>
                </a:solidFill>
                <a:latin typeface="Sakkal Majalla" panose="02000000000000000000" pitchFamily="2" charset="-78"/>
                <a:ea typeface="KaiTi" panose="02010609060101010101" pitchFamily="49" charset="-122"/>
                <a:cs typeface="Sakkal Majalla" panose="02000000000000000000" pitchFamily="2" charset="-78"/>
              </a:rPr>
              <a:t>البلدية الصلبة </a:t>
            </a:r>
            <a:br>
              <a:rPr lang="en-US" sz="3720" dirty="0">
                <a:solidFill>
                  <a:schemeClr val="accent1">
                    <a:lumMod val="50000"/>
                  </a:schemeClr>
                </a:solidFill>
                <a:latin typeface="Sakkal Majalla" panose="02000000000000000000" pitchFamily="2" charset="-78"/>
                <a:ea typeface="KaiTi" panose="02010609060101010101" pitchFamily="49" charset="-122"/>
                <a:cs typeface="Sakkal Majalla" panose="02000000000000000000" pitchFamily="2" charset="-78"/>
              </a:rPr>
            </a:br>
            <a:r>
              <a:rPr lang="ar-EG" sz="3720" dirty="0">
                <a:solidFill>
                  <a:schemeClr val="accent1">
                    <a:lumMod val="50000"/>
                  </a:schemeClr>
                </a:solidFill>
                <a:latin typeface="Sakkal Majalla" panose="02000000000000000000" pitchFamily="2" charset="-78"/>
                <a:ea typeface="KaiTi" panose="02010609060101010101" pitchFamily="49" charset="-122"/>
                <a:cs typeface="Sakkal Majalla" panose="02000000000000000000" pitchFamily="2" charset="-78"/>
              </a:rPr>
              <a:t>بمحافظة الدقهلية</a:t>
            </a:r>
            <a:endParaRPr lang="en-US" sz="3720" dirty="0">
              <a:solidFill>
                <a:schemeClr val="accent1">
                  <a:lumMod val="50000"/>
                </a:schemeClr>
              </a:solidFill>
              <a:latin typeface="Sakkal Majalla" panose="02000000000000000000" pitchFamily="2" charset="-78"/>
              <a:ea typeface="KaiTi" panose="02010609060101010101" pitchFamily="49" charset="-122"/>
              <a:cs typeface="Sakkal Majalla" panose="02000000000000000000" pitchFamily="2" charset="-78"/>
            </a:endParaRPr>
          </a:p>
        </p:txBody>
      </p:sp>
      <p:sp>
        <p:nvSpPr>
          <p:cNvPr id="4" name="Subtitle 2"/>
          <p:cNvSpPr>
            <a:spLocks noGrp="1"/>
          </p:cNvSpPr>
          <p:nvPr>
            <p:ph type="subTitle" idx="1"/>
          </p:nvPr>
        </p:nvSpPr>
        <p:spPr>
          <a:xfrm>
            <a:off x="1889918" y="6302512"/>
            <a:ext cx="11339513" cy="2053317"/>
          </a:xfrm>
        </p:spPr>
        <p:txBody>
          <a:bodyPr/>
          <a:lstStyle/>
          <a:p>
            <a:r>
              <a:rPr lang="ar-EG" b="1" dirty="0">
                <a:latin typeface="Sakkal Majalla" panose="02000000000000000000" pitchFamily="2" charset="-78"/>
                <a:cs typeface="Sakkal Majalla" panose="02000000000000000000" pitchFamily="2" charset="-78"/>
              </a:rPr>
              <a:t>المبادرة الوطنية للمشروعات الخضراء الذكية</a:t>
            </a:r>
            <a:endParaRPr lang="en-US" b="1" dirty="0">
              <a:latin typeface="Sakkal Majalla" panose="02000000000000000000" pitchFamily="2" charset="-78"/>
              <a:cs typeface="Sakkal Majalla" panose="02000000000000000000" pitchFamily="2" charset="-78"/>
            </a:endParaRPr>
          </a:p>
        </p:txBody>
      </p:sp>
      <p:grpSp>
        <p:nvGrpSpPr>
          <p:cNvPr id="6" name="Group 9">
            <a:extLst>
              <a:ext uri="{FF2B5EF4-FFF2-40B4-BE49-F238E27FC236}">
                <a16:creationId xmlns:a16="http://schemas.microsoft.com/office/drawing/2014/main" id="{64170916-D0E0-40EB-BC0F-203F55469DE1}"/>
              </a:ext>
            </a:extLst>
          </p:cNvPr>
          <p:cNvGrpSpPr>
            <a:grpSpLocks/>
          </p:cNvGrpSpPr>
          <p:nvPr/>
        </p:nvGrpSpPr>
        <p:grpSpPr bwMode="auto">
          <a:xfrm>
            <a:off x="5355656" y="7329170"/>
            <a:ext cx="4408036" cy="1611846"/>
            <a:chOff x="4201214" y="2529704"/>
            <a:chExt cx="2841576" cy="2083018"/>
          </a:xfrm>
        </p:grpSpPr>
        <p:pic>
          <p:nvPicPr>
            <p:cNvPr id="7" name="Picture 3">
              <a:extLst>
                <a:ext uri="{FF2B5EF4-FFF2-40B4-BE49-F238E27FC236}">
                  <a16:creationId xmlns:a16="http://schemas.microsoft.com/office/drawing/2014/main" id="{AD0DB989-DA9A-4924-A743-937D99997B68}"/>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251237" y="2529704"/>
              <a:ext cx="2791553" cy="1481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92A810CC-BC6E-42AF-B7A3-3331ACD64666}"/>
                </a:ext>
              </a:extLst>
            </p:cNvPr>
            <p:cNvSpPr txBox="1"/>
            <p:nvPr/>
          </p:nvSpPr>
          <p:spPr>
            <a:xfrm>
              <a:off x="4201214" y="4150333"/>
              <a:ext cx="2791554" cy="4623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51185" tIns="51185" rIns="51185" bIns="51185" spcCol="38100" anchor="ctr">
              <a:spAutoFit/>
            </a:bodyPr>
            <a:lstStyle/>
            <a:p>
              <a:pPr algn="ctr" defTabSz="831759" rtl="1" eaLnBrk="0" fontAlgn="base" hangingPunct="0">
                <a:spcBef>
                  <a:spcPct val="0"/>
                </a:spcBef>
                <a:spcAft>
                  <a:spcPct val="0"/>
                </a:spcAft>
                <a:defRPr/>
              </a:pPr>
              <a:r>
                <a:rPr lang="ar-EG" sz="2480" b="1" baseline="55000" dirty="0">
                  <a:solidFill>
                    <a:srgbClr val="92D050"/>
                  </a:solidFill>
                  <a:latin typeface="Sakkal Majalla" panose="02000000000000000000" pitchFamily="2" charset="-78"/>
                  <a:ea typeface="+mj-ea"/>
                  <a:cs typeface="Sakkal Majalla" panose="02000000000000000000" pitchFamily="2" charset="-78"/>
                  <a:sym typeface="Open Sans" panose="020B0606030504020204" pitchFamily="34" charset="0"/>
                </a:rPr>
                <a:t>الشركة المصرية لتدوير المخلفات الصلبة</a:t>
              </a:r>
              <a:endParaRPr lang="en-US" sz="2480" b="1" baseline="54545" dirty="0">
                <a:solidFill>
                  <a:srgbClr val="92D050"/>
                </a:solidFill>
                <a:latin typeface="Sakkal Majalla" panose="02000000000000000000" pitchFamily="2" charset="-78"/>
                <a:ea typeface="+mj-ea"/>
                <a:cs typeface="Sakkal Majalla" panose="02000000000000000000" pitchFamily="2" charset="-78"/>
                <a:sym typeface="Open Sans" panose="020B0606030504020204" pitchFamily="34" charset="0"/>
              </a:endParaRPr>
            </a:p>
          </p:txBody>
        </p:sp>
      </p:gr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446542" y="2081828"/>
            <a:ext cx="13040439" cy="1320981"/>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3472" u="sng" dirty="0">
                <a:solidFill>
                  <a:schemeClr val="accent1">
                    <a:lumMod val="50000"/>
                  </a:schemeClr>
                </a:solidFill>
                <a:latin typeface="Sakkal Majalla" panose="02000000000000000000" pitchFamily="2" charset="-78"/>
                <a:cs typeface="Sakkal Majalla" panose="02000000000000000000" pitchFamily="2" charset="-78"/>
              </a:rPr>
              <a:t>عن مقدم المشروع</a:t>
            </a:r>
            <a:r>
              <a:rPr lang="en-US" sz="3472" u="sng" dirty="0">
                <a:solidFill>
                  <a:schemeClr val="accent1">
                    <a:lumMod val="50000"/>
                  </a:schemeClr>
                </a:solidFill>
                <a:latin typeface="Sakkal Majalla" panose="02000000000000000000" pitchFamily="2" charset="-78"/>
                <a:cs typeface="Sakkal Majalla" panose="02000000000000000000" pitchFamily="2" charset="-78"/>
              </a:rPr>
              <a:t> </a:t>
            </a:r>
            <a:r>
              <a:rPr lang="ar-EG" sz="3472" u="sng" dirty="0">
                <a:solidFill>
                  <a:schemeClr val="accent1">
                    <a:lumMod val="50000"/>
                  </a:schemeClr>
                </a:solidFill>
                <a:latin typeface="Sakkal Majalla" panose="02000000000000000000" pitchFamily="2" charset="-78"/>
                <a:cs typeface="Sakkal Majalla" panose="02000000000000000000" pitchFamily="2" charset="-78"/>
              </a:rPr>
              <a:t>:</a:t>
            </a:r>
            <a:endParaRPr lang="en-US" sz="3472" u="sng" dirty="0">
              <a:solidFill>
                <a:schemeClr val="accent1">
                  <a:lumMod val="50000"/>
                </a:schemeClr>
              </a:solidFill>
              <a:latin typeface="Sakkal Majalla" panose="02000000000000000000" pitchFamily="2" charset="-78"/>
              <a:cs typeface="Sakkal Majalla" panose="02000000000000000000" pitchFamily="2" charset="-78"/>
            </a:endParaRPr>
          </a:p>
          <a:p>
            <a:pPr algn="r" defTabSz="1133947" rtl="1">
              <a:defRPr/>
            </a:pPr>
            <a:endParaRPr lang="en-US" sz="1984" dirty="0">
              <a:solidFill>
                <a:srgbClr val="5D7DB7"/>
              </a:solidFill>
              <a:latin typeface="Janna LT" panose="01000000000000000000" pitchFamily="2" charset="-78"/>
              <a:cs typeface="Khalid Art bold" pitchFamily="2" charset="-78"/>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en-US" sz="3472" dirty="0">
              <a:solidFill>
                <a:sysClr val="windowText" lastClr="000000"/>
              </a:solidFill>
              <a:latin typeface="Calibri" panose="020F0502020204030204"/>
            </a:endParaRPr>
          </a:p>
        </p:txBody>
      </p:sp>
      <p:sp>
        <p:nvSpPr>
          <p:cNvPr id="2" name="TextBox 1">
            <a:extLst>
              <a:ext uri="{FF2B5EF4-FFF2-40B4-BE49-F238E27FC236}">
                <a16:creationId xmlns:a16="http://schemas.microsoft.com/office/drawing/2014/main" id="{F881F8E8-CFAB-4390-9878-C917B7A81836}"/>
              </a:ext>
            </a:extLst>
          </p:cNvPr>
          <p:cNvSpPr txBox="1"/>
          <p:nvPr/>
        </p:nvSpPr>
        <p:spPr>
          <a:xfrm>
            <a:off x="650538" y="2914831"/>
            <a:ext cx="13963252" cy="6713376"/>
          </a:xfrm>
          <a:prstGeom prst="rect">
            <a:avLst/>
          </a:prstGeom>
          <a:noFill/>
        </p:spPr>
        <p:txBody>
          <a:bodyPr wrap="square" rtlCol="0">
            <a:spAutoFit/>
          </a:bodyPr>
          <a:lstStyle/>
          <a:p>
            <a:pPr marL="425230" indent="-425230" algn="r" rtl="1">
              <a:buFont typeface="Wingdings" panose="05000000000000000000" pitchFamily="2" charset="2"/>
              <a:buChar char="Ø"/>
            </a:pPr>
            <a:r>
              <a:rPr lang="ar-EG" sz="2976" b="1" dirty="0">
                <a:solidFill>
                  <a:srgbClr val="3AA640"/>
                </a:solidFill>
                <a:latin typeface="Sakkal Majalla" panose="02000000000000000000" pitchFamily="2" charset="-78"/>
                <a:cs typeface="Khalid Art bold" pitchFamily="2" charset="-78"/>
              </a:rPr>
              <a:t>الإسم : </a:t>
            </a:r>
            <a:r>
              <a:rPr lang="ar-EG" sz="2976" b="1" dirty="0">
                <a:solidFill>
                  <a:srgbClr val="203864"/>
                </a:solidFill>
                <a:latin typeface="Sakkal Majalla" panose="02000000000000000000" pitchFamily="2" charset="-78"/>
                <a:cs typeface="Khalid Art bold" pitchFamily="2" charset="-78"/>
              </a:rPr>
              <a:t>د. هشــــام محمــــــد عمـــــر شريــــف</a:t>
            </a:r>
          </a:p>
          <a:p>
            <a:pPr marL="425230" indent="-425230" algn="r" rtl="1">
              <a:buFont typeface="Wingdings" panose="05000000000000000000" pitchFamily="2" charset="2"/>
              <a:buChar char="Ø"/>
            </a:pPr>
            <a:r>
              <a:rPr lang="ar-EG" sz="2356" b="1" dirty="0">
                <a:solidFill>
                  <a:srgbClr val="3AA640"/>
                </a:solidFill>
                <a:latin typeface="Sakkal Majalla" panose="02000000000000000000" pitchFamily="2" charset="-78"/>
                <a:cs typeface="Khalid Art bold" pitchFamily="2" charset="-78"/>
              </a:rPr>
              <a:t>الوظيفة الحالية : </a:t>
            </a:r>
          </a:p>
          <a:p>
            <a:pPr marL="893771" indent="-354359" algn="r"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 رئيس مجلس الإدارة والعضو المنتدب للشركة المصرية لتدوير المخلفات الصلبة (إيكــــــارو)</a:t>
            </a:r>
          </a:p>
          <a:p>
            <a:pPr marL="893771" indent="-354359" algn="r"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 رئيس مجلس الإدارة والعضو المنتدب لمجموعة الأنشطة الهندسية لتصميم الألات والمعدات (إنتــــاج)</a:t>
            </a:r>
          </a:p>
          <a:p>
            <a:pPr marL="893771" indent="-354359" algn="r"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 أستاذ متفرغ بكلية الهندسة – جامعة المنيا – قســم الهنـــدسة الكيميائية</a:t>
            </a:r>
            <a:endParaRPr lang="en-US" sz="2356" b="1" dirty="0">
              <a:solidFill>
                <a:srgbClr val="203864"/>
              </a:solidFill>
              <a:latin typeface="Sakkal Majalla" panose="02000000000000000000" pitchFamily="2" charset="-78"/>
              <a:cs typeface="Sakkal Majalla" panose="02000000000000000000" pitchFamily="2" charset="-78"/>
            </a:endParaRPr>
          </a:p>
          <a:p>
            <a:pPr marL="431137" indent="-431137" algn="r" rtl="1">
              <a:buFont typeface="Wingdings" panose="05000000000000000000" pitchFamily="2" charset="2"/>
              <a:buChar char="Ø"/>
            </a:pPr>
            <a:r>
              <a:rPr lang="ar-EG" sz="2356" b="1" dirty="0">
                <a:solidFill>
                  <a:srgbClr val="3AA640"/>
                </a:solidFill>
                <a:latin typeface="Sakkal Majalla" panose="02000000000000000000" pitchFamily="2" charset="-78"/>
                <a:cs typeface="Khalid Art bold" pitchFamily="2" charset="-78"/>
              </a:rPr>
              <a:t>الخلفية العلمية : </a:t>
            </a:r>
          </a:p>
          <a:p>
            <a:pPr marL="783526" indent="-354359" algn="justLow" rtl="1">
              <a:buFont typeface="Wingdings" panose="05000000000000000000" pitchFamily="2" charset="2"/>
              <a:buChar char="ü"/>
            </a:pPr>
            <a:r>
              <a:rPr lang="ar-EG" sz="2356" b="1" dirty="0">
                <a:solidFill>
                  <a:schemeClr val="accent1">
                    <a:lumMod val="50000"/>
                  </a:schemeClr>
                </a:solidFill>
                <a:latin typeface="Sakkal Majalla" panose="02000000000000000000" pitchFamily="2" charset="-78"/>
                <a:cs typeface="Sakkal Majalla" panose="02000000000000000000" pitchFamily="2" charset="-78"/>
              </a:rPr>
              <a:t>حاصل على بكالوريوس هندسة كيميائية – كلية الهندسة – جامعة المنيا عام 1983. </a:t>
            </a:r>
          </a:p>
          <a:p>
            <a:pPr marL="783526" indent="-354359" algn="justLow" rtl="1">
              <a:buFont typeface="Wingdings" panose="05000000000000000000" pitchFamily="2" charset="2"/>
              <a:buChar char="ü"/>
            </a:pPr>
            <a:r>
              <a:rPr lang="ar-EG" sz="2356" b="1" dirty="0">
                <a:solidFill>
                  <a:schemeClr val="accent1">
                    <a:lumMod val="50000"/>
                  </a:schemeClr>
                </a:solidFill>
                <a:latin typeface="Sakkal Majalla" panose="02000000000000000000" pitchFamily="2" charset="-78"/>
                <a:cs typeface="Sakkal Majalla" panose="02000000000000000000" pitchFamily="2" charset="-78"/>
              </a:rPr>
              <a:t> ماجستيـر الهندسة الكيميائية – كلية الهندسة – جامعة المنيا عام 1989 وموضوع الرسالة معالجة المخلفات  الصلبة  والسائلة بالقرية المصرية وتصميم حلول مناسبة .</a:t>
            </a:r>
          </a:p>
          <a:p>
            <a:pPr marL="783526" indent="-354359" algn="justLow" rtl="1">
              <a:buFont typeface="Wingdings" panose="05000000000000000000" pitchFamily="2" charset="2"/>
              <a:buChar char="ü"/>
            </a:pPr>
            <a:r>
              <a:rPr lang="ar-EG" sz="2356" b="1" dirty="0">
                <a:solidFill>
                  <a:schemeClr val="accent1">
                    <a:lumMod val="50000"/>
                  </a:schemeClr>
                </a:solidFill>
                <a:latin typeface="Sakkal Majalla" panose="02000000000000000000" pitchFamily="2" charset="-78"/>
                <a:cs typeface="Sakkal Majalla" panose="02000000000000000000" pitchFamily="2" charset="-78"/>
              </a:rPr>
              <a:t>دكتوراه فى الهندسة الكيميائية – إشراف مشتـرك بين كل من جامعة المنيا وجامعة </a:t>
            </a:r>
            <a:r>
              <a:rPr lang="en-US" sz="2356" b="1" dirty="0">
                <a:solidFill>
                  <a:schemeClr val="accent1">
                    <a:lumMod val="50000"/>
                  </a:schemeClr>
                </a:solidFill>
                <a:latin typeface="Sakkal Majalla" panose="02000000000000000000" pitchFamily="2" charset="-78"/>
                <a:cs typeface="Sakkal Majalla" panose="02000000000000000000" pitchFamily="2" charset="-78"/>
              </a:rPr>
              <a:t>Strathclyde –  </a:t>
            </a:r>
            <a:r>
              <a:rPr lang="ar-EG" sz="2356" b="1" dirty="0">
                <a:solidFill>
                  <a:schemeClr val="accent1">
                    <a:lumMod val="50000"/>
                  </a:schemeClr>
                </a:solidFill>
                <a:latin typeface="Sakkal Majalla" panose="02000000000000000000" pitchFamily="2" charset="-78"/>
                <a:cs typeface="Sakkal Majalla" panose="02000000000000000000" pitchFamily="2" charset="-78"/>
              </a:rPr>
              <a:t>المملكة المتحدة 1994 وموضوع الرسالة معالجة المخلفات السائلة بإستخدام مرشحات بيولوجية لاهوائية .</a:t>
            </a:r>
          </a:p>
          <a:p>
            <a:pPr marL="431137" indent="-431137" algn="r" rtl="1">
              <a:buFont typeface="Wingdings" panose="05000000000000000000" pitchFamily="2" charset="2"/>
              <a:buChar char="Ø"/>
            </a:pPr>
            <a:r>
              <a:rPr lang="ar-EG" sz="2356" b="1" dirty="0">
                <a:solidFill>
                  <a:srgbClr val="3AA640"/>
                </a:solidFill>
                <a:latin typeface="Sakkal Majalla" panose="02000000000000000000" pitchFamily="2" charset="-78"/>
                <a:cs typeface="Khalid Art bold" pitchFamily="2" charset="-78"/>
              </a:rPr>
              <a:t>ملخص الخبرات السابقة : </a:t>
            </a:r>
            <a:r>
              <a:rPr lang="ar-EG" sz="2356" b="1" u="sng" dirty="0">
                <a:solidFill>
                  <a:schemeClr val="accent2">
                    <a:lumMod val="75000"/>
                  </a:schemeClr>
                </a:solidFill>
                <a:latin typeface="Sakkal Majalla" panose="02000000000000000000" pitchFamily="2" charset="-78"/>
                <a:cs typeface="Khalid Art bold" pitchFamily="2" charset="-78"/>
                <a:hlinkClick r:id="rId2"/>
              </a:rPr>
              <a:t>(إضغط هنا للسيرة الذاتية)</a:t>
            </a:r>
            <a:endParaRPr lang="ar-EG" sz="2356" b="1" u="sng" dirty="0">
              <a:solidFill>
                <a:schemeClr val="accent2">
                  <a:lumMod val="75000"/>
                </a:schemeClr>
              </a:solidFill>
              <a:latin typeface="Sakkal Majalla" panose="02000000000000000000" pitchFamily="2" charset="-78"/>
              <a:cs typeface="Khalid Art bold" pitchFamily="2" charset="-78"/>
            </a:endParaRP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 خبيـر دولى ورائد في مجال مشروعات تدوير المخلفات الصلبة (البلدية – الزراعية) منذ عام 1995 وحتى اﻵن حيث قام الدكتور هشام شريف بالاشراف على تنفيذ مشروعات تصميم وإنشاء ورفع كفاءة وتشغيل مصانع معالجة وتدوير المخلفات البلدية الصلبة وإسترجاع المفروزات وإنتاج السماد العضوي والوقود الصلب البديل والتخلص اﻵمن من المرفوضات بالمدافن الصحية والهندسية فيما يزيد عن 75 مصنع في مصر وخارجها بالإضافة إلى تنفيذ مثل تلك المشروعات بليبيا، عمان، قطر، سوريا، السودان، المملكة العربية السعودية، نيجيريا، الإمارات العربية المتحدة وماليزيا وأثيوبيا وقد ساهمت هذه المشروعات في مصر منذ عام 2012 وحتى الآن في خفض 2.6 مليون طن من غاز ثاني أكسيد الكربون الناتج من المخلفات البلدية الصلبة ونتيجة لهذا تم وضع (إيكـــــــارو) في قائمة أكثر 10 شركات مستدامة في الشرق الأوسط عام 2021</a:t>
            </a:r>
            <a:r>
              <a:rPr lang="en-US" sz="2356" b="1" dirty="0">
                <a:solidFill>
                  <a:srgbClr val="203864"/>
                </a:solidFill>
                <a:latin typeface="Sakkal Majalla" panose="02000000000000000000" pitchFamily="2" charset="-78"/>
                <a:cs typeface="Sakkal Majalla" panose="02000000000000000000" pitchFamily="2" charset="-78"/>
              </a:rPr>
              <a:t>.Forbes Magazine Middle East </a:t>
            </a:r>
            <a:r>
              <a:rPr lang="ar-EG" sz="2356" b="1" dirty="0">
                <a:solidFill>
                  <a:srgbClr val="203864"/>
                </a:solidFill>
                <a:latin typeface="Sakkal Majalla" panose="02000000000000000000" pitchFamily="2" charset="-78"/>
                <a:cs typeface="Sakkal Majalla" panose="02000000000000000000" pitchFamily="2" charset="-78"/>
              </a:rPr>
              <a:t> </a:t>
            </a:r>
            <a:endParaRPr lang="en-US" sz="2356" b="1" dirty="0">
              <a:solidFill>
                <a:srgbClr val="203864"/>
              </a:solidFill>
              <a:latin typeface="Sakkal Majalla" panose="02000000000000000000" pitchFamily="2" charset="-78"/>
              <a:cs typeface="Sakkal Majalla" panose="02000000000000000000" pitchFamily="2" charset="-78"/>
            </a:endParaRPr>
          </a:p>
        </p:txBody>
      </p:sp>
      <p:pic>
        <p:nvPicPr>
          <p:cNvPr id="4" name="Picture 3">
            <a:extLst>
              <a:ext uri="{FF2B5EF4-FFF2-40B4-BE49-F238E27FC236}">
                <a16:creationId xmlns:a16="http://schemas.microsoft.com/office/drawing/2014/main" id="{99C6E368-89C9-41EA-B8AC-DDF45A3E6FB7}"/>
              </a:ext>
            </a:extLst>
          </p:cNvPr>
          <p:cNvPicPr>
            <a:picLocks noChangeAspect="1"/>
          </p:cNvPicPr>
          <p:nvPr/>
        </p:nvPicPr>
        <p:blipFill>
          <a:blip r:embed="rId3"/>
          <a:stretch>
            <a:fillRect/>
          </a:stretch>
        </p:blipFill>
        <p:spPr>
          <a:xfrm>
            <a:off x="287481" y="2384438"/>
            <a:ext cx="2318125" cy="3035242"/>
          </a:xfrm>
          <a:prstGeom prst="rect">
            <a:avLst/>
          </a:prstGeom>
          <a:ln>
            <a:noFill/>
          </a:ln>
          <a:effectLst>
            <a:softEdge rad="112500"/>
          </a:effectLst>
        </p:spPr>
      </p:pic>
      <p:sp>
        <p:nvSpPr>
          <p:cNvPr id="7" name="Shape 38">
            <a:extLst>
              <a:ext uri="{FF2B5EF4-FFF2-40B4-BE49-F238E27FC236}">
                <a16:creationId xmlns:a16="http://schemas.microsoft.com/office/drawing/2014/main" id="{36F0D91F-BB40-443A-9EBC-B3DF8E745D9C}"/>
              </a:ext>
            </a:extLst>
          </p:cNvPr>
          <p:cNvSpPr>
            <a:spLocks/>
          </p:cNvSpPr>
          <p:nvPr/>
        </p:nvSpPr>
        <p:spPr bwMode="auto">
          <a:xfrm rot="19401480">
            <a:off x="106308" y="8928877"/>
            <a:ext cx="669346" cy="574850"/>
          </a:xfrm>
          <a:custGeom>
            <a:avLst/>
            <a:gdLst>
              <a:gd name="T0" fmla="*/ 5211303 w 21540"/>
              <a:gd name="T1" fmla="*/ 5119192 h 21555"/>
              <a:gd name="T2" fmla="*/ 5211303 w 21540"/>
              <a:gd name="T3" fmla="*/ 5119192 h 21555"/>
              <a:gd name="T4" fmla="*/ 5211303 w 21540"/>
              <a:gd name="T5" fmla="*/ 5119192 h 21555"/>
              <a:gd name="T6" fmla="*/ 5211303 w 21540"/>
              <a:gd name="T7" fmla="*/ 5119192 h 21555"/>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540" h="21555" extrusionOk="0">
                <a:moveTo>
                  <a:pt x="10" y="5073"/>
                </a:moveTo>
                <a:cubicBezTo>
                  <a:pt x="-16" y="4508"/>
                  <a:pt x="-2" y="3929"/>
                  <a:pt x="246" y="3423"/>
                </a:cubicBezTo>
                <a:cubicBezTo>
                  <a:pt x="484" y="2938"/>
                  <a:pt x="904" y="2586"/>
                  <a:pt x="1353" y="2296"/>
                </a:cubicBezTo>
                <a:cubicBezTo>
                  <a:pt x="2431" y="1597"/>
                  <a:pt x="3643" y="1226"/>
                  <a:pt x="4868" y="910"/>
                </a:cubicBezTo>
                <a:cubicBezTo>
                  <a:pt x="6764" y="421"/>
                  <a:pt x="8728" y="48"/>
                  <a:pt x="10705" y="5"/>
                </a:cubicBezTo>
                <a:cubicBezTo>
                  <a:pt x="12429" y="-33"/>
                  <a:pt x="14164" y="186"/>
                  <a:pt x="15808" y="620"/>
                </a:cubicBezTo>
                <a:cubicBezTo>
                  <a:pt x="16620" y="834"/>
                  <a:pt x="17417" y="1104"/>
                  <a:pt x="18204" y="1379"/>
                </a:cubicBezTo>
                <a:cubicBezTo>
                  <a:pt x="18933" y="1634"/>
                  <a:pt x="19662" y="1897"/>
                  <a:pt x="20311" y="2358"/>
                </a:cubicBezTo>
                <a:cubicBezTo>
                  <a:pt x="20788" y="2696"/>
                  <a:pt x="21197" y="3137"/>
                  <a:pt x="21395" y="3694"/>
                </a:cubicBezTo>
                <a:cubicBezTo>
                  <a:pt x="21584" y="4227"/>
                  <a:pt x="21554" y="4805"/>
                  <a:pt x="21499" y="5369"/>
                </a:cubicBezTo>
                <a:cubicBezTo>
                  <a:pt x="21172" y="8710"/>
                  <a:pt x="20028" y="11906"/>
                  <a:pt x="18278" y="14751"/>
                </a:cubicBezTo>
                <a:cubicBezTo>
                  <a:pt x="17531" y="15966"/>
                  <a:pt x="16676" y="17110"/>
                  <a:pt x="15730" y="18159"/>
                </a:cubicBezTo>
                <a:cubicBezTo>
                  <a:pt x="14800" y="19191"/>
                  <a:pt x="13777" y="20135"/>
                  <a:pt x="12607" y="20890"/>
                </a:cubicBezTo>
                <a:cubicBezTo>
                  <a:pt x="12049" y="21250"/>
                  <a:pt x="11443" y="21567"/>
                  <a:pt x="10782" y="21555"/>
                </a:cubicBezTo>
                <a:cubicBezTo>
                  <a:pt x="10224" y="21546"/>
                  <a:pt x="9708" y="21300"/>
                  <a:pt x="9227" y="21015"/>
                </a:cubicBezTo>
                <a:cubicBezTo>
                  <a:pt x="8554" y="20615"/>
                  <a:pt x="7941" y="20142"/>
                  <a:pt x="7363" y="19628"/>
                </a:cubicBezTo>
                <a:cubicBezTo>
                  <a:pt x="6770" y="19102"/>
                  <a:pt x="6213" y="18531"/>
                  <a:pt x="5683" y="17937"/>
                </a:cubicBezTo>
                <a:cubicBezTo>
                  <a:pt x="4574" y="16696"/>
                  <a:pt x="3563" y="15335"/>
                  <a:pt x="2733" y="13865"/>
                </a:cubicBezTo>
                <a:cubicBezTo>
                  <a:pt x="1974" y="12522"/>
                  <a:pt x="1368" y="11097"/>
                  <a:pt x="897" y="9636"/>
                </a:cubicBezTo>
                <a:cubicBezTo>
                  <a:pt x="421" y="8160"/>
                  <a:pt x="81" y="6637"/>
                  <a:pt x="10" y="5073"/>
                </a:cubicBezTo>
                <a:close/>
              </a:path>
            </a:pathLst>
          </a:custGeom>
          <a:noFill/>
          <a:ln w="38100">
            <a:solidFill>
              <a:srgbClr val="99CC00"/>
            </a:solidFill>
            <a:miter lim="400000"/>
            <a:headEnd/>
            <a:tailEnd/>
          </a:ln>
        </p:spPr>
        <p:txBody>
          <a:bodyPr lIns="23624" tIns="23624" rIns="23624" bIns="23624" anchor="ctr"/>
          <a:lstStyle/>
          <a:p>
            <a:pPr defTabSz="536216">
              <a:defRPr/>
            </a:pPr>
            <a:endParaRPr lang="en-US" sz="1023" dirty="0">
              <a:latin typeface="Open Sans"/>
              <a:ea typeface="Open Sans"/>
              <a:cs typeface="Open Sans"/>
              <a:sym typeface="Open Sans"/>
            </a:endParaRPr>
          </a:p>
        </p:txBody>
      </p:sp>
      <p:sp>
        <p:nvSpPr>
          <p:cNvPr id="10" name="Slide Number Placeholder 1">
            <a:extLst>
              <a:ext uri="{FF2B5EF4-FFF2-40B4-BE49-F238E27FC236}">
                <a16:creationId xmlns:a16="http://schemas.microsoft.com/office/drawing/2014/main" id="{F1024FD0-AB27-400B-A17F-7BBED68CE591}"/>
              </a:ext>
            </a:extLst>
          </p:cNvPr>
          <p:cNvSpPr txBox="1">
            <a:spLocks/>
          </p:cNvSpPr>
          <p:nvPr/>
        </p:nvSpPr>
        <p:spPr>
          <a:xfrm>
            <a:off x="169062" y="8961868"/>
            <a:ext cx="481475" cy="5088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62997" tIns="62997" rIns="62997" bIns="62997" spcCol="38100" anchor="ctr">
            <a:spAutoFit/>
          </a:bodyPr>
          <a:lstStyle>
            <a:defPPr>
              <a:defRPr lang="en-US"/>
            </a:defPPr>
            <a:lvl1pPr marL="457200"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cs typeface="Sakkal Majalla" panose="02000000000000000000" pitchFamily="2" charset="-78"/>
              </a:defRPr>
            </a:lvl1pPr>
            <a:lvl2pPr marL="457200" lvl="1"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ea typeface="+mj-ea"/>
                <a:cs typeface="Sakkal Majalla" panose="02000000000000000000" pitchFamily="2" charset="-78"/>
              </a:defRPr>
            </a:lvl2pPr>
          </a:lstStyle>
          <a:p>
            <a:pPr marL="0" indent="0" algn="ctr">
              <a:buNone/>
              <a:defRPr/>
            </a:pPr>
            <a:r>
              <a:rPr lang="en-US" altLang="en-US" sz="2480" dirty="0">
                <a:ea typeface="Open Sans"/>
                <a:sym typeface="Open Sans"/>
              </a:rPr>
              <a:t>1</a:t>
            </a: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en-US" sz="3472" dirty="0">
              <a:solidFill>
                <a:sysClr val="windowText" lastClr="000000"/>
              </a:solidFill>
              <a:latin typeface="Calibri" panose="020F0502020204030204"/>
            </a:endParaRPr>
          </a:p>
        </p:txBody>
      </p:sp>
      <p:sp>
        <p:nvSpPr>
          <p:cNvPr id="2" name="TextBox 1">
            <a:extLst>
              <a:ext uri="{FF2B5EF4-FFF2-40B4-BE49-F238E27FC236}">
                <a16:creationId xmlns:a16="http://schemas.microsoft.com/office/drawing/2014/main" id="{F881F8E8-CFAB-4390-9878-C917B7A81836}"/>
              </a:ext>
            </a:extLst>
          </p:cNvPr>
          <p:cNvSpPr txBox="1"/>
          <p:nvPr/>
        </p:nvSpPr>
        <p:spPr>
          <a:xfrm>
            <a:off x="639375" y="2932312"/>
            <a:ext cx="13648409" cy="5950155"/>
          </a:xfrm>
          <a:prstGeom prst="rect">
            <a:avLst/>
          </a:prstGeom>
          <a:noFill/>
        </p:spPr>
        <p:txBody>
          <a:bodyPr wrap="square" rtlCol="0">
            <a:spAutoFit/>
          </a:bodyPr>
          <a:lstStyle/>
          <a:p>
            <a:pPr marL="425230" indent="-425230" algn="r" rtl="1">
              <a:buFont typeface="Wingdings" panose="05000000000000000000" pitchFamily="2" charset="2"/>
              <a:buChar char="Ø"/>
            </a:pPr>
            <a:r>
              <a:rPr lang="ar-EG" sz="2356" b="1" dirty="0">
                <a:solidFill>
                  <a:srgbClr val="3AA640"/>
                </a:solidFill>
                <a:latin typeface="Janna LT" panose="01000000000000000000" pitchFamily="2" charset="-78"/>
                <a:cs typeface="Khalid Art bold" pitchFamily="2" charset="-78"/>
              </a:rPr>
              <a:t>إسم المشروع : </a:t>
            </a:r>
          </a:p>
          <a:p>
            <a:pPr marL="893771" indent="-425230" algn="r"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مشروع تقليل الإنبعاثات (غاز الميثان) الناتج من المخلفات البلدية الصلبة بمحافظة الدقهلية.</a:t>
            </a:r>
          </a:p>
          <a:p>
            <a:pPr marL="425230" indent="-425230" algn="r" rtl="1">
              <a:buFont typeface="Wingdings" panose="05000000000000000000" pitchFamily="2" charset="2"/>
              <a:buChar char="Ø"/>
            </a:pPr>
            <a:endParaRPr lang="ar-EG" sz="372" b="1" dirty="0">
              <a:solidFill>
                <a:srgbClr val="3AA640"/>
              </a:solidFill>
              <a:latin typeface="Janna LT" panose="01000000000000000000" pitchFamily="2" charset="-78"/>
              <a:cs typeface="Khalid Art bold" pitchFamily="2" charset="-78"/>
            </a:endParaRPr>
          </a:p>
          <a:p>
            <a:pPr marL="425230" indent="-425230" algn="r" rtl="1">
              <a:buFont typeface="Wingdings" panose="05000000000000000000" pitchFamily="2" charset="2"/>
              <a:buChar char="Ø"/>
            </a:pPr>
            <a:r>
              <a:rPr lang="ar-EG" sz="2356" b="1" dirty="0">
                <a:solidFill>
                  <a:srgbClr val="3AA640"/>
                </a:solidFill>
                <a:latin typeface="Janna LT" panose="01000000000000000000" pitchFamily="2" charset="-78"/>
                <a:cs typeface="Khalid Art bold" pitchFamily="2" charset="-78"/>
              </a:rPr>
              <a:t>فكرة المشروع :</a:t>
            </a:r>
          </a:p>
          <a:p>
            <a:pPr marL="783526"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تقليل إنبعاثات (غاز الميثان) الناتج من المخلفات البلدية الصلبة عن طريق إدارة ،وتشغيل ،ورفع كفاءة ،وإعادة تأهيل مرافق المعالجة والتخلص الآمن من المخلفات البلدية الصلبة وتطبيق تكنولوجيا المعالجة الميكانيكية – البيولوجية </a:t>
            </a:r>
            <a:r>
              <a:rPr lang="en-US" sz="2356" b="1" dirty="0">
                <a:solidFill>
                  <a:srgbClr val="203864"/>
                </a:solidFill>
                <a:latin typeface="Sakkal Majalla" panose="02000000000000000000" pitchFamily="2" charset="-78"/>
                <a:cs typeface="Sakkal Majalla" panose="02000000000000000000" pitchFamily="2" charset="-78"/>
              </a:rPr>
              <a:t>MBT Technology</a:t>
            </a:r>
            <a:r>
              <a:rPr lang="ar-EG" sz="2356" b="1" dirty="0">
                <a:solidFill>
                  <a:srgbClr val="203864"/>
                </a:solidFill>
                <a:latin typeface="Sakkal Majalla" panose="02000000000000000000" pitchFamily="2" charset="-78"/>
                <a:cs typeface="Sakkal Majalla" panose="02000000000000000000" pitchFamily="2" charset="-78"/>
              </a:rPr>
              <a:t> لمعالجة أقصى نسبة ممكنة من المخلفات لإسترجاع المفروزات ، وإنتاج الأسمدة من المادة العضوية التي تكون أكثر من 50% من المخلفات ، وإنتاج الوقود الصلب البديل </a:t>
            </a:r>
            <a:r>
              <a:rPr lang="en-US" sz="2356" b="1" dirty="0">
                <a:solidFill>
                  <a:srgbClr val="203864"/>
                </a:solidFill>
                <a:latin typeface="Sakkal Majalla" panose="02000000000000000000" pitchFamily="2" charset="-78"/>
                <a:cs typeface="Sakkal Majalla" panose="02000000000000000000" pitchFamily="2" charset="-78"/>
              </a:rPr>
              <a:t>RDF</a:t>
            </a:r>
            <a:r>
              <a:rPr lang="ar-EG" sz="2356" b="1" dirty="0">
                <a:solidFill>
                  <a:srgbClr val="203864"/>
                </a:solidFill>
                <a:latin typeface="Sakkal Majalla" panose="02000000000000000000" pitchFamily="2" charset="-78"/>
                <a:cs typeface="Sakkal Majalla" panose="02000000000000000000" pitchFamily="2" charset="-78"/>
              </a:rPr>
              <a:t> مع إنشاء وتصميم وتشغيل المدفن الصحي بقلابشو لإستقبال مرفوضات مصانع المعالجة</a:t>
            </a:r>
            <a:r>
              <a:rPr lang="en-US" sz="2356" b="1" dirty="0">
                <a:solidFill>
                  <a:srgbClr val="203864"/>
                </a:solidFill>
                <a:latin typeface="Sakkal Majalla" panose="02000000000000000000" pitchFamily="2" charset="-78"/>
                <a:cs typeface="Sakkal Majalla" panose="02000000000000000000" pitchFamily="2" charset="-78"/>
              </a:rPr>
              <a:t> </a:t>
            </a:r>
            <a:r>
              <a:rPr lang="ar-EG" sz="2356" b="1" dirty="0">
                <a:solidFill>
                  <a:srgbClr val="203864"/>
                </a:solidFill>
                <a:latin typeface="Sakkal Majalla" panose="02000000000000000000" pitchFamily="2" charset="-78"/>
                <a:cs typeface="Sakkal Majalla" panose="02000000000000000000" pitchFamily="2" charset="-78"/>
              </a:rPr>
              <a:t>.</a:t>
            </a:r>
          </a:p>
          <a:p>
            <a:pPr marL="783526"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تعزيز الإستدامة المالية للمشروع عن طريق تسجيله تحت آلية التنمية النظيفة </a:t>
            </a:r>
            <a:r>
              <a:rPr lang="en-US" sz="2356" b="1" dirty="0">
                <a:solidFill>
                  <a:srgbClr val="203864"/>
                </a:solidFill>
                <a:latin typeface="Sakkal Majalla" panose="02000000000000000000" pitchFamily="2" charset="-78"/>
                <a:cs typeface="Sakkal Majalla" panose="02000000000000000000" pitchFamily="2" charset="-78"/>
              </a:rPr>
              <a:t>CDM </a:t>
            </a:r>
            <a:r>
              <a:rPr lang="ar-EG" sz="2356" b="1" dirty="0">
                <a:solidFill>
                  <a:srgbClr val="203864"/>
                </a:solidFill>
                <a:latin typeface="Sakkal Majalla" panose="02000000000000000000" pitchFamily="2" charset="-78"/>
                <a:cs typeface="Sakkal Majalla" panose="02000000000000000000" pitchFamily="2" charset="-78"/>
              </a:rPr>
              <a:t>من خلال إتفاقية الأمم المتحدة الإطارية عن تغير المناخ  </a:t>
            </a:r>
            <a:r>
              <a:rPr lang="en-US" sz="2356" b="1" dirty="0">
                <a:solidFill>
                  <a:srgbClr val="203864"/>
                </a:solidFill>
                <a:latin typeface="Sakkal Majalla" panose="02000000000000000000" pitchFamily="2" charset="-78"/>
                <a:cs typeface="Sakkal Majalla" panose="02000000000000000000" pitchFamily="2" charset="-78"/>
              </a:rPr>
              <a:t>       UNFCCC</a:t>
            </a:r>
            <a:r>
              <a:rPr lang="ar-EG" sz="2356" b="1" dirty="0">
                <a:solidFill>
                  <a:srgbClr val="203864"/>
                </a:solidFill>
                <a:latin typeface="Sakkal Majalla" panose="02000000000000000000" pitchFamily="2" charset="-78"/>
                <a:cs typeface="Sakkal Majalla" panose="02000000000000000000" pitchFamily="2" charset="-78"/>
              </a:rPr>
              <a:t> كون شركة إيكارو هي الوحيدة في مصر المسجلة رسمياً في مجال إدارة المخلفات بموجب هذه الإتفاقية لمشروع خدمات الدفن والمعالجة لجنوب القاهرة (15 مايو) ، وهو الأول والوحيد المسجل لصرف إعتمادات خفض إنبعاثات الكربون </a:t>
            </a:r>
            <a:r>
              <a:rPr lang="en-US" sz="2356" b="1" dirty="0">
                <a:solidFill>
                  <a:srgbClr val="203864"/>
                </a:solidFill>
                <a:latin typeface="Sakkal Majalla" panose="02000000000000000000" pitchFamily="2" charset="-78"/>
                <a:cs typeface="Sakkal Majalla" panose="02000000000000000000" pitchFamily="2" charset="-78"/>
              </a:rPr>
              <a:t>(CERs)</a:t>
            </a:r>
            <a:r>
              <a:rPr lang="ar-EG" sz="2356" b="1" dirty="0">
                <a:solidFill>
                  <a:srgbClr val="203864"/>
                </a:solidFill>
                <a:latin typeface="Sakkal Majalla" panose="02000000000000000000" pitchFamily="2" charset="-78"/>
                <a:cs typeface="Sakkal Majalla" panose="02000000000000000000" pitchFamily="2" charset="-78"/>
              </a:rPr>
              <a:t>. </a:t>
            </a:r>
            <a:r>
              <a:rPr lang="ar-EG" sz="2356" b="1" dirty="0">
                <a:solidFill>
                  <a:schemeClr val="accent2">
                    <a:lumMod val="75000"/>
                  </a:schemeClr>
                </a:solidFill>
                <a:latin typeface="Sakkal Majalla" panose="02000000000000000000" pitchFamily="2" charset="-78"/>
                <a:cs typeface="Sakkal Majalla" panose="02000000000000000000" pitchFamily="2" charset="-78"/>
                <a:hlinkClick r:id="rId2">
                  <a:extLst>
                    <a:ext uri="{A12FA001-AC4F-418D-AE19-62706E023703}">
                      <ahyp:hlinkClr xmlns:ahyp="http://schemas.microsoft.com/office/drawing/2018/hyperlinkcolor" val="tx"/>
                    </a:ext>
                  </a:extLst>
                </a:hlinkClick>
              </a:rPr>
              <a:t>(إضغط هنا للإطلاع على الشهادة)</a:t>
            </a:r>
            <a:endParaRPr lang="en-US" sz="2356" b="1" dirty="0">
              <a:solidFill>
                <a:schemeClr val="accent2">
                  <a:lumMod val="75000"/>
                </a:schemeClr>
              </a:solidFill>
              <a:latin typeface="Sakkal Majalla" panose="02000000000000000000" pitchFamily="2" charset="-78"/>
              <a:cs typeface="Sakkal Majalla" panose="02000000000000000000" pitchFamily="2" charset="-78"/>
            </a:endParaRPr>
          </a:p>
          <a:p>
            <a:pPr marL="783526"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تكرار المشروع على مستوى محافظات جمهورية مصر العربية دون الإخلال بالوضع القائم مع تطبيق نفس بنود التعاقد مع محافظة الدقهلية والحصول على التمويل اللازم لضخ الإستثمارات وتطوير منظومات الإنتاج بإضافة منظومة إنتاج الفحم صديق البيئة </a:t>
            </a:r>
            <a:r>
              <a:rPr lang="en-US" sz="2356" b="1" dirty="0">
                <a:solidFill>
                  <a:srgbClr val="203864"/>
                </a:solidFill>
                <a:latin typeface="Sakkal Majalla" panose="02000000000000000000" pitchFamily="2" charset="-78"/>
                <a:cs typeface="Sakkal Majalla" panose="02000000000000000000" pitchFamily="2" charset="-78"/>
              </a:rPr>
              <a:t> HTT Technology </a:t>
            </a:r>
            <a:r>
              <a:rPr lang="ar-EG" sz="2356" b="1" dirty="0">
                <a:solidFill>
                  <a:srgbClr val="203864"/>
                </a:solidFill>
                <a:latin typeface="Sakkal Majalla" panose="02000000000000000000" pitchFamily="2" charset="-78"/>
                <a:cs typeface="Sakkal Majalla" panose="02000000000000000000" pitchFamily="2" charset="-78"/>
              </a:rPr>
              <a:t>التي لها المردود الإقتصادي والبيئي على المستوى الوطني. </a:t>
            </a:r>
          </a:p>
          <a:p>
            <a:pPr marL="425230" indent="-425230" algn="r" rtl="1">
              <a:buFont typeface="Wingdings" panose="05000000000000000000" pitchFamily="2" charset="2"/>
              <a:buChar char="Ø"/>
            </a:pPr>
            <a:r>
              <a:rPr lang="ar-EG" sz="2356" b="1" dirty="0">
                <a:solidFill>
                  <a:srgbClr val="3AA640"/>
                </a:solidFill>
                <a:latin typeface="Janna LT" panose="01000000000000000000" pitchFamily="2" charset="-78"/>
                <a:cs typeface="Khalid Art bold" pitchFamily="2" charset="-78"/>
              </a:rPr>
              <a:t>الفئة المستفيدة : </a:t>
            </a:r>
          </a:p>
          <a:p>
            <a:pPr marL="783526"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جميع أصحاب المصالح والشركاء الوطنيين من القطاع الحكومي والقطاع الخاص والمواطنيين لما للمشروع من آثر بيئي وإقتصادي مباشر على جميع فئات المجتمع المصري.</a:t>
            </a:r>
          </a:p>
        </p:txBody>
      </p:sp>
      <p:sp>
        <p:nvSpPr>
          <p:cNvPr id="6" name="Title 1">
            <a:extLst>
              <a:ext uri="{FF2B5EF4-FFF2-40B4-BE49-F238E27FC236}">
                <a16:creationId xmlns:a16="http://schemas.microsoft.com/office/drawing/2014/main" id="{03A9E9EB-47BC-41DF-AB8A-9D3690C57E69}"/>
              </a:ext>
            </a:extLst>
          </p:cNvPr>
          <p:cNvSpPr txBox="1">
            <a:spLocks/>
          </p:cNvSpPr>
          <p:nvPr/>
        </p:nvSpPr>
        <p:spPr>
          <a:xfrm>
            <a:off x="1247344" y="2191172"/>
            <a:ext cx="13040439" cy="1159261"/>
          </a:xfrm>
          <a:prstGeom prst="rect">
            <a:avLst/>
          </a:prstGeom>
        </p:spPr>
        <p:txBody>
          <a:bodyPr vert="horz" lIns="113395" tIns="56698" rIns="113395" bIns="56698" rtlCol="0" anchor="ctr">
            <a:normAutofit/>
          </a:bodyPr>
          <a:lstStyle>
            <a:defPPr lvl="0">
              <a:defRPr lang="ar-EG"/>
            </a:defPPr>
            <a:lvl1pPr marR="0" indent="0" algn="r" rtl="1" fontAlgn="auto">
              <a:lnSpc>
                <a:spcPct val="90000"/>
              </a:lnSpc>
              <a:spcBef>
                <a:spcPct val="0"/>
              </a:spcBef>
              <a:spcAft>
                <a:spcPts val="0"/>
              </a:spcAft>
              <a:buClrTx/>
              <a:buSzTx/>
              <a:buFontTx/>
              <a:buNone/>
              <a:tabLst/>
              <a:defRPr kumimoji="0" sz="2800" b="0" i="0" u="sng" strike="noStrike" cap="none" spc="0" normalizeH="0" baseline="0">
                <a:ln>
                  <a:noFill/>
                </a:ln>
                <a:solidFill>
                  <a:schemeClr val="accent1">
                    <a:lumMod val="50000"/>
                  </a:schemeClr>
                </a:solidFill>
                <a:effectLst/>
                <a:uLnTx/>
                <a:uFillTx/>
                <a:latin typeface="Sakkal Majalla" panose="02000000000000000000" pitchFamily="2" charset="-78"/>
                <a:ea typeface="+mj-ea"/>
                <a:cs typeface="Sakkal Majalla" panose="02000000000000000000" pitchFamily="2" charset="-78"/>
              </a:defRPr>
            </a:lvl1pPr>
          </a:lstStyle>
          <a:p>
            <a:r>
              <a:rPr lang="ar-EG" sz="3472" dirty="0"/>
              <a:t>عن المشروع</a:t>
            </a:r>
            <a:r>
              <a:rPr lang="en-US" sz="3472" dirty="0"/>
              <a:t> </a:t>
            </a:r>
            <a:r>
              <a:rPr lang="ar-EG" sz="3472" dirty="0"/>
              <a:t>:</a:t>
            </a:r>
            <a:endParaRPr lang="en-US" sz="3472" dirty="0"/>
          </a:p>
          <a:p>
            <a:endParaRPr lang="en-US" sz="3472" dirty="0"/>
          </a:p>
        </p:txBody>
      </p:sp>
      <p:sp>
        <p:nvSpPr>
          <p:cNvPr id="7" name="Shape 38">
            <a:extLst>
              <a:ext uri="{FF2B5EF4-FFF2-40B4-BE49-F238E27FC236}">
                <a16:creationId xmlns:a16="http://schemas.microsoft.com/office/drawing/2014/main" id="{8928BFEC-1CE9-4302-BF28-CFD93F727FF9}"/>
              </a:ext>
            </a:extLst>
          </p:cNvPr>
          <p:cNvSpPr>
            <a:spLocks/>
          </p:cNvSpPr>
          <p:nvPr/>
        </p:nvSpPr>
        <p:spPr bwMode="auto">
          <a:xfrm rot="19401480">
            <a:off x="106308" y="8928877"/>
            <a:ext cx="669346" cy="574850"/>
          </a:xfrm>
          <a:custGeom>
            <a:avLst/>
            <a:gdLst>
              <a:gd name="T0" fmla="*/ 5211303 w 21540"/>
              <a:gd name="T1" fmla="*/ 5119192 h 21555"/>
              <a:gd name="T2" fmla="*/ 5211303 w 21540"/>
              <a:gd name="T3" fmla="*/ 5119192 h 21555"/>
              <a:gd name="T4" fmla="*/ 5211303 w 21540"/>
              <a:gd name="T5" fmla="*/ 5119192 h 21555"/>
              <a:gd name="T6" fmla="*/ 5211303 w 21540"/>
              <a:gd name="T7" fmla="*/ 5119192 h 21555"/>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540" h="21555" extrusionOk="0">
                <a:moveTo>
                  <a:pt x="10" y="5073"/>
                </a:moveTo>
                <a:cubicBezTo>
                  <a:pt x="-16" y="4508"/>
                  <a:pt x="-2" y="3929"/>
                  <a:pt x="246" y="3423"/>
                </a:cubicBezTo>
                <a:cubicBezTo>
                  <a:pt x="484" y="2938"/>
                  <a:pt x="904" y="2586"/>
                  <a:pt x="1353" y="2296"/>
                </a:cubicBezTo>
                <a:cubicBezTo>
                  <a:pt x="2431" y="1597"/>
                  <a:pt x="3643" y="1226"/>
                  <a:pt x="4868" y="910"/>
                </a:cubicBezTo>
                <a:cubicBezTo>
                  <a:pt x="6764" y="421"/>
                  <a:pt x="8728" y="48"/>
                  <a:pt x="10705" y="5"/>
                </a:cubicBezTo>
                <a:cubicBezTo>
                  <a:pt x="12429" y="-33"/>
                  <a:pt x="14164" y="186"/>
                  <a:pt x="15808" y="620"/>
                </a:cubicBezTo>
                <a:cubicBezTo>
                  <a:pt x="16620" y="834"/>
                  <a:pt x="17417" y="1104"/>
                  <a:pt x="18204" y="1379"/>
                </a:cubicBezTo>
                <a:cubicBezTo>
                  <a:pt x="18933" y="1634"/>
                  <a:pt x="19662" y="1897"/>
                  <a:pt x="20311" y="2358"/>
                </a:cubicBezTo>
                <a:cubicBezTo>
                  <a:pt x="20788" y="2696"/>
                  <a:pt x="21197" y="3137"/>
                  <a:pt x="21395" y="3694"/>
                </a:cubicBezTo>
                <a:cubicBezTo>
                  <a:pt x="21584" y="4227"/>
                  <a:pt x="21554" y="4805"/>
                  <a:pt x="21499" y="5369"/>
                </a:cubicBezTo>
                <a:cubicBezTo>
                  <a:pt x="21172" y="8710"/>
                  <a:pt x="20028" y="11906"/>
                  <a:pt x="18278" y="14751"/>
                </a:cubicBezTo>
                <a:cubicBezTo>
                  <a:pt x="17531" y="15966"/>
                  <a:pt x="16676" y="17110"/>
                  <a:pt x="15730" y="18159"/>
                </a:cubicBezTo>
                <a:cubicBezTo>
                  <a:pt x="14800" y="19191"/>
                  <a:pt x="13777" y="20135"/>
                  <a:pt x="12607" y="20890"/>
                </a:cubicBezTo>
                <a:cubicBezTo>
                  <a:pt x="12049" y="21250"/>
                  <a:pt x="11443" y="21567"/>
                  <a:pt x="10782" y="21555"/>
                </a:cubicBezTo>
                <a:cubicBezTo>
                  <a:pt x="10224" y="21546"/>
                  <a:pt x="9708" y="21300"/>
                  <a:pt x="9227" y="21015"/>
                </a:cubicBezTo>
                <a:cubicBezTo>
                  <a:pt x="8554" y="20615"/>
                  <a:pt x="7941" y="20142"/>
                  <a:pt x="7363" y="19628"/>
                </a:cubicBezTo>
                <a:cubicBezTo>
                  <a:pt x="6770" y="19102"/>
                  <a:pt x="6213" y="18531"/>
                  <a:pt x="5683" y="17937"/>
                </a:cubicBezTo>
                <a:cubicBezTo>
                  <a:pt x="4574" y="16696"/>
                  <a:pt x="3563" y="15335"/>
                  <a:pt x="2733" y="13865"/>
                </a:cubicBezTo>
                <a:cubicBezTo>
                  <a:pt x="1974" y="12522"/>
                  <a:pt x="1368" y="11097"/>
                  <a:pt x="897" y="9636"/>
                </a:cubicBezTo>
                <a:cubicBezTo>
                  <a:pt x="421" y="8160"/>
                  <a:pt x="81" y="6637"/>
                  <a:pt x="10" y="5073"/>
                </a:cubicBezTo>
                <a:close/>
              </a:path>
            </a:pathLst>
          </a:custGeom>
          <a:noFill/>
          <a:ln w="38100">
            <a:solidFill>
              <a:srgbClr val="99CC00"/>
            </a:solidFill>
            <a:miter lim="400000"/>
            <a:headEnd/>
            <a:tailEnd/>
          </a:ln>
        </p:spPr>
        <p:txBody>
          <a:bodyPr lIns="23624" tIns="23624" rIns="23624" bIns="23624" anchor="ctr"/>
          <a:lstStyle/>
          <a:p>
            <a:pPr defTabSz="536216">
              <a:defRPr/>
            </a:pPr>
            <a:endParaRPr lang="en-US" sz="1023" dirty="0">
              <a:latin typeface="Open Sans"/>
              <a:ea typeface="Open Sans"/>
              <a:cs typeface="Open Sans"/>
              <a:sym typeface="Open Sans"/>
            </a:endParaRPr>
          </a:p>
        </p:txBody>
      </p:sp>
      <p:sp>
        <p:nvSpPr>
          <p:cNvPr id="8" name="Slide Number Placeholder 1">
            <a:extLst>
              <a:ext uri="{FF2B5EF4-FFF2-40B4-BE49-F238E27FC236}">
                <a16:creationId xmlns:a16="http://schemas.microsoft.com/office/drawing/2014/main" id="{1867ED63-3506-450F-A8B6-111A6D46C1FF}"/>
              </a:ext>
            </a:extLst>
          </p:cNvPr>
          <p:cNvSpPr txBox="1">
            <a:spLocks/>
          </p:cNvSpPr>
          <p:nvPr/>
        </p:nvSpPr>
        <p:spPr>
          <a:xfrm>
            <a:off x="169062" y="8961868"/>
            <a:ext cx="481475" cy="5088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62997" tIns="62997" rIns="62997" bIns="62997" spcCol="38100" anchor="ctr">
            <a:spAutoFit/>
          </a:bodyPr>
          <a:lstStyle>
            <a:defPPr>
              <a:defRPr lang="en-US"/>
            </a:defPPr>
            <a:lvl1pPr marL="457200"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cs typeface="Sakkal Majalla" panose="02000000000000000000" pitchFamily="2" charset="-78"/>
              </a:defRPr>
            </a:lvl1pPr>
            <a:lvl2pPr marL="457200" lvl="1"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ea typeface="+mj-ea"/>
                <a:cs typeface="Sakkal Majalla" panose="02000000000000000000" pitchFamily="2" charset="-78"/>
              </a:defRPr>
            </a:lvl2pPr>
          </a:lstStyle>
          <a:p>
            <a:pPr marL="0" indent="0" algn="ctr">
              <a:buNone/>
              <a:defRPr/>
            </a:pPr>
            <a:r>
              <a:rPr lang="ar-EG" altLang="en-US" sz="2480" dirty="0">
                <a:ea typeface="Open Sans"/>
                <a:sym typeface="Open Sans"/>
              </a:rPr>
              <a:t>2</a:t>
            </a:r>
            <a:endParaRPr lang="en-US" altLang="en-US" sz="2480" dirty="0">
              <a:ea typeface="Open Sans"/>
              <a:sym typeface="Open Sans"/>
            </a:endParaRPr>
          </a:p>
        </p:txBody>
      </p:sp>
    </p:spTree>
    <p:extLst>
      <p:ext uri="{BB962C8B-B14F-4D97-AF65-F5344CB8AC3E}">
        <p14:creationId xmlns:p14="http://schemas.microsoft.com/office/powerpoint/2010/main" val="183417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en-US" sz="3472" dirty="0">
              <a:solidFill>
                <a:sysClr val="windowText" lastClr="000000"/>
              </a:solidFill>
              <a:latin typeface="Calibri" panose="020F0502020204030204"/>
            </a:endParaRPr>
          </a:p>
        </p:txBody>
      </p:sp>
      <p:sp>
        <p:nvSpPr>
          <p:cNvPr id="2" name="TextBox 1">
            <a:extLst>
              <a:ext uri="{FF2B5EF4-FFF2-40B4-BE49-F238E27FC236}">
                <a16:creationId xmlns:a16="http://schemas.microsoft.com/office/drawing/2014/main" id="{F881F8E8-CFAB-4390-9878-C917B7A81836}"/>
              </a:ext>
            </a:extLst>
          </p:cNvPr>
          <p:cNvSpPr txBox="1"/>
          <p:nvPr/>
        </p:nvSpPr>
        <p:spPr>
          <a:xfrm>
            <a:off x="650538" y="3114139"/>
            <a:ext cx="13648409" cy="6617966"/>
          </a:xfrm>
          <a:prstGeom prst="rect">
            <a:avLst/>
          </a:prstGeom>
          <a:noFill/>
        </p:spPr>
        <p:txBody>
          <a:bodyPr wrap="square" rtlCol="0">
            <a:spAutoFit/>
          </a:bodyPr>
          <a:lstStyle/>
          <a:p>
            <a:pPr marL="425230" indent="-425230" algn="r" rtl="1">
              <a:buFont typeface="Wingdings" panose="05000000000000000000" pitchFamily="2" charset="2"/>
              <a:buChar char="Ø"/>
            </a:pPr>
            <a:r>
              <a:rPr lang="ar-EG" sz="2356" b="1" dirty="0">
                <a:solidFill>
                  <a:srgbClr val="3AA640"/>
                </a:solidFill>
                <a:latin typeface="Janna LT" panose="01000000000000000000" pitchFamily="2" charset="-78"/>
                <a:cs typeface="Khalid Art bold" pitchFamily="2" charset="-78"/>
              </a:rPr>
              <a:t>الميزة التنافسية بالمشروع :</a:t>
            </a: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المشروع قائم في الأساس على الحد من انبعاثات غاز الميثان عن طريق المعالجة البيولوجية والتخلص الآمن من المخلفات البلدية الصلبة بنسبة 205 ألف طن من غاز ثاني أكسيد الكربون سنوياً. </a:t>
            </a:r>
            <a:r>
              <a:rPr lang="ar-EG" sz="2356" b="1" dirty="0">
                <a:solidFill>
                  <a:schemeClr val="accent2">
                    <a:lumMod val="75000"/>
                  </a:schemeClr>
                </a:solidFill>
                <a:latin typeface="Sakkal Majalla" panose="02000000000000000000" pitchFamily="2" charset="-78"/>
                <a:cs typeface="Sakkal Majalla" panose="02000000000000000000" pitchFamily="2" charset="-78"/>
                <a:hlinkClick r:id="rId2">
                  <a:extLst>
                    <a:ext uri="{A12FA001-AC4F-418D-AE19-62706E023703}">
                      <ahyp:hlinkClr xmlns:ahyp="http://schemas.microsoft.com/office/drawing/2018/hyperlinkcolor" val="tx"/>
                    </a:ext>
                  </a:extLst>
                </a:hlinkClick>
              </a:rPr>
              <a:t>(إضغط هنا للأشكال التوضيحية)</a:t>
            </a:r>
            <a:endParaRPr lang="ar-EG" sz="2356" b="1" dirty="0">
              <a:solidFill>
                <a:schemeClr val="accent2">
                  <a:lumMod val="75000"/>
                </a:schemeClr>
              </a:solidFill>
              <a:latin typeface="Sakkal Majalla" panose="02000000000000000000" pitchFamily="2" charset="-78"/>
              <a:cs typeface="Sakkal Majalla" panose="02000000000000000000" pitchFamily="2" charset="-78"/>
            </a:endParaRP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آلية تسجيل المشروع كأحد المشروعات المعتمدة من ال </a:t>
            </a:r>
            <a:r>
              <a:rPr lang="en-US" sz="2356" b="1" dirty="0">
                <a:solidFill>
                  <a:srgbClr val="203864"/>
                </a:solidFill>
                <a:latin typeface="Sakkal Majalla" panose="02000000000000000000" pitchFamily="2" charset="-78"/>
                <a:cs typeface="Sakkal Majalla" panose="02000000000000000000" pitchFamily="2" charset="-78"/>
              </a:rPr>
              <a:t>UNFCCC </a:t>
            </a:r>
            <a:r>
              <a:rPr lang="ar-EG" sz="2356" b="1" dirty="0">
                <a:solidFill>
                  <a:srgbClr val="203864"/>
                </a:solidFill>
                <a:latin typeface="Sakkal Majalla" panose="02000000000000000000" pitchFamily="2" charset="-78"/>
                <a:cs typeface="Sakkal Majalla" panose="02000000000000000000" pitchFamily="2" charset="-78"/>
              </a:rPr>
              <a:t>كمشروع </a:t>
            </a:r>
            <a:r>
              <a:rPr lang="en-US" sz="2356" b="1" dirty="0">
                <a:solidFill>
                  <a:srgbClr val="203864"/>
                </a:solidFill>
                <a:latin typeface="Sakkal Majalla" panose="02000000000000000000" pitchFamily="2" charset="-78"/>
                <a:cs typeface="Sakkal Majalla" panose="02000000000000000000" pitchFamily="2" charset="-78"/>
              </a:rPr>
              <a:t>CDM </a:t>
            </a:r>
            <a:r>
              <a:rPr lang="ar-EG" sz="2356" b="1" dirty="0">
                <a:solidFill>
                  <a:srgbClr val="203864"/>
                </a:solidFill>
                <a:latin typeface="Sakkal Majalla" panose="02000000000000000000" pitchFamily="2" charset="-78"/>
                <a:cs typeface="Sakkal Majalla" panose="02000000000000000000" pitchFamily="2" charset="-78"/>
              </a:rPr>
              <a:t>هو أحد الحلول الإبتكارية التي تمتلكها الشركة التي تعزز من الإستدامة المالية وتوفر أكثر من 20% من عوائد الإعتمادات لتمويل المشروعات التنموية بمحافظة الدقهلية والمحافظات الأخرى المقام عليها مشروعات مماثلة.</a:t>
            </a: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المشروع يحقق أهداف الإستراتيجية الوطنية لإدارة المخلفات الصلبة </a:t>
            </a:r>
            <a:r>
              <a:rPr lang="en-US" sz="2356" b="1" dirty="0">
                <a:solidFill>
                  <a:srgbClr val="203864"/>
                </a:solidFill>
                <a:latin typeface="Sakkal Majalla" panose="02000000000000000000" pitchFamily="2" charset="-78"/>
                <a:cs typeface="Sakkal Majalla" panose="02000000000000000000" pitchFamily="2" charset="-78"/>
              </a:rPr>
              <a:t>NSWMS</a:t>
            </a:r>
            <a:r>
              <a:rPr lang="ar-EG" sz="2356" b="1" dirty="0">
                <a:solidFill>
                  <a:srgbClr val="203864"/>
                </a:solidFill>
                <a:latin typeface="Sakkal Majalla" panose="02000000000000000000" pitchFamily="2" charset="-78"/>
                <a:cs typeface="Sakkal Majalla" panose="02000000000000000000" pitchFamily="2" charset="-78"/>
              </a:rPr>
              <a:t> </a:t>
            </a:r>
            <a:r>
              <a:rPr lang="en-US" sz="2356" b="1" dirty="0">
                <a:solidFill>
                  <a:srgbClr val="203864"/>
                </a:solidFill>
                <a:latin typeface="Sakkal Majalla" panose="02000000000000000000" pitchFamily="2" charset="-78"/>
                <a:cs typeface="Sakkal Majalla" panose="02000000000000000000" pitchFamily="2" charset="-78"/>
              </a:rPr>
              <a:t> </a:t>
            </a:r>
            <a:r>
              <a:rPr lang="ar-EG" sz="2356" b="1" dirty="0">
                <a:solidFill>
                  <a:srgbClr val="203864"/>
                </a:solidFill>
                <a:latin typeface="Sakkal Majalla" panose="02000000000000000000" pitchFamily="2" charset="-78"/>
                <a:cs typeface="Sakkal Majalla" panose="02000000000000000000" pitchFamily="2" charset="-78"/>
              </a:rPr>
              <a:t>وإستراتيجية مصر المناخية 2050.</a:t>
            </a: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يعتبر نموذج إفريقي مبتكر يساعد على خفض انبعاثات غازات الاحتباس الحراري وخاصة غاز الميثان ويعتبر هذا الهدف هو واحد من أهم الأهداف الرئيسية لقمة المناخ في مصر – شرم الشيخ </a:t>
            </a:r>
            <a:r>
              <a:rPr lang="en-US" sz="2356" b="1" dirty="0">
                <a:solidFill>
                  <a:srgbClr val="203864"/>
                </a:solidFill>
                <a:latin typeface="Sakkal Majalla" panose="02000000000000000000" pitchFamily="2" charset="-78"/>
                <a:cs typeface="Sakkal Majalla" panose="02000000000000000000" pitchFamily="2" charset="-78"/>
              </a:rPr>
              <a:t>COP27</a:t>
            </a:r>
            <a:r>
              <a:rPr lang="ar-EG" sz="2356" b="1" dirty="0">
                <a:solidFill>
                  <a:srgbClr val="203864"/>
                </a:solidFill>
                <a:latin typeface="Sakkal Majalla" panose="02000000000000000000" pitchFamily="2" charset="-78"/>
                <a:cs typeface="Sakkal Majalla" panose="02000000000000000000" pitchFamily="2" charset="-78"/>
              </a:rPr>
              <a:t>. ويظهر إسهامات مصر  في الوفاء بوعودها الدولية الخاصة بخفض إنبعاثات غاز الميثان بنسبة 30% بحلول عام 2030 ، مع 121 دولة أخرى </a:t>
            </a:r>
            <a:r>
              <a:rPr lang="en-US" sz="2356" b="1" dirty="0">
                <a:solidFill>
                  <a:srgbClr val="203864"/>
                </a:solidFill>
                <a:latin typeface="Sakkal Majalla" panose="02000000000000000000" pitchFamily="2" charset="-78"/>
                <a:cs typeface="Sakkal Majalla" panose="02000000000000000000" pitchFamily="2" charset="-78"/>
              </a:rPr>
              <a:t>THE GLOBAL METHANE PLEDGE</a:t>
            </a:r>
            <a:r>
              <a:rPr lang="ar-EG" sz="2356" b="1" dirty="0">
                <a:solidFill>
                  <a:srgbClr val="203864"/>
                </a:solidFill>
                <a:latin typeface="Sakkal Majalla" panose="02000000000000000000" pitchFamily="2" charset="-78"/>
                <a:cs typeface="Sakkal Majalla" panose="02000000000000000000" pitchFamily="2" charset="-78"/>
              </a:rPr>
              <a:t> .</a:t>
            </a:r>
          </a:p>
          <a:p>
            <a:pPr marL="425230" indent="-425230" algn="r" rtl="1">
              <a:buFont typeface="Wingdings" panose="05000000000000000000" pitchFamily="2" charset="2"/>
              <a:buChar char="Ø"/>
            </a:pPr>
            <a:r>
              <a:rPr lang="ar-EG" sz="2356" b="1" dirty="0">
                <a:solidFill>
                  <a:srgbClr val="3AA640"/>
                </a:solidFill>
                <a:latin typeface="Janna LT" panose="01000000000000000000" pitchFamily="2" charset="-78"/>
                <a:cs typeface="Khalid Art bold" pitchFamily="2" charset="-78"/>
              </a:rPr>
              <a:t>الأثر الإقتصادى والإجتماعي :</a:t>
            </a: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يوفر المشروع 375 فرصة عمل دائمة تتميز بتنوعها وإستهدافها للمواطنين وخاصة الشباب (75%) والإناث (15%) القاطنين بالقرى والمراكز التي يقام بها المشروع تعدد وتنوع الأطراف أصحاب المصلحة الإقتصادية المباشرة والغير مباشرة بالمشروع.</a:t>
            </a: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تخصيص نسبة لا تقل عن 20% من عوائد إعتمادات خفض الإنبعاثات لتمويل المشروعات التنموية داخل المحافظة التي تملك هذه المرافق.</a:t>
            </a: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معالجة المخلفات البلدية يخفض من إنبعاثات </a:t>
            </a:r>
            <a:r>
              <a:rPr lang="en-US" sz="2356" b="1" dirty="0">
                <a:solidFill>
                  <a:srgbClr val="203864"/>
                </a:solidFill>
                <a:latin typeface="Sakkal Majalla" panose="02000000000000000000" pitchFamily="2" charset="-78"/>
                <a:cs typeface="Sakkal Majalla" panose="02000000000000000000" pitchFamily="2" charset="-78"/>
              </a:rPr>
              <a:t>GHG</a:t>
            </a:r>
            <a:r>
              <a:rPr lang="ar-EG" sz="2356" b="1" dirty="0">
                <a:solidFill>
                  <a:srgbClr val="203864"/>
                </a:solidFill>
                <a:latin typeface="Sakkal Majalla" panose="02000000000000000000" pitchFamily="2" charset="-78"/>
                <a:cs typeface="Sakkal Majalla" panose="02000000000000000000" pitchFamily="2" charset="-78"/>
              </a:rPr>
              <a:t> مما يخفف من مخاطر التغير المناخي على المستوى الوطني.</a:t>
            </a: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نظراً للتوسعات الوطنية خاصة في استصلاح الأراضي الصحراوية يخدم نشاط إنتاج الكمبوست الحفاظ على إستدامة التربة والموارد المائية.</a:t>
            </a:r>
          </a:p>
          <a:p>
            <a:pPr marL="893771" indent="-354359" algn="justLow" rtl="1">
              <a:buFont typeface="Wingdings" panose="05000000000000000000" pitchFamily="2" charset="2"/>
              <a:buChar char="ü"/>
            </a:pPr>
            <a:r>
              <a:rPr lang="ar-EG" sz="2356" b="1" dirty="0">
                <a:solidFill>
                  <a:srgbClr val="203864"/>
                </a:solidFill>
                <a:latin typeface="Sakkal Majalla" panose="02000000000000000000" pitchFamily="2" charset="-78"/>
                <a:cs typeface="Sakkal Majalla" panose="02000000000000000000" pitchFamily="2" charset="-78"/>
              </a:rPr>
              <a:t>توريد الوقود البديل لمصانع الأسمنت يساهم في تقليل إنبعاثات الكربون الناتجة بنسبة 23 % ويقلل من الإعتماد على إستيراد الوقود الأحفوري مما يساهم في توفير العملات الأجنبية .</a:t>
            </a:r>
          </a:p>
        </p:txBody>
      </p:sp>
      <p:sp>
        <p:nvSpPr>
          <p:cNvPr id="6" name="Title 1">
            <a:extLst>
              <a:ext uri="{FF2B5EF4-FFF2-40B4-BE49-F238E27FC236}">
                <a16:creationId xmlns:a16="http://schemas.microsoft.com/office/drawing/2014/main" id="{03A9E9EB-47BC-41DF-AB8A-9D3690C57E69}"/>
              </a:ext>
            </a:extLst>
          </p:cNvPr>
          <p:cNvSpPr txBox="1">
            <a:spLocks/>
          </p:cNvSpPr>
          <p:nvPr/>
        </p:nvSpPr>
        <p:spPr>
          <a:xfrm>
            <a:off x="1247344" y="2387281"/>
            <a:ext cx="13040439" cy="1159261"/>
          </a:xfrm>
          <a:prstGeom prst="rect">
            <a:avLst/>
          </a:prstGeom>
        </p:spPr>
        <p:txBody>
          <a:bodyPr vert="horz" lIns="113395" tIns="56698" rIns="113395" bIns="56698" rtlCol="0" anchor="ctr">
            <a:normAutofit/>
          </a:bodyPr>
          <a:lstStyle>
            <a:defPPr lvl="0">
              <a:defRPr lang="ar-EG"/>
            </a:defPPr>
            <a:lvl1pPr marR="0" indent="0" algn="r" rtl="1" fontAlgn="auto">
              <a:lnSpc>
                <a:spcPct val="90000"/>
              </a:lnSpc>
              <a:spcBef>
                <a:spcPct val="0"/>
              </a:spcBef>
              <a:spcAft>
                <a:spcPts val="0"/>
              </a:spcAft>
              <a:buClrTx/>
              <a:buSzTx/>
              <a:buFontTx/>
              <a:buNone/>
              <a:tabLst/>
              <a:defRPr kumimoji="0" sz="2800" b="0" i="0" u="sng" strike="noStrike" cap="none" spc="0" normalizeH="0" baseline="0">
                <a:ln>
                  <a:noFill/>
                </a:ln>
                <a:solidFill>
                  <a:schemeClr val="accent1">
                    <a:lumMod val="50000"/>
                  </a:schemeClr>
                </a:solidFill>
                <a:effectLst/>
                <a:uLnTx/>
                <a:uFillTx/>
                <a:latin typeface="Sakkal Majalla" panose="02000000000000000000" pitchFamily="2" charset="-78"/>
                <a:ea typeface="+mj-ea"/>
                <a:cs typeface="Sakkal Majalla" panose="02000000000000000000" pitchFamily="2" charset="-78"/>
              </a:defRPr>
            </a:lvl1pPr>
          </a:lstStyle>
          <a:p>
            <a:r>
              <a:rPr lang="ar-EG" sz="3472" dirty="0"/>
              <a:t>عن المشروع</a:t>
            </a:r>
            <a:r>
              <a:rPr lang="en-US" sz="3472" dirty="0"/>
              <a:t> </a:t>
            </a:r>
            <a:r>
              <a:rPr lang="ar-EG" sz="3472" dirty="0"/>
              <a:t>:</a:t>
            </a:r>
            <a:endParaRPr lang="en-US" sz="3472" dirty="0"/>
          </a:p>
          <a:p>
            <a:endParaRPr lang="en-US" sz="3472" dirty="0"/>
          </a:p>
        </p:txBody>
      </p:sp>
      <p:sp>
        <p:nvSpPr>
          <p:cNvPr id="7" name="Shape 38">
            <a:extLst>
              <a:ext uri="{FF2B5EF4-FFF2-40B4-BE49-F238E27FC236}">
                <a16:creationId xmlns:a16="http://schemas.microsoft.com/office/drawing/2014/main" id="{E28DDE5E-09FA-4311-8CC6-9825B5FF1958}"/>
              </a:ext>
            </a:extLst>
          </p:cNvPr>
          <p:cNvSpPr>
            <a:spLocks/>
          </p:cNvSpPr>
          <p:nvPr/>
        </p:nvSpPr>
        <p:spPr bwMode="auto">
          <a:xfrm rot="19401480">
            <a:off x="106308" y="8928877"/>
            <a:ext cx="669346" cy="574850"/>
          </a:xfrm>
          <a:custGeom>
            <a:avLst/>
            <a:gdLst>
              <a:gd name="T0" fmla="*/ 5211303 w 21540"/>
              <a:gd name="T1" fmla="*/ 5119192 h 21555"/>
              <a:gd name="T2" fmla="*/ 5211303 w 21540"/>
              <a:gd name="T3" fmla="*/ 5119192 h 21555"/>
              <a:gd name="T4" fmla="*/ 5211303 w 21540"/>
              <a:gd name="T5" fmla="*/ 5119192 h 21555"/>
              <a:gd name="T6" fmla="*/ 5211303 w 21540"/>
              <a:gd name="T7" fmla="*/ 5119192 h 21555"/>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540" h="21555" extrusionOk="0">
                <a:moveTo>
                  <a:pt x="10" y="5073"/>
                </a:moveTo>
                <a:cubicBezTo>
                  <a:pt x="-16" y="4508"/>
                  <a:pt x="-2" y="3929"/>
                  <a:pt x="246" y="3423"/>
                </a:cubicBezTo>
                <a:cubicBezTo>
                  <a:pt x="484" y="2938"/>
                  <a:pt x="904" y="2586"/>
                  <a:pt x="1353" y="2296"/>
                </a:cubicBezTo>
                <a:cubicBezTo>
                  <a:pt x="2431" y="1597"/>
                  <a:pt x="3643" y="1226"/>
                  <a:pt x="4868" y="910"/>
                </a:cubicBezTo>
                <a:cubicBezTo>
                  <a:pt x="6764" y="421"/>
                  <a:pt x="8728" y="48"/>
                  <a:pt x="10705" y="5"/>
                </a:cubicBezTo>
                <a:cubicBezTo>
                  <a:pt x="12429" y="-33"/>
                  <a:pt x="14164" y="186"/>
                  <a:pt x="15808" y="620"/>
                </a:cubicBezTo>
                <a:cubicBezTo>
                  <a:pt x="16620" y="834"/>
                  <a:pt x="17417" y="1104"/>
                  <a:pt x="18204" y="1379"/>
                </a:cubicBezTo>
                <a:cubicBezTo>
                  <a:pt x="18933" y="1634"/>
                  <a:pt x="19662" y="1897"/>
                  <a:pt x="20311" y="2358"/>
                </a:cubicBezTo>
                <a:cubicBezTo>
                  <a:pt x="20788" y="2696"/>
                  <a:pt x="21197" y="3137"/>
                  <a:pt x="21395" y="3694"/>
                </a:cubicBezTo>
                <a:cubicBezTo>
                  <a:pt x="21584" y="4227"/>
                  <a:pt x="21554" y="4805"/>
                  <a:pt x="21499" y="5369"/>
                </a:cubicBezTo>
                <a:cubicBezTo>
                  <a:pt x="21172" y="8710"/>
                  <a:pt x="20028" y="11906"/>
                  <a:pt x="18278" y="14751"/>
                </a:cubicBezTo>
                <a:cubicBezTo>
                  <a:pt x="17531" y="15966"/>
                  <a:pt x="16676" y="17110"/>
                  <a:pt x="15730" y="18159"/>
                </a:cubicBezTo>
                <a:cubicBezTo>
                  <a:pt x="14800" y="19191"/>
                  <a:pt x="13777" y="20135"/>
                  <a:pt x="12607" y="20890"/>
                </a:cubicBezTo>
                <a:cubicBezTo>
                  <a:pt x="12049" y="21250"/>
                  <a:pt x="11443" y="21567"/>
                  <a:pt x="10782" y="21555"/>
                </a:cubicBezTo>
                <a:cubicBezTo>
                  <a:pt x="10224" y="21546"/>
                  <a:pt x="9708" y="21300"/>
                  <a:pt x="9227" y="21015"/>
                </a:cubicBezTo>
                <a:cubicBezTo>
                  <a:pt x="8554" y="20615"/>
                  <a:pt x="7941" y="20142"/>
                  <a:pt x="7363" y="19628"/>
                </a:cubicBezTo>
                <a:cubicBezTo>
                  <a:pt x="6770" y="19102"/>
                  <a:pt x="6213" y="18531"/>
                  <a:pt x="5683" y="17937"/>
                </a:cubicBezTo>
                <a:cubicBezTo>
                  <a:pt x="4574" y="16696"/>
                  <a:pt x="3563" y="15335"/>
                  <a:pt x="2733" y="13865"/>
                </a:cubicBezTo>
                <a:cubicBezTo>
                  <a:pt x="1974" y="12522"/>
                  <a:pt x="1368" y="11097"/>
                  <a:pt x="897" y="9636"/>
                </a:cubicBezTo>
                <a:cubicBezTo>
                  <a:pt x="421" y="8160"/>
                  <a:pt x="81" y="6637"/>
                  <a:pt x="10" y="5073"/>
                </a:cubicBezTo>
                <a:close/>
              </a:path>
            </a:pathLst>
          </a:custGeom>
          <a:noFill/>
          <a:ln w="38100">
            <a:solidFill>
              <a:srgbClr val="99CC00"/>
            </a:solidFill>
            <a:miter lim="400000"/>
            <a:headEnd/>
            <a:tailEnd/>
          </a:ln>
        </p:spPr>
        <p:txBody>
          <a:bodyPr lIns="23624" tIns="23624" rIns="23624" bIns="23624" anchor="ctr"/>
          <a:lstStyle/>
          <a:p>
            <a:pPr defTabSz="536216">
              <a:defRPr/>
            </a:pPr>
            <a:endParaRPr lang="en-US" sz="1023" dirty="0">
              <a:latin typeface="Open Sans"/>
              <a:ea typeface="Open Sans"/>
              <a:cs typeface="Open Sans"/>
              <a:sym typeface="Open Sans"/>
            </a:endParaRPr>
          </a:p>
        </p:txBody>
      </p:sp>
      <p:sp>
        <p:nvSpPr>
          <p:cNvPr id="8" name="Slide Number Placeholder 1">
            <a:extLst>
              <a:ext uri="{FF2B5EF4-FFF2-40B4-BE49-F238E27FC236}">
                <a16:creationId xmlns:a16="http://schemas.microsoft.com/office/drawing/2014/main" id="{D331FEDA-16A9-403C-9456-057E7BD3698B}"/>
              </a:ext>
            </a:extLst>
          </p:cNvPr>
          <p:cNvSpPr txBox="1">
            <a:spLocks/>
          </p:cNvSpPr>
          <p:nvPr/>
        </p:nvSpPr>
        <p:spPr>
          <a:xfrm>
            <a:off x="169062" y="8961868"/>
            <a:ext cx="481475" cy="5088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62997" tIns="62997" rIns="62997" bIns="62997" spcCol="38100" anchor="ctr">
            <a:spAutoFit/>
          </a:bodyPr>
          <a:lstStyle>
            <a:defPPr>
              <a:defRPr lang="en-US"/>
            </a:defPPr>
            <a:lvl1pPr marL="457200"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cs typeface="Sakkal Majalla" panose="02000000000000000000" pitchFamily="2" charset="-78"/>
              </a:defRPr>
            </a:lvl1pPr>
            <a:lvl2pPr marL="457200" lvl="1"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ea typeface="+mj-ea"/>
                <a:cs typeface="Sakkal Majalla" panose="02000000000000000000" pitchFamily="2" charset="-78"/>
              </a:defRPr>
            </a:lvl2pPr>
          </a:lstStyle>
          <a:p>
            <a:pPr marL="0" indent="0" algn="ctr">
              <a:buNone/>
              <a:defRPr/>
            </a:pPr>
            <a:r>
              <a:rPr lang="ar-EG" altLang="en-US" sz="2480" dirty="0">
                <a:ea typeface="Open Sans"/>
                <a:sym typeface="Open Sans"/>
              </a:rPr>
              <a:t>3</a:t>
            </a:r>
            <a:endParaRPr lang="en-US" altLang="en-US" sz="2480" dirty="0">
              <a:ea typeface="Open Sans"/>
              <a:sym typeface="Open Sans"/>
            </a:endParaRPr>
          </a:p>
        </p:txBody>
      </p:sp>
    </p:spTree>
    <p:extLst>
      <p:ext uri="{BB962C8B-B14F-4D97-AF65-F5344CB8AC3E}">
        <p14:creationId xmlns:p14="http://schemas.microsoft.com/office/powerpoint/2010/main" val="2733995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193866"/>
            <a:ext cx="13040439" cy="1320981"/>
          </a:xfrm>
          <a:prstGeom prst="rect">
            <a:avLst/>
          </a:prstGeom>
        </p:spPr>
        <p:txBody>
          <a:bodyPr vert="horz" lIns="113395" tIns="56698" rIns="113395" bIns="56698" rtlCol="0" anchor="ctr">
            <a:normAutofit/>
          </a:bodyPr>
          <a:lstStyle>
            <a:defPPr lvl="0">
              <a:defRPr lang="ar-EG"/>
            </a:defPPr>
            <a:lvl1pPr marR="0" indent="0" algn="r" rtl="1" fontAlgn="auto">
              <a:lnSpc>
                <a:spcPct val="90000"/>
              </a:lnSpc>
              <a:spcBef>
                <a:spcPct val="0"/>
              </a:spcBef>
              <a:spcAft>
                <a:spcPts val="0"/>
              </a:spcAft>
              <a:buClrTx/>
              <a:buSzTx/>
              <a:buFontTx/>
              <a:buNone/>
              <a:tabLst/>
              <a:defRPr kumimoji="0" sz="2800" b="0" i="0" u="sng" strike="noStrike" cap="none" spc="0" normalizeH="0" baseline="0">
                <a:ln>
                  <a:noFill/>
                </a:ln>
                <a:solidFill>
                  <a:schemeClr val="accent1">
                    <a:lumMod val="50000"/>
                  </a:schemeClr>
                </a:solidFill>
                <a:effectLst/>
                <a:uLnTx/>
                <a:uFillTx/>
                <a:latin typeface="Sakkal Majalla" panose="02000000000000000000" pitchFamily="2" charset="-78"/>
                <a:ea typeface="+mj-ea"/>
                <a:cs typeface="Sakkal Majalla" panose="02000000000000000000" pitchFamily="2" charset="-78"/>
              </a:defRPr>
            </a:lvl1pPr>
          </a:lstStyle>
          <a:p>
            <a:r>
              <a:rPr lang="ar-EG" sz="3472" dirty="0">
                <a:solidFill>
                  <a:srgbClr val="203864"/>
                </a:solidFill>
                <a:hlinkClick r:id="rId2">
                  <a:extLst>
                    <a:ext uri="{A12FA001-AC4F-418D-AE19-62706E023703}">
                      <ahyp:hlinkClr xmlns:ahyp="http://schemas.microsoft.com/office/drawing/2018/hyperlinkcolor" val="tx"/>
                    </a:ext>
                  </a:extLst>
                </a:hlinkClick>
              </a:rPr>
              <a:t>ما تم تنفيذه</a:t>
            </a:r>
            <a:r>
              <a:rPr lang="en-US" sz="3472" dirty="0">
                <a:solidFill>
                  <a:srgbClr val="203864"/>
                </a:solidFill>
                <a:hlinkClick r:id="rId2">
                  <a:extLst>
                    <a:ext uri="{A12FA001-AC4F-418D-AE19-62706E023703}">
                      <ahyp:hlinkClr xmlns:ahyp="http://schemas.microsoft.com/office/drawing/2018/hyperlinkcolor" val="tx"/>
                    </a:ext>
                  </a:extLst>
                </a:hlinkClick>
              </a:rPr>
              <a:t> </a:t>
            </a:r>
            <a:r>
              <a:rPr lang="ar-EG" sz="3472" dirty="0">
                <a:solidFill>
                  <a:srgbClr val="203864"/>
                </a:solidFill>
                <a:hlinkClick r:id="rId2">
                  <a:extLst>
                    <a:ext uri="{A12FA001-AC4F-418D-AE19-62706E023703}">
                      <ahyp:hlinkClr xmlns:ahyp="http://schemas.microsoft.com/office/drawing/2018/hyperlinkcolor" val="tx"/>
                    </a:ext>
                  </a:extLst>
                </a:hlinkClick>
              </a:rPr>
              <a:t>(إضغط هنا للفيديو التوضيحي):</a:t>
            </a:r>
            <a:endParaRPr lang="en-US" sz="3472" dirty="0">
              <a:solidFill>
                <a:srgbClr val="203864"/>
              </a:solidFill>
            </a:endParaRPr>
          </a:p>
          <a:p>
            <a:endParaRPr lang="en-US" sz="3472" dirty="0"/>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en-US" sz="3472" dirty="0">
              <a:solidFill>
                <a:sysClr val="windowText" lastClr="000000"/>
              </a:solidFill>
              <a:latin typeface="Calibri" panose="020F0502020204030204"/>
            </a:endParaRPr>
          </a:p>
        </p:txBody>
      </p:sp>
      <p:graphicFrame>
        <p:nvGraphicFramePr>
          <p:cNvPr id="7" name="Table 2">
            <a:extLst>
              <a:ext uri="{FF2B5EF4-FFF2-40B4-BE49-F238E27FC236}">
                <a16:creationId xmlns:a16="http://schemas.microsoft.com/office/drawing/2014/main" id="{4A6AB068-E42E-47B4-AE5A-60BEA9D74AD4}"/>
              </a:ext>
            </a:extLst>
          </p:cNvPr>
          <p:cNvGraphicFramePr>
            <a:graphicFrameLocks noGrp="1"/>
          </p:cNvGraphicFramePr>
          <p:nvPr>
            <p:extLst>
              <p:ext uri="{D42A27DB-BD31-4B8C-83A1-F6EECF244321}">
                <p14:modId xmlns:p14="http://schemas.microsoft.com/office/powerpoint/2010/main" val="1122950985"/>
              </p:ext>
            </p:extLst>
          </p:nvPr>
        </p:nvGraphicFramePr>
        <p:xfrm>
          <a:off x="2085802" y="3034453"/>
          <a:ext cx="11772900" cy="5291518"/>
        </p:xfrm>
        <a:graphic>
          <a:graphicData uri="http://schemas.openxmlformats.org/drawingml/2006/table">
            <a:tbl>
              <a:tblPr rtl="1" firstRow="1" bandRow="1"/>
              <a:tblGrid>
                <a:gridCol w="2197847">
                  <a:extLst>
                    <a:ext uri="{9D8B030D-6E8A-4147-A177-3AD203B41FA5}">
                      <a16:colId xmlns:a16="http://schemas.microsoft.com/office/drawing/2014/main" val="20000"/>
                    </a:ext>
                  </a:extLst>
                </a:gridCol>
                <a:gridCol w="1325319">
                  <a:extLst>
                    <a:ext uri="{9D8B030D-6E8A-4147-A177-3AD203B41FA5}">
                      <a16:colId xmlns:a16="http://schemas.microsoft.com/office/drawing/2014/main" val="20001"/>
                    </a:ext>
                  </a:extLst>
                </a:gridCol>
                <a:gridCol w="1384884">
                  <a:extLst>
                    <a:ext uri="{9D8B030D-6E8A-4147-A177-3AD203B41FA5}">
                      <a16:colId xmlns:a16="http://schemas.microsoft.com/office/drawing/2014/main" val="2888240793"/>
                    </a:ext>
                  </a:extLst>
                </a:gridCol>
                <a:gridCol w="1489121">
                  <a:extLst>
                    <a:ext uri="{9D8B030D-6E8A-4147-A177-3AD203B41FA5}">
                      <a16:colId xmlns:a16="http://schemas.microsoft.com/office/drawing/2014/main" val="20002"/>
                    </a:ext>
                  </a:extLst>
                </a:gridCol>
                <a:gridCol w="1489120">
                  <a:extLst>
                    <a:ext uri="{9D8B030D-6E8A-4147-A177-3AD203B41FA5}">
                      <a16:colId xmlns:a16="http://schemas.microsoft.com/office/drawing/2014/main" val="1949133813"/>
                    </a:ext>
                  </a:extLst>
                </a:gridCol>
                <a:gridCol w="1891185">
                  <a:extLst>
                    <a:ext uri="{9D8B030D-6E8A-4147-A177-3AD203B41FA5}">
                      <a16:colId xmlns:a16="http://schemas.microsoft.com/office/drawing/2014/main" val="20003"/>
                    </a:ext>
                  </a:extLst>
                </a:gridCol>
                <a:gridCol w="1995424">
                  <a:extLst>
                    <a:ext uri="{9D8B030D-6E8A-4147-A177-3AD203B41FA5}">
                      <a16:colId xmlns:a16="http://schemas.microsoft.com/office/drawing/2014/main" val="827467943"/>
                    </a:ext>
                  </a:extLst>
                </a:gridCol>
              </a:tblGrid>
              <a:tr h="716268">
                <a:tc>
                  <a:txBody>
                    <a:bodyPr/>
                    <a:lstStyle>
                      <a:lvl1pPr marL="0" algn="l" defTabSz="914400" rtl="0" eaLnBrk="1" latinLnBrk="0" hangingPunct="1">
                        <a:defRPr sz="1800" b="1" kern="1200">
                          <a:solidFill>
                            <a:schemeClr val="lt1"/>
                          </a:solidFill>
                          <a:latin typeface="Open Sans Extrabold"/>
                          <a:ea typeface="Open Sans Extrabold"/>
                          <a:cs typeface="Open Sans Extrabold"/>
                        </a:defRPr>
                      </a:lvl1pPr>
                      <a:lvl2pPr marL="457200" algn="l" defTabSz="914400" rtl="0" eaLnBrk="1" latinLnBrk="0" hangingPunct="1">
                        <a:defRPr sz="1800" b="1" kern="1200">
                          <a:solidFill>
                            <a:schemeClr val="lt1"/>
                          </a:solidFill>
                          <a:latin typeface="Open Sans Extrabold"/>
                          <a:ea typeface="Open Sans Extrabold"/>
                          <a:cs typeface="Open Sans Extrabold"/>
                        </a:defRPr>
                      </a:lvl2pPr>
                      <a:lvl3pPr marL="914400" algn="l" defTabSz="914400" rtl="0" eaLnBrk="1" latinLnBrk="0" hangingPunct="1">
                        <a:defRPr sz="1800" b="1" kern="1200">
                          <a:solidFill>
                            <a:schemeClr val="lt1"/>
                          </a:solidFill>
                          <a:latin typeface="Open Sans Extrabold"/>
                          <a:ea typeface="Open Sans Extrabold"/>
                          <a:cs typeface="Open Sans Extrabold"/>
                        </a:defRPr>
                      </a:lvl3pPr>
                      <a:lvl4pPr marL="1371600" algn="l" defTabSz="914400" rtl="0" eaLnBrk="1" latinLnBrk="0" hangingPunct="1">
                        <a:defRPr sz="1800" b="1" kern="1200">
                          <a:solidFill>
                            <a:schemeClr val="lt1"/>
                          </a:solidFill>
                          <a:latin typeface="Open Sans Extrabold"/>
                          <a:ea typeface="Open Sans Extrabold"/>
                          <a:cs typeface="Open Sans Extrabold"/>
                        </a:defRPr>
                      </a:lvl4pPr>
                      <a:lvl5pPr marL="1828800" algn="l" defTabSz="914400" rtl="0" eaLnBrk="1" latinLnBrk="0" hangingPunct="1">
                        <a:defRPr sz="1800" b="1" kern="1200">
                          <a:solidFill>
                            <a:schemeClr val="lt1"/>
                          </a:solidFill>
                          <a:latin typeface="Open Sans Extrabold"/>
                          <a:ea typeface="Open Sans Extrabold"/>
                          <a:cs typeface="Open Sans Extrabold"/>
                        </a:defRPr>
                      </a:lvl5pPr>
                      <a:lvl6pPr marL="2286000" algn="l" defTabSz="914400" rtl="0" eaLnBrk="1" latinLnBrk="0" hangingPunct="1">
                        <a:defRPr sz="1800" b="1" kern="1200">
                          <a:solidFill>
                            <a:schemeClr val="lt1"/>
                          </a:solidFill>
                          <a:latin typeface="Open Sans Extrabold"/>
                          <a:ea typeface="Open Sans Extrabold"/>
                          <a:cs typeface="Open Sans Extrabold"/>
                        </a:defRPr>
                      </a:lvl6pPr>
                      <a:lvl7pPr marL="2743200" algn="l" defTabSz="914400" rtl="0" eaLnBrk="1" latinLnBrk="0" hangingPunct="1">
                        <a:defRPr sz="1800" b="1" kern="1200">
                          <a:solidFill>
                            <a:schemeClr val="lt1"/>
                          </a:solidFill>
                          <a:latin typeface="Open Sans Extrabold"/>
                          <a:ea typeface="Open Sans Extrabold"/>
                          <a:cs typeface="Open Sans Extrabold"/>
                        </a:defRPr>
                      </a:lvl7pPr>
                      <a:lvl8pPr marL="3200400" algn="l" defTabSz="914400" rtl="0" eaLnBrk="1" latinLnBrk="0" hangingPunct="1">
                        <a:defRPr sz="1800" b="1" kern="1200">
                          <a:solidFill>
                            <a:schemeClr val="lt1"/>
                          </a:solidFill>
                          <a:latin typeface="Open Sans Extrabold"/>
                          <a:ea typeface="Open Sans Extrabold"/>
                          <a:cs typeface="Open Sans Extrabold"/>
                        </a:defRPr>
                      </a:lvl8pPr>
                      <a:lvl9pPr marL="3657600" algn="l" defTabSz="914400" rtl="0" eaLnBrk="1" latinLnBrk="0" hangingPunct="1">
                        <a:defRPr sz="1800" b="1" kern="1200">
                          <a:solidFill>
                            <a:schemeClr val="lt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المصنع</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b="1" kern="1200">
                          <a:solidFill>
                            <a:schemeClr val="lt1"/>
                          </a:solidFill>
                          <a:latin typeface="Open Sans Extrabold"/>
                          <a:ea typeface="Open Sans Extrabold"/>
                          <a:cs typeface="Open Sans Extrabold"/>
                        </a:defRPr>
                      </a:lvl1pPr>
                      <a:lvl2pPr marL="457200" algn="l" defTabSz="914400" rtl="0" eaLnBrk="1" latinLnBrk="0" hangingPunct="1">
                        <a:defRPr sz="1800" b="1" kern="1200">
                          <a:solidFill>
                            <a:schemeClr val="lt1"/>
                          </a:solidFill>
                          <a:latin typeface="Open Sans Extrabold"/>
                          <a:ea typeface="Open Sans Extrabold"/>
                          <a:cs typeface="Open Sans Extrabold"/>
                        </a:defRPr>
                      </a:lvl2pPr>
                      <a:lvl3pPr marL="914400" algn="l" defTabSz="914400" rtl="0" eaLnBrk="1" latinLnBrk="0" hangingPunct="1">
                        <a:defRPr sz="1800" b="1" kern="1200">
                          <a:solidFill>
                            <a:schemeClr val="lt1"/>
                          </a:solidFill>
                          <a:latin typeface="Open Sans Extrabold"/>
                          <a:ea typeface="Open Sans Extrabold"/>
                          <a:cs typeface="Open Sans Extrabold"/>
                        </a:defRPr>
                      </a:lvl3pPr>
                      <a:lvl4pPr marL="1371600" algn="l" defTabSz="914400" rtl="0" eaLnBrk="1" latinLnBrk="0" hangingPunct="1">
                        <a:defRPr sz="1800" b="1" kern="1200">
                          <a:solidFill>
                            <a:schemeClr val="lt1"/>
                          </a:solidFill>
                          <a:latin typeface="Open Sans Extrabold"/>
                          <a:ea typeface="Open Sans Extrabold"/>
                          <a:cs typeface="Open Sans Extrabold"/>
                        </a:defRPr>
                      </a:lvl4pPr>
                      <a:lvl5pPr marL="1828800" algn="l" defTabSz="914400" rtl="0" eaLnBrk="1" latinLnBrk="0" hangingPunct="1">
                        <a:defRPr sz="1800" b="1" kern="1200">
                          <a:solidFill>
                            <a:schemeClr val="lt1"/>
                          </a:solidFill>
                          <a:latin typeface="Open Sans Extrabold"/>
                          <a:ea typeface="Open Sans Extrabold"/>
                          <a:cs typeface="Open Sans Extrabold"/>
                        </a:defRPr>
                      </a:lvl5pPr>
                      <a:lvl6pPr marL="2286000" algn="l" defTabSz="914400" rtl="0" eaLnBrk="1" latinLnBrk="0" hangingPunct="1">
                        <a:defRPr sz="1800" b="1" kern="1200">
                          <a:solidFill>
                            <a:schemeClr val="lt1"/>
                          </a:solidFill>
                          <a:latin typeface="Open Sans Extrabold"/>
                          <a:ea typeface="Open Sans Extrabold"/>
                          <a:cs typeface="Open Sans Extrabold"/>
                        </a:defRPr>
                      </a:lvl6pPr>
                      <a:lvl7pPr marL="2743200" algn="l" defTabSz="914400" rtl="0" eaLnBrk="1" latinLnBrk="0" hangingPunct="1">
                        <a:defRPr sz="1800" b="1" kern="1200">
                          <a:solidFill>
                            <a:schemeClr val="lt1"/>
                          </a:solidFill>
                          <a:latin typeface="Open Sans Extrabold"/>
                          <a:ea typeface="Open Sans Extrabold"/>
                          <a:cs typeface="Open Sans Extrabold"/>
                        </a:defRPr>
                      </a:lvl7pPr>
                      <a:lvl8pPr marL="3200400" algn="l" defTabSz="914400" rtl="0" eaLnBrk="1" latinLnBrk="0" hangingPunct="1">
                        <a:defRPr sz="1800" b="1" kern="1200">
                          <a:solidFill>
                            <a:schemeClr val="lt1"/>
                          </a:solidFill>
                          <a:latin typeface="Open Sans Extrabold"/>
                          <a:ea typeface="Open Sans Extrabold"/>
                          <a:cs typeface="Open Sans Extrabold"/>
                        </a:defRPr>
                      </a:lvl8pPr>
                      <a:lvl9pPr marL="3657600" algn="l" defTabSz="914400" rtl="0" eaLnBrk="1" latinLnBrk="0" hangingPunct="1">
                        <a:defRPr sz="1800" b="1" kern="1200">
                          <a:solidFill>
                            <a:schemeClr val="lt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تاريخ الإنشاء</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b="1" kern="1200">
                          <a:solidFill>
                            <a:schemeClr val="lt1"/>
                          </a:solidFill>
                          <a:latin typeface="Open Sans Extrabold"/>
                          <a:ea typeface="Open Sans Extrabold"/>
                          <a:cs typeface="Open Sans Extrabold"/>
                        </a:defRPr>
                      </a:lvl1pPr>
                      <a:lvl2pPr marL="457200" algn="l" defTabSz="914400" rtl="0" eaLnBrk="1" latinLnBrk="0" hangingPunct="1">
                        <a:defRPr sz="1800" b="1" kern="1200">
                          <a:solidFill>
                            <a:schemeClr val="lt1"/>
                          </a:solidFill>
                          <a:latin typeface="Open Sans Extrabold"/>
                          <a:ea typeface="Open Sans Extrabold"/>
                          <a:cs typeface="Open Sans Extrabold"/>
                        </a:defRPr>
                      </a:lvl2pPr>
                      <a:lvl3pPr marL="914400" algn="l" defTabSz="914400" rtl="0" eaLnBrk="1" latinLnBrk="0" hangingPunct="1">
                        <a:defRPr sz="1800" b="1" kern="1200">
                          <a:solidFill>
                            <a:schemeClr val="lt1"/>
                          </a:solidFill>
                          <a:latin typeface="Open Sans Extrabold"/>
                          <a:ea typeface="Open Sans Extrabold"/>
                          <a:cs typeface="Open Sans Extrabold"/>
                        </a:defRPr>
                      </a:lvl3pPr>
                      <a:lvl4pPr marL="1371600" algn="l" defTabSz="914400" rtl="0" eaLnBrk="1" latinLnBrk="0" hangingPunct="1">
                        <a:defRPr sz="1800" b="1" kern="1200">
                          <a:solidFill>
                            <a:schemeClr val="lt1"/>
                          </a:solidFill>
                          <a:latin typeface="Open Sans Extrabold"/>
                          <a:ea typeface="Open Sans Extrabold"/>
                          <a:cs typeface="Open Sans Extrabold"/>
                        </a:defRPr>
                      </a:lvl4pPr>
                      <a:lvl5pPr marL="1828800" algn="l" defTabSz="914400" rtl="0" eaLnBrk="1" latinLnBrk="0" hangingPunct="1">
                        <a:defRPr sz="1800" b="1" kern="1200">
                          <a:solidFill>
                            <a:schemeClr val="lt1"/>
                          </a:solidFill>
                          <a:latin typeface="Open Sans Extrabold"/>
                          <a:ea typeface="Open Sans Extrabold"/>
                          <a:cs typeface="Open Sans Extrabold"/>
                        </a:defRPr>
                      </a:lvl5pPr>
                      <a:lvl6pPr marL="2286000" algn="l" defTabSz="914400" rtl="0" eaLnBrk="1" latinLnBrk="0" hangingPunct="1">
                        <a:defRPr sz="1800" b="1" kern="1200">
                          <a:solidFill>
                            <a:schemeClr val="lt1"/>
                          </a:solidFill>
                          <a:latin typeface="Open Sans Extrabold"/>
                          <a:ea typeface="Open Sans Extrabold"/>
                          <a:cs typeface="Open Sans Extrabold"/>
                        </a:defRPr>
                      </a:lvl6pPr>
                      <a:lvl7pPr marL="2743200" algn="l" defTabSz="914400" rtl="0" eaLnBrk="1" latinLnBrk="0" hangingPunct="1">
                        <a:defRPr sz="1800" b="1" kern="1200">
                          <a:solidFill>
                            <a:schemeClr val="lt1"/>
                          </a:solidFill>
                          <a:latin typeface="Open Sans Extrabold"/>
                          <a:ea typeface="Open Sans Extrabold"/>
                          <a:cs typeface="Open Sans Extrabold"/>
                        </a:defRPr>
                      </a:lvl7pPr>
                      <a:lvl8pPr marL="3200400" algn="l" defTabSz="914400" rtl="0" eaLnBrk="1" latinLnBrk="0" hangingPunct="1">
                        <a:defRPr sz="1800" b="1" kern="1200">
                          <a:solidFill>
                            <a:schemeClr val="lt1"/>
                          </a:solidFill>
                          <a:latin typeface="Open Sans Extrabold"/>
                          <a:ea typeface="Open Sans Extrabold"/>
                          <a:cs typeface="Open Sans Extrabold"/>
                        </a:defRPr>
                      </a:lvl8pPr>
                      <a:lvl9pPr marL="3657600" algn="l" defTabSz="914400" rtl="0" eaLnBrk="1" latinLnBrk="0" hangingPunct="1">
                        <a:defRPr sz="1800" b="1" kern="1200">
                          <a:solidFill>
                            <a:schemeClr val="lt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تاريخ إعادة التأهيل</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b="1" kern="1200">
                          <a:solidFill>
                            <a:schemeClr val="lt1"/>
                          </a:solidFill>
                          <a:latin typeface="Open Sans Extrabold"/>
                          <a:ea typeface="Open Sans Extrabold"/>
                          <a:cs typeface="Open Sans Extrabold"/>
                        </a:defRPr>
                      </a:lvl1pPr>
                      <a:lvl2pPr marL="457200" algn="l" defTabSz="914400" rtl="0" eaLnBrk="1" latinLnBrk="0" hangingPunct="1">
                        <a:defRPr sz="1800" b="1" kern="1200">
                          <a:solidFill>
                            <a:schemeClr val="lt1"/>
                          </a:solidFill>
                          <a:latin typeface="Open Sans Extrabold"/>
                          <a:ea typeface="Open Sans Extrabold"/>
                          <a:cs typeface="Open Sans Extrabold"/>
                        </a:defRPr>
                      </a:lvl2pPr>
                      <a:lvl3pPr marL="914400" algn="l" defTabSz="914400" rtl="0" eaLnBrk="1" latinLnBrk="0" hangingPunct="1">
                        <a:defRPr sz="1800" b="1" kern="1200">
                          <a:solidFill>
                            <a:schemeClr val="lt1"/>
                          </a:solidFill>
                          <a:latin typeface="Open Sans Extrabold"/>
                          <a:ea typeface="Open Sans Extrabold"/>
                          <a:cs typeface="Open Sans Extrabold"/>
                        </a:defRPr>
                      </a:lvl3pPr>
                      <a:lvl4pPr marL="1371600" algn="l" defTabSz="914400" rtl="0" eaLnBrk="1" latinLnBrk="0" hangingPunct="1">
                        <a:defRPr sz="1800" b="1" kern="1200">
                          <a:solidFill>
                            <a:schemeClr val="lt1"/>
                          </a:solidFill>
                          <a:latin typeface="Open Sans Extrabold"/>
                          <a:ea typeface="Open Sans Extrabold"/>
                          <a:cs typeface="Open Sans Extrabold"/>
                        </a:defRPr>
                      </a:lvl4pPr>
                      <a:lvl5pPr marL="1828800" algn="l" defTabSz="914400" rtl="0" eaLnBrk="1" latinLnBrk="0" hangingPunct="1">
                        <a:defRPr sz="1800" b="1" kern="1200">
                          <a:solidFill>
                            <a:schemeClr val="lt1"/>
                          </a:solidFill>
                          <a:latin typeface="Open Sans Extrabold"/>
                          <a:ea typeface="Open Sans Extrabold"/>
                          <a:cs typeface="Open Sans Extrabold"/>
                        </a:defRPr>
                      </a:lvl5pPr>
                      <a:lvl6pPr marL="2286000" algn="l" defTabSz="914400" rtl="0" eaLnBrk="1" latinLnBrk="0" hangingPunct="1">
                        <a:defRPr sz="1800" b="1" kern="1200">
                          <a:solidFill>
                            <a:schemeClr val="lt1"/>
                          </a:solidFill>
                          <a:latin typeface="Open Sans Extrabold"/>
                          <a:ea typeface="Open Sans Extrabold"/>
                          <a:cs typeface="Open Sans Extrabold"/>
                        </a:defRPr>
                      </a:lvl6pPr>
                      <a:lvl7pPr marL="2743200" algn="l" defTabSz="914400" rtl="0" eaLnBrk="1" latinLnBrk="0" hangingPunct="1">
                        <a:defRPr sz="1800" b="1" kern="1200">
                          <a:solidFill>
                            <a:schemeClr val="lt1"/>
                          </a:solidFill>
                          <a:latin typeface="Open Sans Extrabold"/>
                          <a:ea typeface="Open Sans Extrabold"/>
                          <a:cs typeface="Open Sans Extrabold"/>
                        </a:defRPr>
                      </a:lvl7pPr>
                      <a:lvl8pPr marL="3200400" algn="l" defTabSz="914400" rtl="0" eaLnBrk="1" latinLnBrk="0" hangingPunct="1">
                        <a:defRPr sz="1800" b="1" kern="1200">
                          <a:solidFill>
                            <a:schemeClr val="lt1"/>
                          </a:solidFill>
                          <a:latin typeface="Open Sans Extrabold"/>
                          <a:ea typeface="Open Sans Extrabold"/>
                          <a:cs typeface="Open Sans Extrabold"/>
                        </a:defRPr>
                      </a:lvl8pPr>
                      <a:lvl9pPr marL="3657600" algn="l" defTabSz="914400" rtl="0" eaLnBrk="1" latinLnBrk="0" hangingPunct="1">
                        <a:defRPr sz="1800" b="1" kern="1200">
                          <a:solidFill>
                            <a:schemeClr val="lt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عدد خطوط الإنتاج</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0771B"/>
                    </a:solidFill>
                  </a:tcPr>
                </a:tc>
                <a:tc rowSpan="8">
                  <a:txBody>
                    <a:bodyPr/>
                    <a:lstStyle>
                      <a:lvl1pPr marL="0" algn="l" defTabSz="914400" rtl="0" eaLnBrk="1" latinLnBrk="0" hangingPunct="1">
                        <a:defRPr sz="1800" b="1" kern="1200">
                          <a:solidFill>
                            <a:schemeClr val="lt1"/>
                          </a:solidFill>
                          <a:latin typeface="Open Sans Extrabold"/>
                          <a:ea typeface="Open Sans Extrabold"/>
                          <a:cs typeface="Open Sans Extrabold"/>
                        </a:defRPr>
                      </a:lvl1pPr>
                      <a:lvl2pPr marL="457200" algn="l" defTabSz="914400" rtl="0" eaLnBrk="1" latinLnBrk="0" hangingPunct="1">
                        <a:defRPr sz="1800" b="1" kern="1200">
                          <a:solidFill>
                            <a:schemeClr val="lt1"/>
                          </a:solidFill>
                          <a:latin typeface="Open Sans Extrabold"/>
                          <a:ea typeface="Open Sans Extrabold"/>
                          <a:cs typeface="Open Sans Extrabold"/>
                        </a:defRPr>
                      </a:lvl2pPr>
                      <a:lvl3pPr marL="914400" algn="l" defTabSz="914400" rtl="0" eaLnBrk="1" latinLnBrk="0" hangingPunct="1">
                        <a:defRPr sz="1800" b="1" kern="1200">
                          <a:solidFill>
                            <a:schemeClr val="lt1"/>
                          </a:solidFill>
                          <a:latin typeface="Open Sans Extrabold"/>
                          <a:ea typeface="Open Sans Extrabold"/>
                          <a:cs typeface="Open Sans Extrabold"/>
                        </a:defRPr>
                      </a:lvl3pPr>
                      <a:lvl4pPr marL="1371600" algn="l" defTabSz="914400" rtl="0" eaLnBrk="1" latinLnBrk="0" hangingPunct="1">
                        <a:defRPr sz="1800" b="1" kern="1200">
                          <a:solidFill>
                            <a:schemeClr val="lt1"/>
                          </a:solidFill>
                          <a:latin typeface="Open Sans Extrabold"/>
                          <a:ea typeface="Open Sans Extrabold"/>
                          <a:cs typeface="Open Sans Extrabold"/>
                        </a:defRPr>
                      </a:lvl4pPr>
                      <a:lvl5pPr marL="1828800" algn="l" defTabSz="914400" rtl="0" eaLnBrk="1" latinLnBrk="0" hangingPunct="1">
                        <a:defRPr sz="1800" b="1" kern="1200">
                          <a:solidFill>
                            <a:schemeClr val="lt1"/>
                          </a:solidFill>
                          <a:latin typeface="Open Sans Extrabold"/>
                          <a:ea typeface="Open Sans Extrabold"/>
                          <a:cs typeface="Open Sans Extrabold"/>
                        </a:defRPr>
                      </a:lvl5pPr>
                      <a:lvl6pPr marL="2286000" algn="l" defTabSz="914400" rtl="0" eaLnBrk="1" latinLnBrk="0" hangingPunct="1">
                        <a:defRPr sz="1800" b="1" kern="1200">
                          <a:solidFill>
                            <a:schemeClr val="lt1"/>
                          </a:solidFill>
                          <a:latin typeface="Open Sans Extrabold"/>
                          <a:ea typeface="Open Sans Extrabold"/>
                          <a:cs typeface="Open Sans Extrabold"/>
                        </a:defRPr>
                      </a:lvl6pPr>
                      <a:lvl7pPr marL="2743200" algn="l" defTabSz="914400" rtl="0" eaLnBrk="1" latinLnBrk="0" hangingPunct="1">
                        <a:defRPr sz="1800" b="1" kern="1200">
                          <a:solidFill>
                            <a:schemeClr val="lt1"/>
                          </a:solidFill>
                          <a:latin typeface="Open Sans Extrabold"/>
                          <a:ea typeface="Open Sans Extrabold"/>
                          <a:cs typeface="Open Sans Extrabold"/>
                        </a:defRPr>
                      </a:lvl7pPr>
                      <a:lvl8pPr marL="3200400" algn="l" defTabSz="914400" rtl="0" eaLnBrk="1" latinLnBrk="0" hangingPunct="1">
                        <a:defRPr sz="1800" b="1" kern="1200">
                          <a:solidFill>
                            <a:schemeClr val="lt1"/>
                          </a:solidFill>
                          <a:latin typeface="Open Sans Extrabold"/>
                          <a:ea typeface="Open Sans Extrabold"/>
                          <a:cs typeface="Open Sans Extrabold"/>
                        </a:defRPr>
                      </a:lvl8pPr>
                      <a:lvl9pPr marL="3657600" algn="l" defTabSz="914400" rtl="0" eaLnBrk="1" latinLnBrk="0" hangingPunct="1">
                        <a:defRPr sz="1800" b="1" kern="1200">
                          <a:solidFill>
                            <a:schemeClr val="lt1"/>
                          </a:solidFill>
                          <a:latin typeface="Open Sans Extrabold"/>
                          <a:ea typeface="Open Sans Extrabold"/>
                          <a:cs typeface="Open Sans Extrabold"/>
                        </a:defRPr>
                      </a:lvl9pPr>
                    </a:lstStyle>
                    <a:p>
                      <a:pPr algn="ctr" rtl="1"/>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b="1" kern="1200">
                          <a:solidFill>
                            <a:schemeClr val="lt1"/>
                          </a:solidFill>
                          <a:latin typeface="Open Sans Extrabold"/>
                          <a:ea typeface="Open Sans Extrabold"/>
                          <a:cs typeface="Open Sans Extrabold"/>
                        </a:defRPr>
                      </a:lvl1pPr>
                      <a:lvl2pPr marL="457200" algn="l" defTabSz="914400" rtl="0" eaLnBrk="1" latinLnBrk="0" hangingPunct="1">
                        <a:defRPr sz="1800" b="1" kern="1200">
                          <a:solidFill>
                            <a:schemeClr val="lt1"/>
                          </a:solidFill>
                          <a:latin typeface="Open Sans Extrabold"/>
                          <a:ea typeface="Open Sans Extrabold"/>
                          <a:cs typeface="Open Sans Extrabold"/>
                        </a:defRPr>
                      </a:lvl2pPr>
                      <a:lvl3pPr marL="914400" algn="l" defTabSz="914400" rtl="0" eaLnBrk="1" latinLnBrk="0" hangingPunct="1">
                        <a:defRPr sz="1800" b="1" kern="1200">
                          <a:solidFill>
                            <a:schemeClr val="lt1"/>
                          </a:solidFill>
                          <a:latin typeface="Open Sans Extrabold"/>
                          <a:ea typeface="Open Sans Extrabold"/>
                          <a:cs typeface="Open Sans Extrabold"/>
                        </a:defRPr>
                      </a:lvl3pPr>
                      <a:lvl4pPr marL="1371600" algn="l" defTabSz="914400" rtl="0" eaLnBrk="1" latinLnBrk="0" hangingPunct="1">
                        <a:defRPr sz="1800" b="1" kern="1200">
                          <a:solidFill>
                            <a:schemeClr val="lt1"/>
                          </a:solidFill>
                          <a:latin typeface="Open Sans Extrabold"/>
                          <a:ea typeface="Open Sans Extrabold"/>
                          <a:cs typeface="Open Sans Extrabold"/>
                        </a:defRPr>
                      </a:lvl4pPr>
                      <a:lvl5pPr marL="1828800" algn="l" defTabSz="914400" rtl="0" eaLnBrk="1" latinLnBrk="0" hangingPunct="1">
                        <a:defRPr sz="1800" b="1" kern="1200">
                          <a:solidFill>
                            <a:schemeClr val="lt1"/>
                          </a:solidFill>
                          <a:latin typeface="Open Sans Extrabold"/>
                          <a:ea typeface="Open Sans Extrabold"/>
                          <a:cs typeface="Open Sans Extrabold"/>
                        </a:defRPr>
                      </a:lvl5pPr>
                      <a:lvl6pPr marL="2286000" algn="l" defTabSz="914400" rtl="0" eaLnBrk="1" latinLnBrk="0" hangingPunct="1">
                        <a:defRPr sz="1800" b="1" kern="1200">
                          <a:solidFill>
                            <a:schemeClr val="lt1"/>
                          </a:solidFill>
                          <a:latin typeface="Open Sans Extrabold"/>
                          <a:ea typeface="Open Sans Extrabold"/>
                          <a:cs typeface="Open Sans Extrabold"/>
                        </a:defRPr>
                      </a:lvl6pPr>
                      <a:lvl7pPr marL="2743200" algn="l" defTabSz="914400" rtl="0" eaLnBrk="1" latinLnBrk="0" hangingPunct="1">
                        <a:defRPr sz="1800" b="1" kern="1200">
                          <a:solidFill>
                            <a:schemeClr val="lt1"/>
                          </a:solidFill>
                          <a:latin typeface="Open Sans Extrabold"/>
                          <a:ea typeface="Open Sans Extrabold"/>
                          <a:cs typeface="Open Sans Extrabold"/>
                        </a:defRPr>
                      </a:lvl7pPr>
                      <a:lvl8pPr marL="3200400" algn="l" defTabSz="914400" rtl="0" eaLnBrk="1" latinLnBrk="0" hangingPunct="1">
                        <a:defRPr sz="1800" b="1" kern="1200">
                          <a:solidFill>
                            <a:schemeClr val="lt1"/>
                          </a:solidFill>
                          <a:latin typeface="Open Sans Extrabold"/>
                          <a:ea typeface="Open Sans Extrabold"/>
                          <a:cs typeface="Open Sans Extrabold"/>
                        </a:defRPr>
                      </a:lvl8pPr>
                      <a:lvl9pPr marL="3657600" algn="l" defTabSz="914400" rtl="0" eaLnBrk="1" latinLnBrk="0" hangingPunct="1">
                        <a:defRPr sz="1800" b="1" kern="1200">
                          <a:solidFill>
                            <a:schemeClr val="lt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الطاقة التصميمية قبل التأهيل</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b="1" kern="1200">
                          <a:solidFill>
                            <a:schemeClr val="lt1"/>
                          </a:solidFill>
                          <a:latin typeface="Open Sans Extrabold"/>
                          <a:ea typeface="Open Sans Extrabold"/>
                          <a:cs typeface="Open Sans Extrabold"/>
                        </a:defRPr>
                      </a:lvl1pPr>
                      <a:lvl2pPr marL="457200" algn="l" defTabSz="914400" rtl="0" eaLnBrk="1" latinLnBrk="0" hangingPunct="1">
                        <a:defRPr sz="1800" b="1" kern="1200">
                          <a:solidFill>
                            <a:schemeClr val="lt1"/>
                          </a:solidFill>
                          <a:latin typeface="Open Sans Extrabold"/>
                          <a:ea typeface="Open Sans Extrabold"/>
                          <a:cs typeface="Open Sans Extrabold"/>
                        </a:defRPr>
                      </a:lvl2pPr>
                      <a:lvl3pPr marL="914400" algn="l" defTabSz="914400" rtl="0" eaLnBrk="1" latinLnBrk="0" hangingPunct="1">
                        <a:defRPr sz="1800" b="1" kern="1200">
                          <a:solidFill>
                            <a:schemeClr val="lt1"/>
                          </a:solidFill>
                          <a:latin typeface="Open Sans Extrabold"/>
                          <a:ea typeface="Open Sans Extrabold"/>
                          <a:cs typeface="Open Sans Extrabold"/>
                        </a:defRPr>
                      </a:lvl3pPr>
                      <a:lvl4pPr marL="1371600" algn="l" defTabSz="914400" rtl="0" eaLnBrk="1" latinLnBrk="0" hangingPunct="1">
                        <a:defRPr sz="1800" b="1" kern="1200">
                          <a:solidFill>
                            <a:schemeClr val="lt1"/>
                          </a:solidFill>
                          <a:latin typeface="Open Sans Extrabold"/>
                          <a:ea typeface="Open Sans Extrabold"/>
                          <a:cs typeface="Open Sans Extrabold"/>
                        </a:defRPr>
                      </a:lvl4pPr>
                      <a:lvl5pPr marL="1828800" algn="l" defTabSz="914400" rtl="0" eaLnBrk="1" latinLnBrk="0" hangingPunct="1">
                        <a:defRPr sz="1800" b="1" kern="1200">
                          <a:solidFill>
                            <a:schemeClr val="lt1"/>
                          </a:solidFill>
                          <a:latin typeface="Open Sans Extrabold"/>
                          <a:ea typeface="Open Sans Extrabold"/>
                          <a:cs typeface="Open Sans Extrabold"/>
                        </a:defRPr>
                      </a:lvl5pPr>
                      <a:lvl6pPr marL="2286000" algn="l" defTabSz="914400" rtl="0" eaLnBrk="1" latinLnBrk="0" hangingPunct="1">
                        <a:defRPr sz="1800" b="1" kern="1200">
                          <a:solidFill>
                            <a:schemeClr val="lt1"/>
                          </a:solidFill>
                          <a:latin typeface="Open Sans Extrabold"/>
                          <a:ea typeface="Open Sans Extrabold"/>
                          <a:cs typeface="Open Sans Extrabold"/>
                        </a:defRPr>
                      </a:lvl6pPr>
                      <a:lvl7pPr marL="2743200" algn="l" defTabSz="914400" rtl="0" eaLnBrk="1" latinLnBrk="0" hangingPunct="1">
                        <a:defRPr sz="1800" b="1" kern="1200">
                          <a:solidFill>
                            <a:schemeClr val="lt1"/>
                          </a:solidFill>
                          <a:latin typeface="Open Sans Extrabold"/>
                          <a:ea typeface="Open Sans Extrabold"/>
                          <a:cs typeface="Open Sans Extrabold"/>
                        </a:defRPr>
                      </a:lvl7pPr>
                      <a:lvl8pPr marL="3200400" algn="l" defTabSz="914400" rtl="0" eaLnBrk="1" latinLnBrk="0" hangingPunct="1">
                        <a:defRPr sz="1800" b="1" kern="1200">
                          <a:solidFill>
                            <a:schemeClr val="lt1"/>
                          </a:solidFill>
                          <a:latin typeface="Open Sans Extrabold"/>
                          <a:ea typeface="Open Sans Extrabold"/>
                          <a:cs typeface="Open Sans Extrabold"/>
                        </a:defRPr>
                      </a:lvl8pPr>
                      <a:lvl9pPr marL="3657600" algn="l" defTabSz="914400" rtl="0" eaLnBrk="1" latinLnBrk="0" hangingPunct="1">
                        <a:defRPr sz="1800" b="1" kern="1200">
                          <a:solidFill>
                            <a:schemeClr val="lt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الطاقة التصميمية بعد التأهيل</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0771B"/>
                    </a:solidFill>
                  </a:tcPr>
                </a:tc>
                <a:extLst>
                  <a:ext uri="{0D108BD9-81ED-4DB2-BD59-A6C34878D82A}">
                    <a16:rowId xmlns:a16="http://schemas.microsoft.com/office/drawing/2014/main" val="10000"/>
                  </a:ext>
                </a:extLst>
              </a:tr>
              <a:tr h="498416">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indent="0" algn="ctr" defTabSz="309555" rtl="1" latinLnBrk="0">
                        <a:lnSpc>
                          <a:spcPct val="100000"/>
                        </a:lnSpc>
                        <a:spcBef>
                          <a:spcPts val="0"/>
                        </a:spcBef>
                        <a:spcAft>
                          <a:spcPts val="0"/>
                        </a:spcAft>
                        <a:buClrTx/>
                        <a:buSzTx/>
                        <a:buFontTx/>
                        <a:buNone/>
                        <a:tabLst/>
                      </a:pPr>
                      <a:r>
                        <a:rPr lang="ar-EG"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rPr>
                        <a:t>سندوب جديد</a:t>
                      </a:r>
                    </a:p>
                  </a:txBody>
                  <a:tcPr marL="74859" marR="74859" marT="37430" marB="3743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2021</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N/A</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2</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381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vMerge="1">
                  <a:txBody>
                    <a:bodyPr/>
                    <a:lstStyle/>
                    <a:p>
                      <a:pPr algn="ctr" rtl="1"/>
                      <a:endParaRPr lang="ar-EG" sz="1300" b="1" dirty="0">
                        <a:latin typeface="Janna LT" panose="01000000000000000000" pitchFamily="2" charset="-78"/>
                        <a:cs typeface="Janna LT" panose="01000000000000000000" pitchFamily="2" charset="-78"/>
                      </a:endParaRPr>
                    </a:p>
                  </a:txBody>
                  <a:tcPr marL="60365" marR="60365" marT="30183" marB="30183" anchor="ct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381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1200</a:t>
                      </a:r>
                      <a:r>
                        <a:rPr lang="en-US" sz="2000" b="1" dirty="0">
                          <a:latin typeface="Sakkal Majalla" panose="02000000000000000000" pitchFamily="2" charset="-78"/>
                          <a:cs typeface="Sakkal Majalla" panose="02000000000000000000" pitchFamily="2" charset="-78"/>
                        </a:rPr>
                        <a:t> </a:t>
                      </a:r>
                      <a:r>
                        <a:rPr lang="ar-EG" sz="2000" b="1" dirty="0">
                          <a:latin typeface="Sakkal Majalla" panose="02000000000000000000" pitchFamily="2" charset="-78"/>
                          <a:cs typeface="Sakkal Majalla" panose="02000000000000000000" pitchFamily="2" charset="-78"/>
                        </a:rPr>
                        <a:t> طن/ يوم</a:t>
                      </a:r>
                    </a:p>
                  </a:txBody>
                  <a:tcPr marL="74859" marR="74859" marT="37430" marB="3743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extLst>
                  <a:ext uri="{0D108BD9-81ED-4DB2-BD59-A6C34878D82A}">
                    <a16:rowId xmlns:a16="http://schemas.microsoft.com/office/drawing/2014/main" val="10001"/>
                  </a:ext>
                </a:extLst>
              </a:tr>
              <a:tr h="482755">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السنبلاوين</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2015</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10/2/2021</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1</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381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vMerge="1">
                  <a:txBody>
                    <a:bodyPr/>
                    <a:lstStyle/>
                    <a:p>
                      <a:pPr algn="ctr" rtl="1"/>
                      <a:endParaRPr lang="ar-EG" sz="1300" b="1" dirty="0">
                        <a:latin typeface="Janna LT" panose="01000000000000000000" pitchFamily="2" charset="-78"/>
                        <a:cs typeface="Janna LT" panose="01000000000000000000" pitchFamily="2" charset="-78"/>
                      </a:endParaRPr>
                    </a:p>
                  </a:txBody>
                  <a:tcPr marL="60365" marR="60365" marT="30183" marB="30183" anchor="ct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240 طن / يوم</a:t>
                      </a:r>
                    </a:p>
                  </a:txBody>
                  <a:tcPr marL="74859" marR="74859" marT="37430" marB="37430" anchor="ctr">
                    <a:lnL w="381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640 طن / يوم</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extLst>
                  <a:ext uri="{0D108BD9-81ED-4DB2-BD59-A6C34878D82A}">
                    <a16:rowId xmlns:a16="http://schemas.microsoft.com/office/drawing/2014/main" val="10002"/>
                  </a:ext>
                </a:extLst>
              </a:tr>
              <a:tr h="467095">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indent="0" algn="ctr" defTabSz="309555" rtl="1" latinLnBrk="0">
                        <a:lnSpc>
                          <a:spcPct val="100000"/>
                        </a:lnSpc>
                        <a:spcBef>
                          <a:spcPts val="0"/>
                        </a:spcBef>
                        <a:spcAft>
                          <a:spcPts val="0"/>
                        </a:spcAft>
                        <a:buClrTx/>
                        <a:buSzTx/>
                        <a:buFontTx/>
                        <a:buNone/>
                        <a:tabLst/>
                      </a:pPr>
                      <a:r>
                        <a:rPr lang="ar-EG"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rPr>
                        <a:t>بلقاس</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indent="0" algn="ctr" defTabSz="309555" rtl="1" latinLnBrk="0">
                        <a:lnSpc>
                          <a:spcPct val="100000"/>
                        </a:lnSpc>
                        <a:spcBef>
                          <a:spcPts val="0"/>
                        </a:spcBef>
                        <a:spcAft>
                          <a:spcPts val="0"/>
                        </a:spcAft>
                        <a:buClrTx/>
                        <a:buSzTx/>
                        <a:buFontTx/>
                        <a:buNone/>
                        <a:tabLst/>
                      </a:pPr>
                      <a:r>
                        <a:rPr lang="en-US"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rPr>
                        <a:t>1999</a:t>
                      </a:r>
                      <a:endParaRPr lang="ar-EG"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indent="0" algn="ctr" defTabSz="309555" rtl="1" latinLnBrk="0">
                        <a:lnSpc>
                          <a:spcPct val="100000"/>
                        </a:lnSpc>
                        <a:spcBef>
                          <a:spcPts val="0"/>
                        </a:spcBef>
                        <a:spcAft>
                          <a:spcPts val="0"/>
                        </a:spcAft>
                        <a:buClrTx/>
                        <a:buSzTx/>
                        <a:buFontTx/>
                        <a:buNone/>
                        <a:tabLst/>
                      </a:pPr>
                      <a:r>
                        <a:rPr lang="en-US"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rPr>
                        <a:t>11/2/2021</a:t>
                      </a:r>
                      <a:endParaRPr lang="ar-EG"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indent="0" algn="ctr" defTabSz="309555" rtl="1" latinLnBrk="0">
                        <a:lnSpc>
                          <a:spcPct val="100000"/>
                        </a:lnSpc>
                        <a:spcBef>
                          <a:spcPts val="0"/>
                        </a:spcBef>
                        <a:spcAft>
                          <a:spcPts val="0"/>
                        </a:spcAft>
                        <a:buClrTx/>
                        <a:buSzTx/>
                        <a:buFontTx/>
                        <a:buNone/>
                        <a:tabLst/>
                      </a:pPr>
                      <a:r>
                        <a:rPr lang="en-US"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rPr>
                        <a:t>1</a:t>
                      </a:r>
                      <a:endParaRPr lang="ar-EG"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endParaRPr>
                    </a:p>
                  </a:txBody>
                  <a:tcPr marL="74859" marR="74859" marT="37430" marB="37430" anchor="ctr">
                    <a:lnL w="12700" cmpd="sng">
                      <a:solidFill>
                        <a:sysClr val="window" lastClr="FFFFFF"/>
                      </a:solidFill>
                    </a:lnL>
                    <a:lnR w="381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vMerge="1">
                  <a:txBody>
                    <a:bodyPr/>
                    <a:lstStyle/>
                    <a:p>
                      <a:pPr marL="0" marR="0" indent="0" algn="ctr" defTabSz="309555" rtl="1" latinLnBrk="0">
                        <a:lnSpc>
                          <a:spcPct val="100000"/>
                        </a:lnSpc>
                        <a:spcBef>
                          <a:spcPts val="0"/>
                        </a:spcBef>
                        <a:spcAft>
                          <a:spcPts val="0"/>
                        </a:spcAft>
                        <a:buClrTx/>
                        <a:buSzTx/>
                        <a:buFontTx/>
                        <a:buNone/>
                        <a:tabLst/>
                      </a:pPr>
                      <a:endParaRPr lang="ar-EG" sz="1300" b="1" i="0" u="none" strike="noStrike" cap="none" spc="0" baseline="0" dirty="0">
                        <a:ln>
                          <a:noFill/>
                        </a:ln>
                        <a:solidFill>
                          <a:schemeClr val="dk1"/>
                        </a:solidFill>
                        <a:uFillTx/>
                        <a:latin typeface="Janna LT" panose="01000000000000000000" pitchFamily="2" charset="-78"/>
                        <a:ea typeface="+mn-ea"/>
                        <a:cs typeface="Janna LT" panose="01000000000000000000" pitchFamily="2" charset="-78"/>
                        <a:sym typeface="Open Sans Semibold"/>
                      </a:endParaRPr>
                    </a:p>
                  </a:txBody>
                  <a:tcPr marL="60365" marR="60365" marT="30183" marB="30183" anchor="ct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indent="0" algn="ctr" defTabSz="309555" rtl="1" latinLnBrk="0">
                        <a:lnSpc>
                          <a:spcPct val="100000"/>
                        </a:lnSpc>
                        <a:spcBef>
                          <a:spcPts val="0"/>
                        </a:spcBef>
                        <a:spcAft>
                          <a:spcPts val="0"/>
                        </a:spcAft>
                        <a:buClrTx/>
                        <a:buSzTx/>
                        <a:buFontTx/>
                        <a:buNone/>
                        <a:tabLst/>
                      </a:pPr>
                      <a:r>
                        <a:rPr lang="ar-EG"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rPr>
                        <a:t>160 طن / يوم</a:t>
                      </a:r>
                    </a:p>
                  </a:txBody>
                  <a:tcPr marL="74859" marR="74859" marT="37430" marB="37430" anchor="ctr">
                    <a:lnL w="381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indent="0" algn="ctr" defTabSz="309555" rtl="1" latinLnBrk="0">
                        <a:lnSpc>
                          <a:spcPct val="100000"/>
                        </a:lnSpc>
                        <a:spcBef>
                          <a:spcPts val="0"/>
                        </a:spcBef>
                        <a:spcAft>
                          <a:spcPts val="0"/>
                        </a:spcAft>
                        <a:buClrTx/>
                        <a:buSzTx/>
                        <a:buFontTx/>
                        <a:buNone/>
                        <a:tabLst/>
                      </a:pPr>
                      <a:r>
                        <a:rPr lang="ar-EG"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rPr>
                        <a:t>600 طن / يوم</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extLst>
                  <a:ext uri="{0D108BD9-81ED-4DB2-BD59-A6C34878D82A}">
                    <a16:rowId xmlns:a16="http://schemas.microsoft.com/office/drawing/2014/main" val="10003"/>
                  </a:ext>
                </a:extLst>
              </a:tr>
              <a:tr h="464395">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المنزلة</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2012</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lvl="0" indent="0" algn="ctr" defTabSz="309555" rtl="1" eaLnBrk="1" fontAlgn="auto" latinLnBrk="0" hangingPunct="1">
                        <a:lnSpc>
                          <a:spcPct val="100000"/>
                        </a:lnSpc>
                        <a:spcBef>
                          <a:spcPts val="0"/>
                        </a:spcBef>
                        <a:spcAft>
                          <a:spcPts val="0"/>
                        </a:spcAft>
                        <a:buClrTx/>
                        <a:buSzTx/>
                        <a:buFontTx/>
                        <a:buNone/>
                        <a:tabLst/>
                        <a:defRPr/>
                      </a:pPr>
                      <a:r>
                        <a:rPr lang="en-US"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rPr>
                        <a:t>1/7/2021</a:t>
                      </a:r>
                      <a:endParaRPr lang="ar-EG"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1</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381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vMerge="1">
                  <a:txBody>
                    <a:bodyPr/>
                    <a:lstStyle/>
                    <a:p>
                      <a:pPr algn="ctr" rtl="1"/>
                      <a:endParaRPr lang="ar-EG" sz="1300" b="1" dirty="0">
                        <a:latin typeface="Janna LT" panose="01000000000000000000" pitchFamily="2" charset="-78"/>
                        <a:cs typeface="Janna LT" panose="01000000000000000000" pitchFamily="2" charset="-78"/>
                      </a:endParaRPr>
                    </a:p>
                  </a:txBody>
                  <a:tcPr marL="60365" marR="60365" marT="30183" marB="30183" anchor="ct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210 طن / يوم</a:t>
                      </a:r>
                    </a:p>
                  </a:txBody>
                  <a:tcPr marL="74859" marR="74859" marT="37430" marB="37430" anchor="ctr">
                    <a:lnL w="381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600 طن / يوم</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extLst>
                  <a:ext uri="{0D108BD9-81ED-4DB2-BD59-A6C34878D82A}">
                    <a16:rowId xmlns:a16="http://schemas.microsoft.com/office/drawing/2014/main" val="1616865439"/>
                  </a:ext>
                </a:extLst>
              </a:tr>
              <a:tr h="458676">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indent="0" algn="ctr" defTabSz="309555" rtl="1" latinLnBrk="0">
                        <a:lnSpc>
                          <a:spcPct val="100000"/>
                        </a:lnSpc>
                        <a:spcBef>
                          <a:spcPts val="0"/>
                        </a:spcBef>
                        <a:spcAft>
                          <a:spcPts val="0"/>
                        </a:spcAft>
                        <a:buClrTx/>
                        <a:buSzTx/>
                        <a:buFontTx/>
                        <a:buNone/>
                        <a:tabLst/>
                      </a:pPr>
                      <a:r>
                        <a:rPr lang="ar-EG" sz="2000" b="1" i="0" u="none" strike="noStrike" cap="none" spc="0" baseline="0" dirty="0">
                          <a:ln>
                            <a:noFill/>
                          </a:ln>
                          <a:solidFill>
                            <a:schemeClr val="dk1"/>
                          </a:solidFill>
                          <a:uFillTx/>
                          <a:latin typeface="Sakkal Majalla" panose="02000000000000000000" pitchFamily="2" charset="-78"/>
                          <a:ea typeface="+mn-ea"/>
                          <a:cs typeface="Sakkal Majalla" panose="02000000000000000000" pitchFamily="2" charset="-78"/>
                          <a:sym typeface="Open Sans Semibold"/>
                        </a:rPr>
                        <a:t>أجا</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2003</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marL="0" marR="0" lvl="0" indent="0" algn="ctr" defTabSz="309555" rtl="1" eaLnBrk="1" fontAlgn="auto" latinLnBrk="0" hangingPunct="1">
                        <a:lnSpc>
                          <a:spcPct val="100000"/>
                        </a:lnSpc>
                        <a:spcBef>
                          <a:spcPts val="0"/>
                        </a:spcBef>
                        <a:spcAft>
                          <a:spcPts val="0"/>
                        </a:spcAft>
                        <a:buClrTx/>
                        <a:buSzTx/>
                        <a:buFontTx/>
                        <a:buNone/>
                        <a:tabLst/>
                        <a:defRPr/>
                      </a:pPr>
                      <a:r>
                        <a:rPr lang="en-US" sz="2000" b="1" dirty="0">
                          <a:latin typeface="Sakkal Majalla" panose="02000000000000000000" pitchFamily="2" charset="-78"/>
                          <a:cs typeface="Sakkal Majalla" panose="02000000000000000000" pitchFamily="2" charset="-78"/>
                        </a:rPr>
                        <a:t>10/2/2021</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2</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381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vMerge="1">
                  <a:txBody>
                    <a:bodyPr/>
                    <a:lstStyle/>
                    <a:p>
                      <a:pPr algn="ctr" rtl="1"/>
                      <a:endParaRPr lang="ar-EG" sz="1300" b="1" dirty="0">
                        <a:latin typeface="Janna LT" panose="01000000000000000000" pitchFamily="2" charset="-78"/>
                        <a:cs typeface="Janna LT" panose="01000000000000000000" pitchFamily="2" charset="-78"/>
                      </a:endParaRPr>
                    </a:p>
                  </a:txBody>
                  <a:tcPr marL="60365" marR="60365" marT="30183" marB="30183" anchor="ct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320 طن / يوم</a:t>
                      </a:r>
                    </a:p>
                  </a:txBody>
                  <a:tcPr marL="74859" marR="74859" marT="37430" marB="37430" anchor="ctr">
                    <a:lnL w="381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720 طن /يوم</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extLst>
                  <a:ext uri="{0D108BD9-81ED-4DB2-BD59-A6C34878D82A}">
                    <a16:rowId xmlns:a16="http://schemas.microsoft.com/office/drawing/2014/main" val="3869048408"/>
                  </a:ext>
                </a:extLst>
              </a:tr>
              <a:tr h="610224">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ميت غمر</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لم يتم الإستلام</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381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vMerge="1">
                  <a:txBody>
                    <a:bodyPr/>
                    <a:lstStyle/>
                    <a:p>
                      <a:pPr algn="ctr" rtl="1"/>
                      <a:endParaRPr lang="ar-EG" sz="1300" b="1" dirty="0">
                        <a:latin typeface="Janna LT" panose="01000000000000000000" pitchFamily="2" charset="-78"/>
                        <a:cs typeface="Janna LT" panose="01000000000000000000" pitchFamily="2" charset="-78"/>
                      </a:endParaRPr>
                    </a:p>
                  </a:txBody>
                  <a:tcPr marL="60365" marR="60365" marT="30183" marB="30183" anchor="ct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381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extLst>
                  <a:ext uri="{0D108BD9-81ED-4DB2-BD59-A6C34878D82A}">
                    <a16:rowId xmlns:a16="http://schemas.microsoft.com/office/drawing/2014/main" val="3493573736"/>
                  </a:ext>
                </a:extLst>
              </a:tr>
              <a:tr h="384465">
                <a:tc gridSpan="3">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solidFill>
                            <a:schemeClr val="bg1"/>
                          </a:solidFill>
                          <a:latin typeface="Sakkal Majalla" panose="02000000000000000000" pitchFamily="2" charset="-78"/>
                          <a:cs typeface="Sakkal Majalla" panose="02000000000000000000" pitchFamily="2" charset="-78"/>
                        </a:rPr>
                        <a:t>الإجمالي</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solidFill>
                  </a:tcPr>
                </a:tc>
                <a:tc hMerge="1">
                  <a:txBody>
                    <a:bodyPr/>
                    <a:lstStyle/>
                    <a:p>
                      <a:pPr algn="ctr" rtl="1"/>
                      <a:endParaRPr lang="ar-EG" sz="1500" b="1" dirty="0">
                        <a:latin typeface="Sakkal Majalla" panose="02000000000000000000" pitchFamily="2" charset="-78"/>
                        <a:cs typeface="Sakkal Majalla" panose="02000000000000000000" pitchFamily="2" charset="-78"/>
                      </a:endParaRPr>
                    </a:p>
                  </a:txBody>
                  <a:tcPr marL="74295" marR="74295" marT="37148" marB="37148" anchor="ctr"/>
                </a:tc>
                <a:tc hMerge="1">
                  <a:txBody>
                    <a:bodyPr/>
                    <a:lstStyle/>
                    <a:p>
                      <a:pPr algn="ctr" rtl="1"/>
                      <a:endParaRPr lang="ar-EG" sz="1500" b="1" dirty="0">
                        <a:latin typeface="Sakkal Majalla" panose="02000000000000000000" pitchFamily="2" charset="-78"/>
                        <a:cs typeface="Sakkal Majalla" panose="02000000000000000000" pitchFamily="2" charset="-78"/>
                      </a:endParaRPr>
                    </a:p>
                  </a:txBody>
                  <a:tcPr marL="74295" marR="74295" marT="37148" marB="37148" anchor="ct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381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vMerge="1">
                  <a:txBody>
                    <a:bodyPr/>
                    <a:lstStyle/>
                    <a:p>
                      <a:pPr algn="ctr" rtl="1"/>
                      <a:endParaRPr lang="ar-EG" sz="1300" b="1" dirty="0">
                        <a:latin typeface="Janna LT" panose="01000000000000000000" pitchFamily="2" charset="-78"/>
                        <a:cs typeface="Janna LT" panose="01000000000000000000" pitchFamily="2" charset="-78"/>
                      </a:endParaRPr>
                    </a:p>
                  </a:txBody>
                  <a:tcPr marL="60365" marR="60365" marT="30183" marB="30183" anchor="ct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930 طن / يوم</a:t>
                      </a:r>
                    </a:p>
                  </a:txBody>
                  <a:tcPr marL="74859" marR="74859" marT="37430" marB="37430" anchor="ctr">
                    <a:lnL w="381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3760 طن / يوم </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40000"/>
                      </a:srgbClr>
                    </a:solidFill>
                  </a:tcPr>
                </a:tc>
                <a:extLst>
                  <a:ext uri="{0D108BD9-81ED-4DB2-BD59-A6C34878D82A}">
                    <a16:rowId xmlns:a16="http://schemas.microsoft.com/office/drawing/2014/main" val="3334981914"/>
                  </a:ext>
                </a:extLst>
              </a:tr>
              <a:tr h="108393">
                <a:tc gridSpan="7">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endParaRPr lang="ar-EG" sz="100" b="1" dirty="0">
                        <a:solidFill>
                          <a:schemeClr val="bg1">
                            <a:lumMod val="95000"/>
                          </a:schemeClr>
                        </a:solidFill>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solidFill>
                  </a:tcPr>
                </a:tc>
                <a:tc hMerge="1">
                  <a:txBody>
                    <a:bodyPr/>
                    <a:lstStyle/>
                    <a:p>
                      <a:pPr algn="ctr" rtl="1"/>
                      <a:endParaRPr lang="ar-EG" sz="100" b="1" dirty="0">
                        <a:solidFill>
                          <a:schemeClr val="bg1"/>
                        </a:solidFill>
                        <a:latin typeface="Sakkal Majalla" panose="02000000000000000000" pitchFamily="2" charset="-78"/>
                        <a:cs typeface="Sakkal Majalla" panose="02000000000000000000" pitchFamily="2" charset="-78"/>
                      </a:endParaRPr>
                    </a:p>
                  </a:txBody>
                  <a:tcPr marL="60365" marR="60365" marT="30183" marB="30183" anchor="ctr">
                    <a:solidFill>
                      <a:srgbClr val="50771B"/>
                    </a:solidFill>
                  </a:tcPr>
                </a:tc>
                <a:tc hMerge="1">
                  <a:txBody>
                    <a:bodyPr/>
                    <a:lstStyle/>
                    <a:p>
                      <a:pPr algn="ctr" rtl="1"/>
                      <a:endParaRPr lang="ar-EG" sz="100" b="1" dirty="0">
                        <a:solidFill>
                          <a:schemeClr val="bg1"/>
                        </a:solidFill>
                        <a:latin typeface="Sakkal Majalla" panose="02000000000000000000" pitchFamily="2" charset="-78"/>
                        <a:cs typeface="Sakkal Majalla" panose="02000000000000000000" pitchFamily="2" charset="-78"/>
                      </a:endParaRPr>
                    </a:p>
                  </a:txBody>
                  <a:tcPr marL="60365" marR="60365" marT="30183" marB="30183" anchor="ctr">
                    <a:solidFill>
                      <a:srgbClr val="50771B"/>
                    </a:solidFill>
                  </a:tcPr>
                </a:tc>
                <a:tc hMerge="1">
                  <a:txBody>
                    <a:bodyPr/>
                    <a:lstStyle/>
                    <a:p>
                      <a:pPr algn="ctr" rtl="1"/>
                      <a:endParaRPr lang="ar-EG" sz="100" b="1" dirty="0">
                        <a:solidFill>
                          <a:schemeClr val="bg1"/>
                        </a:solidFill>
                        <a:latin typeface="Sakkal Majalla" panose="02000000000000000000" pitchFamily="2" charset="-78"/>
                        <a:cs typeface="Sakkal Majalla" panose="02000000000000000000" pitchFamily="2" charset="-78"/>
                      </a:endParaRPr>
                    </a:p>
                  </a:txBody>
                  <a:tcPr marL="60365" marR="60365" marT="30183" marB="30183" anchor="ctr">
                    <a:solidFill>
                      <a:srgbClr val="50771B"/>
                    </a:solidFill>
                  </a:tcPr>
                </a:tc>
                <a:tc hMerge="1">
                  <a:txBody>
                    <a:bodyPr/>
                    <a:lstStyle/>
                    <a:p>
                      <a:pPr algn="ctr" rtl="1"/>
                      <a:endParaRPr lang="ar-EG" sz="100" b="1" dirty="0">
                        <a:solidFill>
                          <a:schemeClr val="bg1"/>
                        </a:solidFill>
                        <a:latin typeface="Sakkal Majalla" panose="02000000000000000000" pitchFamily="2" charset="-78"/>
                        <a:cs typeface="Sakkal Majalla" panose="02000000000000000000" pitchFamily="2" charset="-78"/>
                      </a:endParaRPr>
                    </a:p>
                  </a:txBody>
                  <a:tcPr marL="60365" marR="60365" marT="30183" marB="30183" anchor="ctr">
                    <a:solidFill>
                      <a:srgbClr val="50771B"/>
                    </a:solidFill>
                  </a:tcPr>
                </a:tc>
                <a:tc hMerge="1">
                  <a:txBody>
                    <a:bodyPr/>
                    <a:lstStyle/>
                    <a:p>
                      <a:pPr algn="ctr" rtl="1"/>
                      <a:endParaRPr lang="ar-EG" sz="100" b="1" dirty="0">
                        <a:solidFill>
                          <a:schemeClr val="bg1"/>
                        </a:solidFill>
                        <a:latin typeface="Sakkal Majalla" panose="02000000000000000000" pitchFamily="2" charset="-78"/>
                        <a:cs typeface="Sakkal Majalla" panose="02000000000000000000" pitchFamily="2" charset="-78"/>
                      </a:endParaRPr>
                    </a:p>
                  </a:txBody>
                  <a:tcPr marL="60365" marR="60365" marT="30183" marB="30183" anchor="ctr">
                    <a:solidFill>
                      <a:srgbClr val="50771B"/>
                    </a:solidFill>
                  </a:tcPr>
                </a:tc>
                <a:tc hMerge="1">
                  <a:txBody>
                    <a:bodyPr/>
                    <a:lstStyle/>
                    <a:p>
                      <a:pPr algn="ctr" rtl="1"/>
                      <a:endParaRPr lang="ar-EG" sz="100" b="1" dirty="0">
                        <a:solidFill>
                          <a:schemeClr val="bg1"/>
                        </a:solidFill>
                        <a:latin typeface="Sakkal Majalla" panose="02000000000000000000" pitchFamily="2" charset="-78"/>
                        <a:cs typeface="Sakkal Majalla" panose="02000000000000000000" pitchFamily="2" charset="-78"/>
                      </a:endParaRPr>
                    </a:p>
                  </a:txBody>
                  <a:tcPr marL="60365" marR="60365" marT="30183" marB="30183" anchor="ctr">
                    <a:solidFill>
                      <a:srgbClr val="50771B"/>
                    </a:solidFill>
                  </a:tcPr>
                </a:tc>
                <a:extLst>
                  <a:ext uri="{0D108BD9-81ED-4DB2-BD59-A6C34878D82A}">
                    <a16:rowId xmlns:a16="http://schemas.microsoft.com/office/drawing/2014/main" val="2959778951"/>
                  </a:ext>
                </a:extLst>
              </a:tr>
              <a:tr h="692635">
                <a:tc rowSpan="2">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solidFill>
                            <a:schemeClr val="bg1"/>
                          </a:solidFill>
                          <a:latin typeface="Sakkal Majalla" panose="02000000000000000000" pitchFamily="2" charset="-78"/>
                          <a:cs typeface="Sakkal Majalla" panose="02000000000000000000" pitchFamily="2" charset="-78"/>
                        </a:rPr>
                        <a:t>المدفن الصحي بقلابشو</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solidFill>
                            <a:schemeClr val="bg1"/>
                          </a:solidFill>
                          <a:latin typeface="Sakkal Majalla" panose="02000000000000000000" pitchFamily="2" charset="-78"/>
                          <a:cs typeface="Sakkal Majalla" panose="02000000000000000000" pitchFamily="2" charset="-78"/>
                        </a:rPr>
                        <a:t>تاريخ الإنشاء</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solidFill>
                            <a:schemeClr val="bg1"/>
                          </a:solidFill>
                          <a:latin typeface="Sakkal Majalla" panose="02000000000000000000" pitchFamily="2" charset="-78"/>
                          <a:cs typeface="Sakkal Majalla" panose="02000000000000000000" pitchFamily="2" charset="-78"/>
                        </a:rPr>
                        <a:t>المساحة</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solidFill>
                            <a:schemeClr val="bg1"/>
                          </a:solidFill>
                          <a:latin typeface="Sakkal Majalla" panose="02000000000000000000" pitchFamily="2" charset="-78"/>
                          <a:cs typeface="Sakkal Majalla" panose="02000000000000000000" pitchFamily="2" charset="-78"/>
                        </a:rPr>
                        <a:t>عدد الخلايا الحالية</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solidFill>
                            <a:schemeClr val="bg1"/>
                          </a:solidFill>
                          <a:latin typeface="Sakkal Majalla" panose="02000000000000000000" pitchFamily="2" charset="-78"/>
                          <a:cs typeface="Sakkal Majalla" panose="02000000000000000000" pitchFamily="2" charset="-78"/>
                        </a:rPr>
                        <a:t>الطاقة الاستيعابية</a:t>
                      </a:r>
                      <a:r>
                        <a:rPr lang="en-US" sz="2000" b="1" dirty="0">
                          <a:solidFill>
                            <a:schemeClr val="bg1"/>
                          </a:solidFill>
                          <a:latin typeface="Sakkal Majalla" panose="02000000000000000000" pitchFamily="2" charset="-78"/>
                          <a:cs typeface="Sakkal Majalla" panose="02000000000000000000" pitchFamily="2" charset="-78"/>
                        </a:rPr>
                        <a:t> /</a:t>
                      </a:r>
                      <a:r>
                        <a:rPr lang="ar-EG" sz="2000" b="1" dirty="0">
                          <a:solidFill>
                            <a:schemeClr val="bg1"/>
                          </a:solidFill>
                          <a:latin typeface="Sakkal Majalla" panose="02000000000000000000" pitchFamily="2" charset="-78"/>
                          <a:cs typeface="Sakkal Majalla" panose="02000000000000000000" pitchFamily="2" charset="-78"/>
                        </a:rPr>
                        <a:t>طن</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solidFill>
                            <a:schemeClr val="bg1"/>
                          </a:solidFill>
                          <a:latin typeface="Sakkal Majalla" panose="02000000000000000000" pitchFamily="2" charset="-78"/>
                          <a:cs typeface="Sakkal Majalla" panose="02000000000000000000" pitchFamily="2" charset="-78"/>
                        </a:rPr>
                        <a:t>تاريخ الإغلاق المخطط</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solidFill>
                            <a:schemeClr val="bg1"/>
                          </a:solidFill>
                          <a:latin typeface="Sakkal Majalla" panose="02000000000000000000" pitchFamily="2" charset="-78"/>
                          <a:cs typeface="Sakkal Majalla" panose="02000000000000000000" pitchFamily="2" charset="-78"/>
                        </a:rPr>
                        <a:t>عدد الخلايا المستقبلية</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solidFill>
                  </a:tcPr>
                </a:tc>
                <a:extLst>
                  <a:ext uri="{0D108BD9-81ED-4DB2-BD59-A6C34878D82A}">
                    <a16:rowId xmlns:a16="http://schemas.microsoft.com/office/drawing/2014/main" val="3621976750"/>
                  </a:ext>
                </a:extLst>
              </a:tr>
              <a:tr h="408196">
                <a:tc vMerge="1">
                  <a:txBody>
                    <a:bodyPr/>
                    <a:lstStyle/>
                    <a:p>
                      <a:pPr algn="ctr" rtl="1"/>
                      <a:endParaRPr lang="ar-EG" sz="1500" b="1" dirty="0">
                        <a:latin typeface="Sakkal Majalla" panose="02000000000000000000" pitchFamily="2" charset="-78"/>
                        <a:cs typeface="Sakkal Majalla" panose="02000000000000000000" pitchFamily="2" charset="-78"/>
                      </a:endParaRPr>
                    </a:p>
                  </a:txBody>
                  <a:tcPr marL="74295" marR="74295" marT="37148" marB="37148" anchor="ct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4/7/2021</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50 فدان</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1</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ar-EG" sz="2000" b="1" dirty="0">
                          <a:latin typeface="Sakkal Majalla" panose="02000000000000000000" pitchFamily="2" charset="-78"/>
                          <a:cs typeface="Sakkal Majalla" panose="02000000000000000000" pitchFamily="2" charset="-78"/>
                        </a:rPr>
                        <a:t> 1,345,250</a:t>
                      </a: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2024</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tc>
                  <a:txBody>
                    <a:bodyPr/>
                    <a:lstStyle>
                      <a:lvl1pPr marL="0" algn="l" defTabSz="914400" rtl="0" eaLnBrk="1" latinLnBrk="0" hangingPunct="1">
                        <a:defRPr sz="1800" kern="1200">
                          <a:solidFill>
                            <a:schemeClr val="dk1"/>
                          </a:solidFill>
                          <a:latin typeface="Open Sans Extrabold"/>
                          <a:ea typeface="Open Sans Extrabold"/>
                          <a:cs typeface="Open Sans Extrabold"/>
                        </a:defRPr>
                      </a:lvl1pPr>
                      <a:lvl2pPr marL="457200" algn="l" defTabSz="914400" rtl="0" eaLnBrk="1" latinLnBrk="0" hangingPunct="1">
                        <a:defRPr sz="1800" kern="1200">
                          <a:solidFill>
                            <a:schemeClr val="dk1"/>
                          </a:solidFill>
                          <a:latin typeface="Open Sans Extrabold"/>
                          <a:ea typeface="Open Sans Extrabold"/>
                          <a:cs typeface="Open Sans Extrabold"/>
                        </a:defRPr>
                      </a:lvl2pPr>
                      <a:lvl3pPr marL="914400" algn="l" defTabSz="914400" rtl="0" eaLnBrk="1" latinLnBrk="0" hangingPunct="1">
                        <a:defRPr sz="1800" kern="1200">
                          <a:solidFill>
                            <a:schemeClr val="dk1"/>
                          </a:solidFill>
                          <a:latin typeface="Open Sans Extrabold"/>
                          <a:ea typeface="Open Sans Extrabold"/>
                          <a:cs typeface="Open Sans Extrabold"/>
                        </a:defRPr>
                      </a:lvl3pPr>
                      <a:lvl4pPr marL="1371600" algn="l" defTabSz="914400" rtl="0" eaLnBrk="1" latinLnBrk="0" hangingPunct="1">
                        <a:defRPr sz="1800" kern="1200">
                          <a:solidFill>
                            <a:schemeClr val="dk1"/>
                          </a:solidFill>
                          <a:latin typeface="Open Sans Extrabold"/>
                          <a:ea typeface="Open Sans Extrabold"/>
                          <a:cs typeface="Open Sans Extrabold"/>
                        </a:defRPr>
                      </a:lvl4pPr>
                      <a:lvl5pPr marL="1828800" algn="l" defTabSz="914400" rtl="0" eaLnBrk="1" latinLnBrk="0" hangingPunct="1">
                        <a:defRPr sz="1800" kern="1200">
                          <a:solidFill>
                            <a:schemeClr val="dk1"/>
                          </a:solidFill>
                          <a:latin typeface="Open Sans Extrabold"/>
                          <a:ea typeface="Open Sans Extrabold"/>
                          <a:cs typeface="Open Sans Extrabold"/>
                        </a:defRPr>
                      </a:lvl5pPr>
                      <a:lvl6pPr marL="2286000" algn="l" defTabSz="914400" rtl="0" eaLnBrk="1" latinLnBrk="0" hangingPunct="1">
                        <a:defRPr sz="1800" kern="1200">
                          <a:solidFill>
                            <a:schemeClr val="dk1"/>
                          </a:solidFill>
                          <a:latin typeface="Open Sans Extrabold"/>
                          <a:ea typeface="Open Sans Extrabold"/>
                          <a:cs typeface="Open Sans Extrabold"/>
                        </a:defRPr>
                      </a:lvl6pPr>
                      <a:lvl7pPr marL="2743200" algn="l" defTabSz="914400" rtl="0" eaLnBrk="1" latinLnBrk="0" hangingPunct="1">
                        <a:defRPr sz="1800" kern="1200">
                          <a:solidFill>
                            <a:schemeClr val="dk1"/>
                          </a:solidFill>
                          <a:latin typeface="Open Sans Extrabold"/>
                          <a:ea typeface="Open Sans Extrabold"/>
                          <a:cs typeface="Open Sans Extrabold"/>
                        </a:defRPr>
                      </a:lvl7pPr>
                      <a:lvl8pPr marL="3200400" algn="l" defTabSz="914400" rtl="0" eaLnBrk="1" latinLnBrk="0" hangingPunct="1">
                        <a:defRPr sz="1800" kern="1200">
                          <a:solidFill>
                            <a:schemeClr val="dk1"/>
                          </a:solidFill>
                          <a:latin typeface="Open Sans Extrabold"/>
                          <a:ea typeface="Open Sans Extrabold"/>
                          <a:cs typeface="Open Sans Extrabold"/>
                        </a:defRPr>
                      </a:lvl8pPr>
                      <a:lvl9pPr marL="3657600" algn="l" defTabSz="914400" rtl="0" eaLnBrk="1" latinLnBrk="0" hangingPunct="1">
                        <a:defRPr sz="1800" kern="1200">
                          <a:solidFill>
                            <a:schemeClr val="dk1"/>
                          </a:solidFill>
                          <a:latin typeface="Open Sans Extrabold"/>
                          <a:ea typeface="Open Sans Extrabold"/>
                          <a:cs typeface="Open Sans Extrabold"/>
                        </a:defRPr>
                      </a:lvl9pPr>
                    </a:lstStyle>
                    <a:p>
                      <a:pPr algn="ctr" rtl="1"/>
                      <a:r>
                        <a:rPr lang="en-US" sz="2000" b="1" dirty="0">
                          <a:latin typeface="Sakkal Majalla" panose="02000000000000000000" pitchFamily="2" charset="-78"/>
                          <a:cs typeface="Sakkal Majalla" panose="02000000000000000000" pitchFamily="2" charset="-78"/>
                        </a:rPr>
                        <a:t>3</a:t>
                      </a:r>
                      <a:endParaRPr lang="ar-EG" sz="2000" b="1" dirty="0">
                        <a:latin typeface="Sakkal Majalla" panose="02000000000000000000" pitchFamily="2" charset="-78"/>
                        <a:cs typeface="Sakkal Majalla" panose="02000000000000000000" pitchFamily="2" charset="-78"/>
                      </a:endParaRPr>
                    </a:p>
                  </a:txBody>
                  <a:tcPr marL="74859" marR="74859" marT="37430" marB="3743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0771B">
                        <a:tint val="20000"/>
                      </a:srgbClr>
                    </a:solidFill>
                  </a:tcPr>
                </a:tc>
                <a:extLst>
                  <a:ext uri="{0D108BD9-81ED-4DB2-BD59-A6C34878D82A}">
                    <a16:rowId xmlns:a16="http://schemas.microsoft.com/office/drawing/2014/main" val="2557837631"/>
                  </a:ext>
                </a:extLst>
              </a:tr>
            </a:tbl>
          </a:graphicData>
        </a:graphic>
      </p:graphicFrame>
      <p:sp>
        <p:nvSpPr>
          <p:cNvPr id="10" name="TextBox 9">
            <a:extLst>
              <a:ext uri="{FF2B5EF4-FFF2-40B4-BE49-F238E27FC236}">
                <a16:creationId xmlns:a16="http://schemas.microsoft.com/office/drawing/2014/main" id="{8B084030-1F1C-41A6-BCE9-EE0E36D22979}"/>
              </a:ext>
            </a:extLst>
          </p:cNvPr>
          <p:cNvSpPr txBox="1"/>
          <p:nvPr/>
        </p:nvSpPr>
        <p:spPr>
          <a:xfrm>
            <a:off x="1390822" y="8335740"/>
            <a:ext cx="12689073" cy="12721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2997" tIns="62997" rIns="62997" bIns="62997" numCol="1" spcCol="38100" rtlCol="0" anchor="ctr">
            <a:spAutoFit/>
          </a:bodyPr>
          <a:lstStyle/>
          <a:p>
            <a:pPr algn="r" rtl="1"/>
            <a:r>
              <a:rPr lang="ar-EG" sz="2480" b="1" dirty="0">
                <a:latin typeface="Sakkal Majalla" panose="02000000000000000000" pitchFamily="2" charset="-78"/>
                <a:cs typeface="Sakkal Majalla" panose="02000000000000000000" pitchFamily="2" charset="-78"/>
              </a:rPr>
              <a:t>نتيجة العمل وفقاً للإستراتيجية الوطنية لإدارة المخلفات الصلبة وجهود محافظة الدقهلية والوزارات المعنية والتعاقد مع الشركة  لإدارة وتشغيل ورفع كفاءة وإعادة تأهيل مصانع المعالجة والتدوير بنطاق المحافظة تم زيادة الطاقة التصميمية بنسبة 400% عن ما قبل تنفيذ خطة تطوير المصانع الموجودة في نطاق محافظة الدقهلية</a:t>
            </a:r>
          </a:p>
        </p:txBody>
      </p:sp>
      <p:sp>
        <p:nvSpPr>
          <p:cNvPr id="11" name="Shape 38">
            <a:extLst>
              <a:ext uri="{FF2B5EF4-FFF2-40B4-BE49-F238E27FC236}">
                <a16:creationId xmlns:a16="http://schemas.microsoft.com/office/drawing/2014/main" id="{395FCCF8-D3AA-4A0B-ACD8-B8C211C19533}"/>
              </a:ext>
            </a:extLst>
          </p:cNvPr>
          <p:cNvSpPr>
            <a:spLocks/>
          </p:cNvSpPr>
          <p:nvPr/>
        </p:nvSpPr>
        <p:spPr bwMode="auto">
          <a:xfrm rot="19401480">
            <a:off x="89023" y="8965265"/>
            <a:ext cx="669346" cy="574850"/>
          </a:xfrm>
          <a:custGeom>
            <a:avLst/>
            <a:gdLst>
              <a:gd name="T0" fmla="*/ 5211303 w 21540"/>
              <a:gd name="T1" fmla="*/ 5119192 h 21555"/>
              <a:gd name="T2" fmla="*/ 5211303 w 21540"/>
              <a:gd name="T3" fmla="*/ 5119192 h 21555"/>
              <a:gd name="T4" fmla="*/ 5211303 w 21540"/>
              <a:gd name="T5" fmla="*/ 5119192 h 21555"/>
              <a:gd name="T6" fmla="*/ 5211303 w 21540"/>
              <a:gd name="T7" fmla="*/ 5119192 h 21555"/>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540" h="21555" extrusionOk="0">
                <a:moveTo>
                  <a:pt x="10" y="5073"/>
                </a:moveTo>
                <a:cubicBezTo>
                  <a:pt x="-16" y="4508"/>
                  <a:pt x="-2" y="3929"/>
                  <a:pt x="246" y="3423"/>
                </a:cubicBezTo>
                <a:cubicBezTo>
                  <a:pt x="484" y="2938"/>
                  <a:pt x="904" y="2586"/>
                  <a:pt x="1353" y="2296"/>
                </a:cubicBezTo>
                <a:cubicBezTo>
                  <a:pt x="2431" y="1597"/>
                  <a:pt x="3643" y="1226"/>
                  <a:pt x="4868" y="910"/>
                </a:cubicBezTo>
                <a:cubicBezTo>
                  <a:pt x="6764" y="421"/>
                  <a:pt x="8728" y="48"/>
                  <a:pt x="10705" y="5"/>
                </a:cubicBezTo>
                <a:cubicBezTo>
                  <a:pt x="12429" y="-33"/>
                  <a:pt x="14164" y="186"/>
                  <a:pt x="15808" y="620"/>
                </a:cubicBezTo>
                <a:cubicBezTo>
                  <a:pt x="16620" y="834"/>
                  <a:pt x="17417" y="1104"/>
                  <a:pt x="18204" y="1379"/>
                </a:cubicBezTo>
                <a:cubicBezTo>
                  <a:pt x="18933" y="1634"/>
                  <a:pt x="19662" y="1897"/>
                  <a:pt x="20311" y="2358"/>
                </a:cubicBezTo>
                <a:cubicBezTo>
                  <a:pt x="20788" y="2696"/>
                  <a:pt x="21197" y="3137"/>
                  <a:pt x="21395" y="3694"/>
                </a:cubicBezTo>
                <a:cubicBezTo>
                  <a:pt x="21584" y="4227"/>
                  <a:pt x="21554" y="4805"/>
                  <a:pt x="21499" y="5369"/>
                </a:cubicBezTo>
                <a:cubicBezTo>
                  <a:pt x="21172" y="8710"/>
                  <a:pt x="20028" y="11906"/>
                  <a:pt x="18278" y="14751"/>
                </a:cubicBezTo>
                <a:cubicBezTo>
                  <a:pt x="17531" y="15966"/>
                  <a:pt x="16676" y="17110"/>
                  <a:pt x="15730" y="18159"/>
                </a:cubicBezTo>
                <a:cubicBezTo>
                  <a:pt x="14800" y="19191"/>
                  <a:pt x="13777" y="20135"/>
                  <a:pt x="12607" y="20890"/>
                </a:cubicBezTo>
                <a:cubicBezTo>
                  <a:pt x="12049" y="21250"/>
                  <a:pt x="11443" y="21567"/>
                  <a:pt x="10782" y="21555"/>
                </a:cubicBezTo>
                <a:cubicBezTo>
                  <a:pt x="10224" y="21546"/>
                  <a:pt x="9708" y="21300"/>
                  <a:pt x="9227" y="21015"/>
                </a:cubicBezTo>
                <a:cubicBezTo>
                  <a:pt x="8554" y="20615"/>
                  <a:pt x="7941" y="20142"/>
                  <a:pt x="7363" y="19628"/>
                </a:cubicBezTo>
                <a:cubicBezTo>
                  <a:pt x="6770" y="19102"/>
                  <a:pt x="6213" y="18531"/>
                  <a:pt x="5683" y="17937"/>
                </a:cubicBezTo>
                <a:cubicBezTo>
                  <a:pt x="4574" y="16696"/>
                  <a:pt x="3563" y="15335"/>
                  <a:pt x="2733" y="13865"/>
                </a:cubicBezTo>
                <a:cubicBezTo>
                  <a:pt x="1974" y="12522"/>
                  <a:pt x="1368" y="11097"/>
                  <a:pt x="897" y="9636"/>
                </a:cubicBezTo>
                <a:cubicBezTo>
                  <a:pt x="421" y="8160"/>
                  <a:pt x="81" y="6637"/>
                  <a:pt x="10" y="5073"/>
                </a:cubicBezTo>
                <a:close/>
              </a:path>
            </a:pathLst>
          </a:custGeom>
          <a:noFill/>
          <a:ln w="38100">
            <a:solidFill>
              <a:srgbClr val="99CC00"/>
            </a:solidFill>
            <a:miter lim="400000"/>
            <a:headEnd/>
            <a:tailEnd/>
          </a:ln>
        </p:spPr>
        <p:txBody>
          <a:bodyPr lIns="23624" tIns="23624" rIns="23624" bIns="23624" anchor="ctr"/>
          <a:lstStyle/>
          <a:p>
            <a:pPr defTabSz="536216">
              <a:defRPr/>
            </a:pPr>
            <a:endParaRPr lang="en-US" sz="1023" dirty="0">
              <a:latin typeface="Open Sans"/>
              <a:ea typeface="Open Sans"/>
              <a:cs typeface="Open Sans"/>
              <a:sym typeface="Open Sans"/>
            </a:endParaRPr>
          </a:p>
        </p:txBody>
      </p:sp>
      <p:sp>
        <p:nvSpPr>
          <p:cNvPr id="12" name="Slide Number Placeholder 1">
            <a:extLst>
              <a:ext uri="{FF2B5EF4-FFF2-40B4-BE49-F238E27FC236}">
                <a16:creationId xmlns:a16="http://schemas.microsoft.com/office/drawing/2014/main" id="{96A1406C-EFC5-4168-B865-9F1DDC6D3E58}"/>
              </a:ext>
            </a:extLst>
          </p:cNvPr>
          <p:cNvSpPr txBox="1">
            <a:spLocks/>
          </p:cNvSpPr>
          <p:nvPr/>
        </p:nvSpPr>
        <p:spPr>
          <a:xfrm>
            <a:off x="110629" y="8998258"/>
            <a:ext cx="481475" cy="5088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62997" tIns="62997" rIns="62997" bIns="62997" spcCol="38100" anchor="ctr">
            <a:spAutoFit/>
          </a:bodyPr>
          <a:lstStyle>
            <a:defPPr>
              <a:defRPr lang="en-US"/>
            </a:defPPr>
            <a:lvl1pPr marL="457200"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cs typeface="Sakkal Majalla" panose="02000000000000000000" pitchFamily="2" charset="-78"/>
              </a:defRPr>
            </a:lvl1pPr>
            <a:lvl2pPr marL="457200" lvl="1"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ea typeface="+mj-ea"/>
                <a:cs typeface="Sakkal Majalla" panose="02000000000000000000" pitchFamily="2" charset="-78"/>
              </a:defRPr>
            </a:lvl2pPr>
          </a:lstStyle>
          <a:p>
            <a:pPr marL="0" indent="0" algn="ctr">
              <a:buNone/>
              <a:defRPr/>
            </a:pPr>
            <a:r>
              <a:rPr lang="ar-EG" altLang="en-US" sz="2480" dirty="0">
                <a:ea typeface="Open Sans"/>
                <a:sym typeface="Open Sans"/>
              </a:rPr>
              <a:t>4</a:t>
            </a:r>
            <a:endParaRPr lang="en-US" altLang="en-US" sz="2480" dirty="0">
              <a:ea typeface="Open Sans"/>
              <a:sym typeface="Open Sans"/>
            </a:endParaRPr>
          </a:p>
        </p:txBody>
      </p:sp>
    </p:spTree>
    <p:extLst>
      <p:ext uri="{BB962C8B-B14F-4D97-AF65-F5344CB8AC3E}">
        <p14:creationId xmlns:p14="http://schemas.microsoft.com/office/powerpoint/2010/main" val="4219948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en-US" sz="3472" dirty="0">
              <a:solidFill>
                <a:sysClr val="windowText" lastClr="000000"/>
              </a:solidFill>
              <a:latin typeface="Calibri" panose="020F0502020204030204"/>
            </a:endParaRPr>
          </a:p>
        </p:txBody>
      </p:sp>
      <p:sp>
        <p:nvSpPr>
          <p:cNvPr id="2" name="TextBox 1">
            <a:extLst>
              <a:ext uri="{FF2B5EF4-FFF2-40B4-BE49-F238E27FC236}">
                <a16:creationId xmlns:a16="http://schemas.microsoft.com/office/drawing/2014/main" id="{F881F8E8-CFAB-4390-9878-C917B7A81836}"/>
              </a:ext>
            </a:extLst>
          </p:cNvPr>
          <p:cNvSpPr txBox="1"/>
          <p:nvPr/>
        </p:nvSpPr>
        <p:spPr>
          <a:xfrm>
            <a:off x="650538" y="3417592"/>
            <a:ext cx="13648409" cy="5816977"/>
          </a:xfrm>
          <a:prstGeom prst="rect">
            <a:avLst/>
          </a:prstGeom>
          <a:noFill/>
        </p:spPr>
        <p:txBody>
          <a:bodyPr wrap="square" rtlCol="0">
            <a:spAutoFit/>
          </a:bodyPr>
          <a:lstStyle/>
          <a:p>
            <a:pPr marL="425230" indent="-425230" algn="r" rtl="1">
              <a:buFont typeface="Wingdings" panose="05000000000000000000" pitchFamily="2" charset="2"/>
              <a:buChar char="Ø"/>
            </a:pPr>
            <a:r>
              <a:rPr lang="ar-EG" sz="2480" b="1" dirty="0">
                <a:solidFill>
                  <a:srgbClr val="3AA640"/>
                </a:solidFill>
                <a:latin typeface="Janna LT" panose="01000000000000000000" pitchFamily="2" charset="-78"/>
                <a:cs typeface="Khalid Art bold" pitchFamily="2" charset="-78"/>
              </a:rPr>
              <a:t>تكرار المشروعات على مستوى المحافظات :</a:t>
            </a:r>
            <a:endParaRPr lang="ar-EG" sz="3025" b="1" dirty="0">
              <a:solidFill>
                <a:srgbClr val="3AA640"/>
              </a:solidFill>
              <a:latin typeface="Janna LT" panose="01000000000000000000" pitchFamily="2" charset="-78"/>
              <a:cs typeface="Khalid Art bold" pitchFamily="2" charset="-78"/>
            </a:endParaRPr>
          </a:p>
          <a:p>
            <a:pPr marL="893771" indent="-354359" algn="justLow" rtl="1">
              <a:buFont typeface="Wingdings" panose="05000000000000000000" pitchFamily="2" charset="2"/>
              <a:buChar char="ü"/>
            </a:pPr>
            <a:r>
              <a:rPr lang="ar-EG" sz="2480" b="1" dirty="0">
                <a:solidFill>
                  <a:srgbClr val="203864"/>
                </a:solidFill>
                <a:latin typeface="Sakkal Majalla" panose="02000000000000000000" pitchFamily="2" charset="-78"/>
                <a:cs typeface="Sakkal Majalla" panose="02000000000000000000" pitchFamily="2" charset="-78"/>
              </a:rPr>
              <a:t>تعمل الشركة على جذب التمويل اللازم لتكون على أتم الإستعداد للاستثمار في مشروعات إدارة المخلفات البلدية الصلبة على مستوى الجمهورية لاسيما وأن ما تم من إعادة تأهيل ورفع كفاءة وإضافة منظومات عمل جديدة يحتاج إلى توافر التدفقات النقدية اللازمة لتغطية التكاليف الرأسمالية </a:t>
            </a:r>
            <a:r>
              <a:rPr lang="en-US" sz="2480" b="1" dirty="0">
                <a:solidFill>
                  <a:srgbClr val="203864"/>
                </a:solidFill>
                <a:latin typeface="Sakkal Majalla" panose="02000000000000000000" pitchFamily="2" charset="-78"/>
                <a:cs typeface="Sakkal Majalla" panose="02000000000000000000" pitchFamily="2" charset="-78"/>
              </a:rPr>
              <a:t>CAPEX </a:t>
            </a:r>
            <a:r>
              <a:rPr lang="ar-EG" sz="2480" b="1" dirty="0">
                <a:solidFill>
                  <a:srgbClr val="203864"/>
                </a:solidFill>
                <a:latin typeface="Sakkal Majalla" panose="02000000000000000000" pitchFamily="2" charset="-78"/>
                <a:cs typeface="Sakkal Majalla" panose="02000000000000000000" pitchFamily="2" charset="-78"/>
              </a:rPr>
              <a:t>وتكاليف التشغيل </a:t>
            </a:r>
            <a:r>
              <a:rPr lang="en-US" sz="2480" b="1" dirty="0">
                <a:solidFill>
                  <a:srgbClr val="203864"/>
                </a:solidFill>
                <a:latin typeface="Sakkal Majalla" panose="02000000000000000000" pitchFamily="2" charset="-78"/>
                <a:cs typeface="Sakkal Majalla" panose="02000000000000000000" pitchFamily="2" charset="-78"/>
              </a:rPr>
              <a:t>OPEX ،</a:t>
            </a:r>
            <a:r>
              <a:rPr lang="ar-EG" sz="2480" b="1" dirty="0">
                <a:solidFill>
                  <a:srgbClr val="203864"/>
                </a:solidFill>
                <a:latin typeface="Sakkal Majalla" panose="02000000000000000000" pitchFamily="2" charset="-78"/>
                <a:cs typeface="Sakkal Majalla" panose="02000000000000000000" pitchFamily="2" charset="-78"/>
              </a:rPr>
              <a:t>وأيضاً تعزز التكامل في إدارة وتشغيل لمرافق المعالجة والتدوير والتخلص الآمن من المخلفات البلدية الصلبة ،ويعكس إيمان مجموعة إيكـــارو و إنتـــــاج بأهمية التكامل والعمل وفق الإستـراتيجية الوطنية لإدارة المخــلفات الصلبة </a:t>
            </a:r>
            <a:r>
              <a:rPr lang="en-US" sz="2480" b="1" dirty="0">
                <a:solidFill>
                  <a:srgbClr val="203864"/>
                </a:solidFill>
                <a:latin typeface="Sakkal Majalla" panose="02000000000000000000" pitchFamily="2" charset="-78"/>
                <a:cs typeface="Sakkal Majalla" panose="02000000000000000000" pitchFamily="2" charset="-78"/>
              </a:rPr>
              <a:t> NSWMS </a:t>
            </a:r>
            <a:r>
              <a:rPr lang="ar-EG" sz="2480" b="1" dirty="0">
                <a:solidFill>
                  <a:srgbClr val="203864"/>
                </a:solidFill>
                <a:latin typeface="Sakkal Majalla" panose="02000000000000000000" pitchFamily="2" charset="-78"/>
                <a:cs typeface="Sakkal Majalla" panose="02000000000000000000" pitchFamily="2" charset="-78"/>
              </a:rPr>
              <a:t>وإستـــراتيجية مصر المناخية 2050. </a:t>
            </a:r>
            <a:r>
              <a:rPr lang="ar-EG" sz="2480" b="1" u="sng" dirty="0">
                <a:solidFill>
                  <a:schemeClr val="accent2">
                    <a:lumMod val="75000"/>
                  </a:schemeClr>
                </a:solidFill>
                <a:latin typeface="Sakkal Majalla" panose="02000000000000000000" pitchFamily="2" charset="-78"/>
                <a:cs typeface="Sakkal Majalla" panose="02000000000000000000" pitchFamily="2" charset="-78"/>
                <a:hlinkClick r:id="rId2">
                  <a:extLst>
                    <a:ext uri="{A12FA001-AC4F-418D-AE19-62706E023703}">
                      <ahyp:hlinkClr xmlns:ahyp="http://schemas.microsoft.com/office/drawing/2018/hyperlinkcolor" val="tx"/>
                    </a:ext>
                  </a:extLst>
                </a:hlinkClick>
              </a:rPr>
              <a:t>(إضغط هنا للشكل التوضيحي)</a:t>
            </a:r>
            <a:endParaRPr lang="ar-EG" sz="2480" b="1" u="sng" dirty="0">
              <a:solidFill>
                <a:schemeClr val="accent2">
                  <a:lumMod val="75000"/>
                </a:schemeClr>
              </a:solidFill>
              <a:latin typeface="Sakkal Majalla" panose="02000000000000000000" pitchFamily="2" charset="-78"/>
              <a:cs typeface="Sakkal Majalla" panose="02000000000000000000" pitchFamily="2" charset="-78"/>
            </a:endParaRPr>
          </a:p>
          <a:p>
            <a:pPr marL="539412" algn="justLow" rtl="1"/>
            <a:endParaRPr lang="ar-EG" sz="2480" b="1" dirty="0">
              <a:solidFill>
                <a:srgbClr val="203864"/>
              </a:solidFill>
              <a:latin typeface="Sakkal Majalla" panose="02000000000000000000" pitchFamily="2" charset="-78"/>
              <a:cs typeface="Sakkal Majalla" panose="02000000000000000000" pitchFamily="2" charset="-78"/>
            </a:endParaRPr>
          </a:p>
          <a:p>
            <a:pPr marL="425230" indent="-425230" algn="r" rtl="1">
              <a:buFont typeface="Wingdings" panose="05000000000000000000" pitchFamily="2" charset="2"/>
              <a:buChar char="Ø"/>
            </a:pPr>
            <a:r>
              <a:rPr lang="ar-EG" sz="2480" b="1" dirty="0">
                <a:solidFill>
                  <a:srgbClr val="3AA640"/>
                </a:solidFill>
                <a:latin typeface="Janna LT" panose="01000000000000000000" pitchFamily="2" charset="-78"/>
                <a:cs typeface="Khalid Art bold" pitchFamily="2" charset="-78"/>
              </a:rPr>
              <a:t>إضافة تكنولوجيا </a:t>
            </a:r>
            <a:r>
              <a:rPr lang="en-US" sz="2480" b="1" dirty="0">
                <a:solidFill>
                  <a:srgbClr val="3AA640"/>
                </a:solidFill>
                <a:latin typeface="Janna LT" panose="01000000000000000000" pitchFamily="2" charset="-78"/>
                <a:cs typeface="Khalid Art bold" pitchFamily="2" charset="-78"/>
              </a:rPr>
              <a:t>HTT</a:t>
            </a:r>
            <a:r>
              <a:rPr lang="ar-EG" sz="2480" b="1" dirty="0">
                <a:solidFill>
                  <a:srgbClr val="3AA640"/>
                </a:solidFill>
                <a:latin typeface="Janna LT" panose="01000000000000000000" pitchFamily="2" charset="-78"/>
                <a:cs typeface="Khalid Art bold" pitchFamily="2" charset="-78"/>
              </a:rPr>
              <a:t> </a:t>
            </a:r>
            <a:r>
              <a:rPr lang="en-US" sz="2480" b="1" dirty="0">
                <a:solidFill>
                  <a:srgbClr val="3AA640"/>
                </a:solidFill>
                <a:latin typeface="Janna LT" panose="01000000000000000000" pitchFamily="2" charset="-78"/>
                <a:cs typeface="Khalid Art bold" pitchFamily="2" charset="-78"/>
              </a:rPr>
              <a:t> </a:t>
            </a:r>
            <a:r>
              <a:rPr lang="ar-EG" sz="2480" b="1" dirty="0">
                <a:solidFill>
                  <a:srgbClr val="3AA640"/>
                </a:solidFill>
                <a:latin typeface="Janna LT" panose="01000000000000000000" pitchFamily="2" charset="-78"/>
                <a:cs typeface="Khalid Art bold" pitchFamily="2" charset="-78"/>
              </a:rPr>
              <a:t>لإنتاج الفحم صديق البيئة :</a:t>
            </a:r>
          </a:p>
          <a:p>
            <a:pPr marL="893771" indent="-354359" algn="justLow" rtl="1">
              <a:buFont typeface="Wingdings" panose="05000000000000000000" pitchFamily="2" charset="2"/>
              <a:buChar char="ü"/>
            </a:pPr>
            <a:r>
              <a:rPr lang="ar-EG" sz="2480" b="1" dirty="0">
                <a:solidFill>
                  <a:srgbClr val="203864"/>
                </a:solidFill>
                <a:latin typeface="Sakkal Majalla" panose="02000000000000000000" pitchFamily="2" charset="-78"/>
                <a:cs typeface="Sakkal Majalla" panose="02000000000000000000" pitchFamily="2" charset="-78"/>
              </a:rPr>
              <a:t>إستخدام تكنولوجيا </a:t>
            </a:r>
            <a:r>
              <a:rPr lang="en-US" sz="2480" b="1" dirty="0">
                <a:solidFill>
                  <a:srgbClr val="203864"/>
                </a:solidFill>
                <a:latin typeface="Sakkal Majalla" panose="02000000000000000000" pitchFamily="2" charset="-78"/>
                <a:cs typeface="Sakkal Majalla" panose="02000000000000000000" pitchFamily="2" charset="-78"/>
              </a:rPr>
              <a:t>HTT</a:t>
            </a:r>
            <a:r>
              <a:rPr lang="ar-EG" sz="2480" b="1" dirty="0">
                <a:solidFill>
                  <a:srgbClr val="203864"/>
                </a:solidFill>
                <a:latin typeface="Sakkal Majalla" panose="02000000000000000000" pitchFamily="2" charset="-78"/>
                <a:cs typeface="Sakkal Majalla" panose="02000000000000000000" pitchFamily="2" charset="-78"/>
              </a:rPr>
              <a:t> التي تنتج فحم من المواد العضوية له تأثير بيئي وإقتصادي إيجابي. في عام 2018 ، وقعت مجموعة الأنشطة الهندسية (إنتاج) اتفاقية تعاون مع شركة </a:t>
            </a:r>
            <a:r>
              <a:rPr lang="en-US" sz="2480" b="1" dirty="0">
                <a:solidFill>
                  <a:srgbClr val="203864"/>
                </a:solidFill>
                <a:latin typeface="Sakkal Majalla" panose="02000000000000000000" pitchFamily="2" charset="-78"/>
                <a:cs typeface="Sakkal Majalla" panose="02000000000000000000" pitchFamily="2" charset="-78"/>
              </a:rPr>
              <a:t>Shinko Corporation (Shinko) ، </a:t>
            </a:r>
            <a:r>
              <a:rPr lang="ar-EG" sz="2480" b="1" dirty="0">
                <a:solidFill>
                  <a:srgbClr val="203864"/>
                </a:solidFill>
                <a:latin typeface="Sakkal Majalla" panose="02000000000000000000" pitchFamily="2" charset="-78"/>
                <a:cs typeface="Sakkal Majalla" panose="02000000000000000000" pitchFamily="2" charset="-78"/>
              </a:rPr>
              <a:t>وهي شركة يابانية ذات مسؤولية محدودة وشركة </a:t>
            </a:r>
            <a:r>
              <a:rPr lang="en-US" sz="2480" b="1" dirty="0">
                <a:solidFill>
                  <a:srgbClr val="203864"/>
                </a:solidFill>
                <a:latin typeface="Sakkal Majalla" panose="02000000000000000000" pitchFamily="2" charset="-78"/>
                <a:cs typeface="Sakkal Majalla" panose="02000000000000000000" pitchFamily="2" charset="-78"/>
              </a:rPr>
              <a:t>Eco MEET ، </a:t>
            </a:r>
            <a:r>
              <a:rPr lang="ar-EG" sz="2480" b="1" dirty="0">
                <a:solidFill>
                  <a:srgbClr val="203864"/>
                </a:solidFill>
                <a:latin typeface="Sakkal Majalla" panose="02000000000000000000" pitchFamily="2" charset="-78"/>
                <a:cs typeface="Sakkal Majalla" panose="02000000000000000000" pitchFamily="2" charset="-78"/>
              </a:rPr>
              <a:t>وهي شركة يابانية محدودة المسؤولية لتصنيع تكنولوجيا تحويل النفايات الصلبة </a:t>
            </a:r>
            <a:r>
              <a:rPr lang="en-US" sz="2480" b="1" dirty="0">
                <a:solidFill>
                  <a:srgbClr val="203864"/>
                </a:solidFill>
                <a:latin typeface="Sakkal Majalla" panose="02000000000000000000" pitchFamily="2" charset="-78"/>
                <a:cs typeface="Sakkal Majalla" panose="02000000000000000000" pitchFamily="2" charset="-78"/>
              </a:rPr>
              <a:t>HTT and Pyrolysis Technology ، </a:t>
            </a:r>
            <a:r>
              <a:rPr lang="ar-EG" sz="2480" b="1" dirty="0">
                <a:solidFill>
                  <a:srgbClr val="203864"/>
                </a:solidFill>
                <a:latin typeface="Sakkal Majalla" panose="02000000000000000000" pitchFamily="2" charset="-78"/>
                <a:cs typeface="Sakkal Majalla" panose="02000000000000000000" pitchFamily="2" charset="-78"/>
              </a:rPr>
              <a:t>بما في ذلك الإشراف على المعدات المصنعة محليًا ، والتركيب ، بدء التشغيل والتشغيل والتشغيل خلال فترة الضمان للوحدة النموذجية الأولى ، مما يضمن الامتثال للمتطلبات البيئية وتسويق تكنولوجيا تحويل النفايات الصلبة البلدية إلى الفحم الصديق للبيئة والذي يمكن استخدامه كوقود صلب في صناعة الأسمنت والصناعات ذات إستخدام الطاقة الكثيف.</a:t>
            </a:r>
          </a:p>
          <a:p>
            <a:pPr marL="539412" algn="justLow" rtl="1"/>
            <a:endParaRPr lang="ar-EG" sz="2480" b="1" dirty="0">
              <a:solidFill>
                <a:srgbClr val="203864"/>
              </a:solidFill>
              <a:latin typeface="Sakkal Majalla" panose="02000000000000000000" pitchFamily="2" charset="-78"/>
              <a:cs typeface="Sakkal Majalla" panose="02000000000000000000" pitchFamily="2" charset="-78"/>
            </a:endParaRPr>
          </a:p>
        </p:txBody>
      </p:sp>
      <p:sp>
        <p:nvSpPr>
          <p:cNvPr id="6" name="Title 1">
            <a:extLst>
              <a:ext uri="{FF2B5EF4-FFF2-40B4-BE49-F238E27FC236}">
                <a16:creationId xmlns:a16="http://schemas.microsoft.com/office/drawing/2014/main" id="{03A9E9EB-47BC-41DF-AB8A-9D3690C57E69}"/>
              </a:ext>
            </a:extLst>
          </p:cNvPr>
          <p:cNvSpPr txBox="1">
            <a:spLocks/>
          </p:cNvSpPr>
          <p:nvPr/>
        </p:nvSpPr>
        <p:spPr>
          <a:xfrm>
            <a:off x="1258508" y="2573652"/>
            <a:ext cx="13040439" cy="1159261"/>
          </a:xfrm>
          <a:prstGeom prst="rect">
            <a:avLst/>
          </a:prstGeom>
        </p:spPr>
        <p:txBody>
          <a:bodyPr vert="horz" lIns="113395" tIns="56698" rIns="113395" bIns="56698" rtlCol="0" anchor="ctr">
            <a:normAutofit/>
          </a:bodyPr>
          <a:lstStyle>
            <a:defPPr lvl="0">
              <a:defRPr lang="ar-EG"/>
            </a:defPPr>
            <a:lvl1pPr marR="0" indent="0" algn="r" rtl="1" fontAlgn="auto">
              <a:lnSpc>
                <a:spcPct val="90000"/>
              </a:lnSpc>
              <a:spcBef>
                <a:spcPct val="0"/>
              </a:spcBef>
              <a:spcAft>
                <a:spcPts val="0"/>
              </a:spcAft>
              <a:buClrTx/>
              <a:buSzTx/>
              <a:buFontTx/>
              <a:buNone/>
              <a:tabLst/>
              <a:defRPr kumimoji="0" sz="2800" b="0" i="0" u="sng" strike="noStrike" cap="none" spc="0" normalizeH="0" baseline="0">
                <a:ln>
                  <a:noFill/>
                </a:ln>
                <a:solidFill>
                  <a:schemeClr val="accent1">
                    <a:lumMod val="50000"/>
                  </a:schemeClr>
                </a:solidFill>
                <a:effectLst/>
                <a:uLnTx/>
                <a:uFillTx/>
                <a:latin typeface="Sakkal Majalla" panose="02000000000000000000" pitchFamily="2" charset="-78"/>
                <a:ea typeface="+mj-ea"/>
                <a:cs typeface="Sakkal Majalla" panose="02000000000000000000" pitchFamily="2" charset="-78"/>
              </a:defRPr>
            </a:lvl1pPr>
          </a:lstStyle>
          <a:p>
            <a:r>
              <a:rPr lang="ar-EG" sz="3472" dirty="0"/>
              <a:t>الخطط المستقبلية:</a:t>
            </a:r>
          </a:p>
          <a:p>
            <a:endParaRPr lang="en-US" sz="3472" dirty="0"/>
          </a:p>
        </p:txBody>
      </p:sp>
      <p:sp>
        <p:nvSpPr>
          <p:cNvPr id="7" name="Shape 38">
            <a:extLst>
              <a:ext uri="{FF2B5EF4-FFF2-40B4-BE49-F238E27FC236}">
                <a16:creationId xmlns:a16="http://schemas.microsoft.com/office/drawing/2014/main" id="{E28DDE5E-09FA-4311-8CC6-9825B5FF1958}"/>
              </a:ext>
            </a:extLst>
          </p:cNvPr>
          <p:cNvSpPr>
            <a:spLocks/>
          </p:cNvSpPr>
          <p:nvPr/>
        </p:nvSpPr>
        <p:spPr bwMode="auto">
          <a:xfrm rot="19401480">
            <a:off x="106308" y="8928877"/>
            <a:ext cx="669346" cy="574850"/>
          </a:xfrm>
          <a:custGeom>
            <a:avLst/>
            <a:gdLst>
              <a:gd name="T0" fmla="*/ 5211303 w 21540"/>
              <a:gd name="T1" fmla="*/ 5119192 h 21555"/>
              <a:gd name="T2" fmla="*/ 5211303 w 21540"/>
              <a:gd name="T3" fmla="*/ 5119192 h 21555"/>
              <a:gd name="T4" fmla="*/ 5211303 w 21540"/>
              <a:gd name="T5" fmla="*/ 5119192 h 21555"/>
              <a:gd name="T6" fmla="*/ 5211303 w 21540"/>
              <a:gd name="T7" fmla="*/ 5119192 h 21555"/>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540" h="21555" extrusionOk="0">
                <a:moveTo>
                  <a:pt x="10" y="5073"/>
                </a:moveTo>
                <a:cubicBezTo>
                  <a:pt x="-16" y="4508"/>
                  <a:pt x="-2" y="3929"/>
                  <a:pt x="246" y="3423"/>
                </a:cubicBezTo>
                <a:cubicBezTo>
                  <a:pt x="484" y="2938"/>
                  <a:pt x="904" y="2586"/>
                  <a:pt x="1353" y="2296"/>
                </a:cubicBezTo>
                <a:cubicBezTo>
                  <a:pt x="2431" y="1597"/>
                  <a:pt x="3643" y="1226"/>
                  <a:pt x="4868" y="910"/>
                </a:cubicBezTo>
                <a:cubicBezTo>
                  <a:pt x="6764" y="421"/>
                  <a:pt x="8728" y="48"/>
                  <a:pt x="10705" y="5"/>
                </a:cubicBezTo>
                <a:cubicBezTo>
                  <a:pt x="12429" y="-33"/>
                  <a:pt x="14164" y="186"/>
                  <a:pt x="15808" y="620"/>
                </a:cubicBezTo>
                <a:cubicBezTo>
                  <a:pt x="16620" y="834"/>
                  <a:pt x="17417" y="1104"/>
                  <a:pt x="18204" y="1379"/>
                </a:cubicBezTo>
                <a:cubicBezTo>
                  <a:pt x="18933" y="1634"/>
                  <a:pt x="19662" y="1897"/>
                  <a:pt x="20311" y="2358"/>
                </a:cubicBezTo>
                <a:cubicBezTo>
                  <a:pt x="20788" y="2696"/>
                  <a:pt x="21197" y="3137"/>
                  <a:pt x="21395" y="3694"/>
                </a:cubicBezTo>
                <a:cubicBezTo>
                  <a:pt x="21584" y="4227"/>
                  <a:pt x="21554" y="4805"/>
                  <a:pt x="21499" y="5369"/>
                </a:cubicBezTo>
                <a:cubicBezTo>
                  <a:pt x="21172" y="8710"/>
                  <a:pt x="20028" y="11906"/>
                  <a:pt x="18278" y="14751"/>
                </a:cubicBezTo>
                <a:cubicBezTo>
                  <a:pt x="17531" y="15966"/>
                  <a:pt x="16676" y="17110"/>
                  <a:pt x="15730" y="18159"/>
                </a:cubicBezTo>
                <a:cubicBezTo>
                  <a:pt x="14800" y="19191"/>
                  <a:pt x="13777" y="20135"/>
                  <a:pt x="12607" y="20890"/>
                </a:cubicBezTo>
                <a:cubicBezTo>
                  <a:pt x="12049" y="21250"/>
                  <a:pt x="11443" y="21567"/>
                  <a:pt x="10782" y="21555"/>
                </a:cubicBezTo>
                <a:cubicBezTo>
                  <a:pt x="10224" y="21546"/>
                  <a:pt x="9708" y="21300"/>
                  <a:pt x="9227" y="21015"/>
                </a:cubicBezTo>
                <a:cubicBezTo>
                  <a:pt x="8554" y="20615"/>
                  <a:pt x="7941" y="20142"/>
                  <a:pt x="7363" y="19628"/>
                </a:cubicBezTo>
                <a:cubicBezTo>
                  <a:pt x="6770" y="19102"/>
                  <a:pt x="6213" y="18531"/>
                  <a:pt x="5683" y="17937"/>
                </a:cubicBezTo>
                <a:cubicBezTo>
                  <a:pt x="4574" y="16696"/>
                  <a:pt x="3563" y="15335"/>
                  <a:pt x="2733" y="13865"/>
                </a:cubicBezTo>
                <a:cubicBezTo>
                  <a:pt x="1974" y="12522"/>
                  <a:pt x="1368" y="11097"/>
                  <a:pt x="897" y="9636"/>
                </a:cubicBezTo>
                <a:cubicBezTo>
                  <a:pt x="421" y="8160"/>
                  <a:pt x="81" y="6637"/>
                  <a:pt x="10" y="5073"/>
                </a:cubicBezTo>
                <a:close/>
              </a:path>
            </a:pathLst>
          </a:custGeom>
          <a:noFill/>
          <a:ln w="38100">
            <a:solidFill>
              <a:srgbClr val="99CC00"/>
            </a:solidFill>
            <a:miter lim="400000"/>
            <a:headEnd/>
            <a:tailEnd/>
          </a:ln>
        </p:spPr>
        <p:txBody>
          <a:bodyPr lIns="23624" tIns="23624" rIns="23624" bIns="23624" anchor="ctr"/>
          <a:lstStyle/>
          <a:p>
            <a:pPr defTabSz="536216">
              <a:defRPr/>
            </a:pPr>
            <a:endParaRPr lang="en-US" sz="1023" dirty="0">
              <a:latin typeface="Open Sans"/>
              <a:ea typeface="Open Sans"/>
              <a:cs typeface="Open Sans"/>
              <a:sym typeface="Open Sans"/>
            </a:endParaRPr>
          </a:p>
        </p:txBody>
      </p:sp>
      <p:sp>
        <p:nvSpPr>
          <p:cNvPr id="8" name="Slide Number Placeholder 1">
            <a:extLst>
              <a:ext uri="{FF2B5EF4-FFF2-40B4-BE49-F238E27FC236}">
                <a16:creationId xmlns:a16="http://schemas.microsoft.com/office/drawing/2014/main" id="{D331FEDA-16A9-403C-9456-057E7BD3698B}"/>
              </a:ext>
            </a:extLst>
          </p:cNvPr>
          <p:cNvSpPr txBox="1">
            <a:spLocks/>
          </p:cNvSpPr>
          <p:nvPr/>
        </p:nvSpPr>
        <p:spPr>
          <a:xfrm>
            <a:off x="169062" y="8961868"/>
            <a:ext cx="481475" cy="5088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62997" tIns="62997" rIns="62997" bIns="62997" spcCol="38100" anchor="ctr">
            <a:spAutoFit/>
          </a:bodyPr>
          <a:lstStyle>
            <a:defPPr>
              <a:defRPr lang="en-US"/>
            </a:defPPr>
            <a:lvl1pPr marL="457200"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cs typeface="Sakkal Majalla" panose="02000000000000000000" pitchFamily="2" charset="-78"/>
              </a:defRPr>
            </a:lvl1pPr>
            <a:lvl2pPr marL="457200" lvl="1" indent="-457200" algn="r" defTabSz="825500" rtl="1" fontAlgn="auto">
              <a:spcBef>
                <a:spcPts val="0"/>
              </a:spcBef>
              <a:spcAft>
                <a:spcPts val="0"/>
              </a:spcAft>
              <a:buFont typeface="Wingdings" panose="05000000000000000000" pitchFamily="2" charset="2"/>
              <a:buChar char="ü"/>
              <a:defRPr sz="3000" b="1" baseline="0">
                <a:solidFill>
                  <a:srgbClr val="002060"/>
                </a:solidFill>
                <a:latin typeface="Sakkal Majalla" panose="02000000000000000000" pitchFamily="2" charset="-78"/>
                <a:ea typeface="+mj-ea"/>
                <a:cs typeface="Sakkal Majalla" panose="02000000000000000000" pitchFamily="2" charset="-78"/>
              </a:defRPr>
            </a:lvl2pPr>
          </a:lstStyle>
          <a:p>
            <a:pPr marL="0" indent="0" algn="ctr">
              <a:buNone/>
              <a:defRPr/>
            </a:pPr>
            <a:r>
              <a:rPr lang="ar-EG" altLang="en-US" sz="2480" dirty="0">
                <a:ea typeface="Open Sans"/>
                <a:sym typeface="Open Sans"/>
              </a:rPr>
              <a:t>5</a:t>
            </a:r>
            <a:endParaRPr lang="en-US" altLang="en-US" sz="2480" dirty="0">
              <a:ea typeface="Open Sans"/>
              <a:sym typeface="Open Sans"/>
            </a:endParaRPr>
          </a:p>
        </p:txBody>
      </p:sp>
    </p:spTree>
    <p:extLst>
      <p:ext uri="{BB962C8B-B14F-4D97-AF65-F5344CB8AC3E}">
        <p14:creationId xmlns:p14="http://schemas.microsoft.com/office/powerpoint/2010/main" val="11827241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485</TotalTime>
  <Words>1228</Words>
  <Application>Microsoft Office PowerPoint</Application>
  <PresentationFormat>Custom</PresentationFormat>
  <Paragraphs>103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Janna LT</vt:lpstr>
      <vt:lpstr>Open Sans</vt:lpstr>
      <vt:lpstr>Sakkal Majalla</vt:lpstr>
      <vt:lpstr>Wingdings</vt:lpstr>
      <vt:lpstr>Office Theme</vt:lpstr>
      <vt:lpstr>مشروع تقليل إنبعاثات (غاز الميثان) الناتج من المخلفات  البلدية الصلبة  بمحافظة الدقهلية</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تقليل الإنبعاثات (غاز الميثان) الناتج من المخلفات البلدية الصلبة  بمحافظة الدقهلية</dc:title>
  <dc:creator>mohamed</dc:creator>
  <cp:lastModifiedBy>Mohamed Elmelegy</cp:lastModifiedBy>
  <cp:revision>78</cp:revision>
  <dcterms:modified xsi:type="dcterms:W3CDTF">2022-10-20T20:47:48Z</dcterms:modified>
</cp:coreProperties>
</file>