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62" r:id="rId4"/>
    <p:sldId id="258" r:id="rId5"/>
    <p:sldId id="263" r:id="rId6"/>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6" d="100"/>
          <a:sy n="56" d="100"/>
        </p:scale>
        <p:origin x="58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759974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883603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51596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4203039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US"/>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14857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82D066-E1D5-435E-AAB1-000871C3FCD3}" type="datetimeFigureOut">
              <a:rPr lang="ar-EG" smtClean="0"/>
              <a:t>25/03/1444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706044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82D066-E1D5-435E-AAB1-000871C3FCD3}" type="datetimeFigureOut">
              <a:rPr lang="ar-EG" smtClean="0"/>
              <a:t>25/03/1444</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34563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82D066-E1D5-435E-AAB1-000871C3FCD3}" type="datetimeFigureOut">
              <a:rPr lang="ar-EG" smtClean="0"/>
              <a:t>25/03/1444</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4220385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82D066-E1D5-435E-AAB1-000871C3FCD3}" type="datetimeFigureOut">
              <a:rPr lang="ar-EG" smtClean="0"/>
              <a:t>25/03/1444</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844528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25/03/1444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290395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US"/>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25/03/1444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4091745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8682D066-E1D5-435E-AAB1-000871C3FCD3}" type="datetimeFigureOut">
              <a:rPr lang="ar-EG" smtClean="0"/>
              <a:t>25/03/1444</a:t>
            </a:fld>
            <a:endParaRPr lang="ar-EG"/>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FFE8E38B-3A5B-40C5-9933-6260CA32EC75}" type="slidenum">
              <a:rPr lang="ar-EG" smtClean="0"/>
              <a:t>‹#›</a:t>
            </a:fld>
            <a:endParaRPr lang="ar-EG"/>
          </a:p>
        </p:txBody>
      </p:sp>
    </p:spTree>
    <p:extLst>
      <p:ext uri="{BB962C8B-B14F-4D97-AF65-F5344CB8AC3E}">
        <p14:creationId xmlns:p14="http://schemas.microsoft.com/office/powerpoint/2010/main" val="28168183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1"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r" defTabSz="1425550" rtl="1"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r" defTabSz="1425550" rtl="1"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r" defTabSz="1425550" rtl="1"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r" defTabSz="1425550" rtl="1" eaLnBrk="1" latinLnBrk="0" hangingPunct="1">
        <a:defRPr sz="2806" kern="1200">
          <a:solidFill>
            <a:schemeClr val="tx1"/>
          </a:solidFill>
          <a:latin typeface="+mn-lt"/>
          <a:ea typeface="+mn-ea"/>
          <a:cs typeface="+mn-cs"/>
        </a:defRPr>
      </a:lvl1pPr>
      <a:lvl2pPr marL="712775" algn="r" defTabSz="1425550" rtl="1" eaLnBrk="1" latinLnBrk="0" hangingPunct="1">
        <a:defRPr sz="2806" kern="1200">
          <a:solidFill>
            <a:schemeClr val="tx1"/>
          </a:solidFill>
          <a:latin typeface="+mn-lt"/>
          <a:ea typeface="+mn-ea"/>
          <a:cs typeface="+mn-cs"/>
        </a:defRPr>
      </a:lvl2pPr>
      <a:lvl3pPr marL="1425550" algn="r" defTabSz="1425550" rtl="1" eaLnBrk="1" latinLnBrk="0" hangingPunct="1">
        <a:defRPr sz="2806" kern="1200">
          <a:solidFill>
            <a:schemeClr val="tx1"/>
          </a:solidFill>
          <a:latin typeface="+mn-lt"/>
          <a:ea typeface="+mn-ea"/>
          <a:cs typeface="+mn-cs"/>
        </a:defRPr>
      </a:lvl3pPr>
      <a:lvl4pPr marL="2138324" algn="r" defTabSz="1425550" rtl="1" eaLnBrk="1" latinLnBrk="0" hangingPunct="1">
        <a:defRPr sz="2806" kern="1200">
          <a:solidFill>
            <a:schemeClr val="tx1"/>
          </a:solidFill>
          <a:latin typeface="+mn-lt"/>
          <a:ea typeface="+mn-ea"/>
          <a:cs typeface="+mn-cs"/>
        </a:defRPr>
      </a:lvl4pPr>
      <a:lvl5pPr marL="2851099" algn="r" defTabSz="1425550" rtl="1" eaLnBrk="1" latinLnBrk="0" hangingPunct="1">
        <a:defRPr sz="2806" kern="1200">
          <a:solidFill>
            <a:schemeClr val="tx1"/>
          </a:solidFill>
          <a:latin typeface="+mn-lt"/>
          <a:ea typeface="+mn-ea"/>
          <a:cs typeface="+mn-cs"/>
        </a:defRPr>
      </a:lvl5pPr>
      <a:lvl6pPr marL="3563874" algn="r" defTabSz="1425550" rtl="1" eaLnBrk="1" latinLnBrk="0" hangingPunct="1">
        <a:defRPr sz="2806" kern="1200">
          <a:solidFill>
            <a:schemeClr val="tx1"/>
          </a:solidFill>
          <a:latin typeface="+mn-lt"/>
          <a:ea typeface="+mn-ea"/>
          <a:cs typeface="+mn-cs"/>
        </a:defRPr>
      </a:lvl6pPr>
      <a:lvl7pPr marL="4276649" algn="r" defTabSz="1425550" rtl="1" eaLnBrk="1" latinLnBrk="0" hangingPunct="1">
        <a:defRPr sz="2806" kern="1200">
          <a:solidFill>
            <a:schemeClr val="tx1"/>
          </a:solidFill>
          <a:latin typeface="+mn-lt"/>
          <a:ea typeface="+mn-ea"/>
          <a:cs typeface="+mn-cs"/>
        </a:defRPr>
      </a:lvl7pPr>
      <a:lvl8pPr marL="4989424" algn="r" defTabSz="1425550" rtl="1" eaLnBrk="1" latinLnBrk="0" hangingPunct="1">
        <a:defRPr sz="2806" kern="1200">
          <a:solidFill>
            <a:schemeClr val="tx1"/>
          </a:solidFill>
          <a:latin typeface="+mn-lt"/>
          <a:ea typeface="+mn-ea"/>
          <a:cs typeface="+mn-cs"/>
        </a:defRPr>
      </a:lvl8pPr>
      <a:lvl9pPr marL="5702198" algn="r" defTabSz="1425550" rtl="1"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ctrTitle"/>
          </p:nvPr>
        </p:nvSpPr>
        <p:spPr>
          <a:xfrm>
            <a:off x="1889918" y="3290301"/>
            <a:ext cx="11339513" cy="2960873"/>
          </a:xfrm>
        </p:spPr>
        <p:txBody>
          <a:bodyPr>
            <a:normAutofit fontScale="90000"/>
          </a:bodyPr>
          <a:lstStyle/>
          <a:p>
            <a:r>
              <a:rPr lang="ar-EG" dirty="0"/>
              <a:t>نموذج لعرض المشروعات المتأهلة على مستوى المحافظات</a:t>
            </a:r>
            <a:endParaRPr lang="en-US" dirty="0"/>
          </a:p>
        </p:txBody>
      </p:sp>
      <p:sp>
        <p:nvSpPr>
          <p:cNvPr id="4" name="Subtitle 2"/>
          <p:cNvSpPr>
            <a:spLocks noGrp="1"/>
          </p:cNvSpPr>
          <p:nvPr>
            <p:ph type="subTitle" idx="1"/>
          </p:nvPr>
        </p:nvSpPr>
        <p:spPr>
          <a:xfrm>
            <a:off x="1889918" y="6699748"/>
            <a:ext cx="11339513" cy="2053317"/>
          </a:xfrm>
        </p:spPr>
        <p:txBody>
          <a:bodyPr/>
          <a:lstStyle/>
          <a:p>
            <a:r>
              <a:rPr lang="ar-EG" dirty="0"/>
              <a:t>المبادرة الوطنية للمشروعات الخضراء الذكية</a:t>
            </a:r>
            <a:endParaRPr lang="en-US" dirty="0"/>
          </a:p>
        </p:txBody>
      </p:sp>
    </p:spTree>
    <p:extLst>
      <p:ext uri="{BB962C8B-B14F-4D97-AF65-F5344CB8AC3E}">
        <p14:creationId xmlns:p14="http://schemas.microsoft.com/office/powerpoint/2010/main" val="3745083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039456" y="1700586"/>
            <a:ext cx="13040439" cy="1643836"/>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defTabSz="1133947" rtl="1">
              <a:lnSpc>
                <a:spcPct val="100000"/>
              </a:lnSpc>
              <a:defRPr/>
            </a:pPr>
            <a:r>
              <a:rPr lang="ar-EG" sz="2728" b="1" dirty="0">
                <a:solidFill>
                  <a:sysClr val="windowText" lastClr="000000"/>
                </a:solidFill>
                <a:latin typeface="Calibri Light" panose="020F0302020204030204"/>
                <a:cs typeface="Times New Roman" panose="02020603050405020304" pitchFamily="18" charset="0"/>
              </a:rPr>
              <a:t>المشروع وفكرته:</a:t>
            </a:r>
          </a:p>
          <a:p>
            <a:pPr algn="r" defTabSz="1133947" rtl="1">
              <a:lnSpc>
                <a:spcPct val="100000"/>
              </a:lnSpc>
              <a:defRPr/>
            </a:pPr>
            <a:r>
              <a:rPr lang="ar-EG" sz="2728" b="1" dirty="0">
                <a:solidFill>
                  <a:sysClr val="windowText" lastClr="000000"/>
                </a:solidFill>
                <a:latin typeface="Calibri Light" panose="020F0302020204030204"/>
                <a:cs typeface="Times New Roman" panose="02020603050405020304" pitchFamily="18" charset="0"/>
              </a:rPr>
              <a:t>مقدم المشروع</a:t>
            </a:r>
            <a:endParaRPr lang="en-US" sz="2728" b="1" dirty="0">
              <a:solidFill>
                <a:sysClr val="windowText" lastClr="000000"/>
              </a:solidFill>
              <a:latin typeface="Calibri Light" panose="020F0302020204030204"/>
            </a:endParaRPr>
          </a:p>
        </p:txBody>
      </p:sp>
      <p:sp>
        <p:nvSpPr>
          <p:cNvPr id="9" name="Content Placeholder 2"/>
          <p:cNvSpPr txBox="1">
            <a:spLocks/>
          </p:cNvSpPr>
          <p:nvPr/>
        </p:nvSpPr>
        <p:spPr>
          <a:xfrm>
            <a:off x="1039456" y="3653816"/>
            <a:ext cx="13040439" cy="5755415"/>
          </a:xfrm>
          <a:prstGeom prst="rect">
            <a:avLst/>
          </a:prstGeom>
        </p:spPr>
        <p:txBody>
          <a:bodyPr vert="horz" lIns="113395" tIns="56698" rIns="113395" bIns="56698"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rtl="1">
              <a:lnSpc>
                <a:spcPct val="120000"/>
              </a:lnSpc>
              <a:spcAft>
                <a:spcPts val="992"/>
              </a:spcAft>
            </a:pPr>
            <a:r>
              <a:rPr lang="ar-EG" b="1" dirty="0">
                <a:latin typeface="Calibri" panose="020F0502020204030204" pitchFamily="34" charset="0"/>
                <a:ea typeface="Calibri" panose="020F0502020204030204" pitchFamily="34" charset="0"/>
                <a:cs typeface="Arial" panose="020B0604020202020204" pitchFamily="34" charset="0"/>
              </a:rPr>
              <a:t>الاسم</a:t>
            </a:r>
            <a:r>
              <a:rPr lang="en-US" b="1" dirty="0">
                <a:latin typeface="Calibri" panose="020F0502020204030204" pitchFamily="34" charset="0"/>
                <a:ea typeface="Calibri" panose="020F0502020204030204" pitchFamily="34" charset="0"/>
                <a:cs typeface="Arial" panose="020B0604020202020204" pitchFamily="34" charset="0"/>
              </a:rPr>
              <a:t>:</a:t>
            </a:r>
            <a:r>
              <a:rPr lang="ar-EG" b="1" dirty="0">
                <a:latin typeface="Calibri" panose="020F0502020204030204" pitchFamily="34" charset="0"/>
                <a:ea typeface="Calibri" panose="020F0502020204030204" pitchFamily="34" charset="0"/>
                <a:cs typeface="Arial" panose="020B0604020202020204" pitchFamily="34" charset="0"/>
              </a:rPr>
              <a:t> نهاد كمال الدين سيد احمد شعبان، والمشروع مقدم باسم جمعية تراث مصر مشهرة برقم 2792 سنة 2021</a:t>
            </a:r>
            <a:endParaRPr lang="en-GB" b="1" dirty="0">
              <a:latin typeface="Calibri" panose="020F0502020204030204" pitchFamily="34" charset="0"/>
              <a:ea typeface="Calibri" panose="020F0502020204030204" pitchFamily="34" charset="0"/>
              <a:cs typeface="Arial" panose="020B0604020202020204" pitchFamily="34" charset="0"/>
            </a:endParaRPr>
          </a:p>
          <a:p>
            <a:pPr algn="just" rtl="1">
              <a:lnSpc>
                <a:spcPct val="120000"/>
              </a:lnSpc>
              <a:spcAft>
                <a:spcPts val="992"/>
              </a:spcAft>
            </a:pPr>
            <a:r>
              <a:rPr lang="ar-EG" b="1" dirty="0">
                <a:latin typeface="Calibri" panose="020F0502020204030204" pitchFamily="34" charset="0"/>
                <a:ea typeface="Calibri" panose="020F0502020204030204" pitchFamily="34" charset="0"/>
                <a:cs typeface="Arial" panose="020B0604020202020204" pitchFamily="34" charset="0"/>
              </a:rPr>
              <a:t> الوظيفة: أستاذ ورئيس قسم الآثار المصرية القديمة ، كلية الآداب، جامعة المنصورة، ورئيس مجلس إدارة جمعية تراث مصر</a:t>
            </a:r>
            <a:endParaRPr lang="en-GB" b="1" dirty="0">
              <a:latin typeface="Calibri" panose="020F0502020204030204" pitchFamily="34" charset="0"/>
              <a:ea typeface="Calibri" panose="020F0502020204030204" pitchFamily="34" charset="0"/>
              <a:cs typeface="Arial" panose="020B0604020202020204" pitchFamily="34" charset="0"/>
            </a:endParaRPr>
          </a:p>
          <a:p>
            <a:pPr algn="just" rtl="1">
              <a:lnSpc>
                <a:spcPct val="120000"/>
              </a:lnSpc>
              <a:spcAft>
                <a:spcPts val="992"/>
              </a:spcAft>
            </a:pPr>
            <a:r>
              <a:rPr lang="ar-EG" b="1" dirty="0">
                <a:latin typeface="Calibri" panose="020F0502020204030204" pitchFamily="34" charset="0"/>
                <a:ea typeface="Calibri" panose="020F0502020204030204" pitchFamily="34" charset="0"/>
                <a:cs typeface="Arial" panose="020B0604020202020204" pitchFamily="34" charset="0"/>
              </a:rPr>
              <a:t>الخلفية العلمية: أستاذ الاثار المصرية القديمة، أعلى مؤهل حاصل عليه: الدكتوراة في الآثار المصرية القديمة</a:t>
            </a:r>
            <a:endParaRPr lang="en-GB" b="1" dirty="0">
              <a:latin typeface="Calibri" panose="020F0502020204030204" pitchFamily="34" charset="0"/>
              <a:ea typeface="Calibri" panose="020F0502020204030204" pitchFamily="34" charset="0"/>
              <a:cs typeface="Arial" panose="020B0604020202020204" pitchFamily="34" charset="0"/>
            </a:endParaRPr>
          </a:p>
          <a:p>
            <a:pPr algn="just" rtl="1">
              <a:lnSpc>
                <a:spcPct val="120000"/>
              </a:lnSpc>
              <a:spcAft>
                <a:spcPts val="992"/>
              </a:spcAft>
            </a:pPr>
            <a:r>
              <a:rPr lang="ar-EG" b="1" dirty="0">
                <a:latin typeface="Calibri" panose="020F0502020204030204" pitchFamily="34" charset="0"/>
                <a:ea typeface="Calibri" panose="020F0502020204030204" pitchFamily="34" charset="0"/>
                <a:cs typeface="Arial" panose="020B0604020202020204" pitchFamily="34" charset="0"/>
              </a:rPr>
              <a:t> الخبرات: </a:t>
            </a:r>
            <a:endParaRPr lang="en-GB" b="1" dirty="0">
              <a:latin typeface="Calibri" panose="020F0502020204030204" pitchFamily="34" charset="0"/>
              <a:ea typeface="Calibri" panose="020F0502020204030204" pitchFamily="34" charset="0"/>
              <a:cs typeface="Arial" panose="020B0604020202020204" pitchFamily="34" charset="0"/>
            </a:endParaRPr>
          </a:p>
          <a:p>
            <a:pPr algn="just" rtl="1">
              <a:lnSpc>
                <a:spcPct val="120000"/>
              </a:lnSpc>
              <a:spcAft>
                <a:spcPts val="992"/>
              </a:spcAft>
              <a:buFont typeface="Wingdings" panose="05000000000000000000" pitchFamily="2" charset="2"/>
              <a:buChar char="ü"/>
            </a:pPr>
            <a:r>
              <a:rPr lang="ar-EG" b="1" dirty="0">
                <a:latin typeface="Calibri" panose="020F0502020204030204" pitchFamily="34" charset="0"/>
                <a:ea typeface="Calibri" panose="020F0502020204030204" pitchFamily="34" charset="0"/>
                <a:cs typeface="Arial" panose="020B0604020202020204" pitchFamily="34" charset="0"/>
              </a:rPr>
              <a:t>رئيس قسم الارشاد السياحى كلية السياحة والفنادق جامعة المنصورة 2015</a:t>
            </a:r>
            <a:endParaRPr lang="en-GB" b="1" dirty="0">
              <a:latin typeface="Calibri" panose="020F0502020204030204" pitchFamily="34" charset="0"/>
              <a:ea typeface="Calibri" panose="020F0502020204030204" pitchFamily="34" charset="0"/>
              <a:cs typeface="Arial" panose="020B0604020202020204" pitchFamily="34" charset="0"/>
            </a:endParaRPr>
          </a:p>
          <a:p>
            <a:pPr algn="just" rtl="1">
              <a:lnSpc>
                <a:spcPct val="120000"/>
              </a:lnSpc>
              <a:spcAft>
                <a:spcPts val="992"/>
              </a:spcAft>
              <a:buFont typeface="Wingdings" panose="05000000000000000000" pitchFamily="2" charset="2"/>
              <a:buChar char="ü"/>
            </a:pPr>
            <a:r>
              <a:rPr lang="ar-EG" b="1" dirty="0">
                <a:latin typeface="Calibri" panose="020F0502020204030204" pitchFamily="34" charset="0"/>
                <a:ea typeface="Calibri" panose="020F0502020204030204" pitchFamily="34" charset="0"/>
                <a:cs typeface="Arial" panose="020B0604020202020204" pitchFamily="34" charset="0"/>
              </a:rPr>
              <a:t>وكيل كلية السياحة والفنادق لشئون خدمة المجتمع وتنمية البيئة 2015-2016</a:t>
            </a:r>
            <a:endParaRPr lang="en-GB" b="1" dirty="0">
              <a:latin typeface="Calibri" panose="020F0502020204030204" pitchFamily="34" charset="0"/>
              <a:ea typeface="Calibri" panose="020F0502020204030204" pitchFamily="34" charset="0"/>
              <a:cs typeface="Arial" panose="020B0604020202020204" pitchFamily="34" charset="0"/>
            </a:endParaRPr>
          </a:p>
          <a:p>
            <a:pPr algn="just" rtl="1">
              <a:lnSpc>
                <a:spcPct val="120000"/>
              </a:lnSpc>
              <a:spcAft>
                <a:spcPts val="992"/>
              </a:spcAft>
              <a:buFont typeface="Wingdings" panose="05000000000000000000" pitchFamily="2" charset="2"/>
              <a:buChar char="ü"/>
            </a:pPr>
            <a:r>
              <a:rPr lang="ar-EG" b="1" dirty="0">
                <a:latin typeface="Calibri" panose="020F0502020204030204" pitchFamily="34" charset="0"/>
                <a:ea typeface="Calibri" panose="020F0502020204030204" pitchFamily="34" charset="0"/>
                <a:cs typeface="Arial" panose="020B0604020202020204" pitchFamily="34" charset="0"/>
              </a:rPr>
              <a:t>وكيل كلية السياحة والفنادق للدراسات العليا والبحوث 2016-2020</a:t>
            </a:r>
            <a:endParaRPr lang="en-GB" b="1" dirty="0">
              <a:latin typeface="Calibri" panose="020F0502020204030204" pitchFamily="34" charset="0"/>
              <a:ea typeface="Calibri" panose="020F0502020204030204" pitchFamily="34" charset="0"/>
              <a:cs typeface="Arial" panose="020B0604020202020204" pitchFamily="34" charset="0"/>
            </a:endParaRPr>
          </a:p>
          <a:p>
            <a:pPr algn="just" rtl="1">
              <a:lnSpc>
                <a:spcPct val="120000"/>
              </a:lnSpc>
              <a:spcAft>
                <a:spcPts val="992"/>
              </a:spcAft>
              <a:buFont typeface="Wingdings" panose="05000000000000000000" pitchFamily="2" charset="2"/>
              <a:buChar char="ü"/>
            </a:pPr>
            <a:r>
              <a:rPr lang="ar-EG" b="1" dirty="0">
                <a:latin typeface="Calibri" panose="020F0502020204030204" pitchFamily="34" charset="0"/>
                <a:ea typeface="Calibri" panose="020F0502020204030204" pitchFamily="34" charset="0"/>
                <a:cs typeface="Arial" panose="020B0604020202020204" pitchFamily="34" charset="0"/>
              </a:rPr>
              <a:t>رئيس قسم الاثار المصرية القديمة 2021 وحتى الآن</a:t>
            </a:r>
            <a:endParaRPr lang="en-GB" b="1" dirty="0">
              <a:latin typeface="Calibri" panose="020F0502020204030204" pitchFamily="34" charset="0"/>
              <a:ea typeface="Calibri" panose="020F0502020204030204" pitchFamily="34" charset="0"/>
              <a:cs typeface="Arial" panose="020B0604020202020204" pitchFamily="34" charset="0"/>
            </a:endParaRPr>
          </a:p>
          <a:p>
            <a:pPr algn="just" rtl="1">
              <a:lnSpc>
                <a:spcPct val="120000"/>
              </a:lnSpc>
              <a:spcAft>
                <a:spcPts val="992"/>
              </a:spcAft>
              <a:buFont typeface="Wingdings" panose="05000000000000000000" pitchFamily="2" charset="2"/>
              <a:buChar char="ü"/>
            </a:pPr>
            <a:r>
              <a:rPr lang="ar-EG" b="1" dirty="0">
                <a:latin typeface="Calibri" panose="020F0502020204030204" pitchFamily="34" charset="0"/>
                <a:ea typeface="Calibri" panose="020F0502020204030204" pitchFamily="34" charset="0"/>
                <a:cs typeface="Arial" panose="020B0604020202020204" pitchFamily="34" charset="0"/>
              </a:rPr>
              <a:t>رئيس مجلس إدارة جمعية تراث مصر </a:t>
            </a:r>
            <a:endParaRPr lang="en-GB" b="1"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04301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039455" y="1666081"/>
            <a:ext cx="13040439" cy="1643836"/>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defTabSz="1133947" rtl="1">
              <a:lnSpc>
                <a:spcPct val="100000"/>
              </a:lnSpc>
              <a:defRPr/>
            </a:pPr>
            <a:r>
              <a:rPr lang="ar-EG" sz="2728" b="1" dirty="0">
                <a:solidFill>
                  <a:sysClr val="windowText" lastClr="000000"/>
                </a:solidFill>
                <a:latin typeface="Calibri Light" panose="020F0302020204030204"/>
                <a:cs typeface="Times New Roman" panose="02020603050405020304" pitchFamily="18" charset="0"/>
              </a:rPr>
              <a:t>المشروع وفكرته:</a:t>
            </a:r>
          </a:p>
          <a:p>
            <a:pPr algn="r" defTabSz="1133947" rtl="1">
              <a:lnSpc>
                <a:spcPct val="100000"/>
              </a:lnSpc>
              <a:defRPr/>
            </a:pPr>
            <a:r>
              <a:rPr lang="ar-EG" sz="2728" b="1" dirty="0">
                <a:solidFill>
                  <a:sysClr val="windowText" lastClr="000000"/>
                </a:solidFill>
                <a:latin typeface="Calibri Light" panose="020F0302020204030204"/>
                <a:cs typeface="Times New Roman" panose="02020603050405020304" pitchFamily="18" charset="0"/>
              </a:rPr>
              <a:t>المشروع:</a:t>
            </a:r>
            <a:endParaRPr lang="en-US" sz="2728" b="1" dirty="0">
              <a:solidFill>
                <a:sysClr val="windowText" lastClr="000000"/>
              </a:solidFill>
              <a:latin typeface="Calibri Light" panose="020F0302020204030204"/>
            </a:endParaRPr>
          </a:p>
        </p:txBody>
      </p:sp>
      <p:sp>
        <p:nvSpPr>
          <p:cNvPr id="9" name="Content Placeholder 2"/>
          <p:cNvSpPr txBox="1">
            <a:spLocks/>
          </p:cNvSpPr>
          <p:nvPr/>
        </p:nvSpPr>
        <p:spPr>
          <a:xfrm>
            <a:off x="1039455" y="3049967"/>
            <a:ext cx="13040439" cy="7284478"/>
          </a:xfrm>
          <a:prstGeom prst="rect">
            <a:avLst/>
          </a:prstGeom>
        </p:spPr>
        <p:txBody>
          <a:bodyPr vert="horz" lIns="113395" tIns="56698" rIns="113395" bIns="56698"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rtl="1">
              <a:lnSpc>
                <a:spcPct val="120000"/>
              </a:lnSpc>
              <a:spcBef>
                <a:spcPts val="0"/>
              </a:spcBef>
            </a:pPr>
            <a:r>
              <a:rPr lang="ar-EG" sz="2400" b="1" dirty="0">
                <a:latin typeface="Calibri" panose="020F0502020204030204" pitchFamily="34" charset="0"/>
                <a:cs typeface="Arial" panose="020B0604020202020204" pitchFamily="34" charset="0"/>
              </a:rPr>
              <a:t>اسم المشروع:  مشروع إعادة احياء حرفة تصنيع العطور على الطريقة الفرعونية في مركز تمى الامديد محافظة الدقهلية ضمن مبادرة "عطرها يفوح"</a:t>
            </a:r>
            <a:endParaRPr lang="en-GB" sz="2400" b="1" dirty="0">
              <a:latin typeface="Calibri" panose="020F0502020204030204" pitchFamily="34" charset="0"/>
              <a:cs typeface="Arial" panose="020B0604020202020204" pitchFamily="34" charset="0"/>
            </a:endParaRPr>
          </a:p>
          <a:p>
            <a:pPr algn="just" rtl="1">
              <a:lnSpc>
                <a:spcPct val="120000"/>
              </a:lnSpc>
              <a:spcBef>
                <a:spcPts val="0"/>
              </a:spcBef>
            </a:pPr>
            <a:r>
              <a:rPr lang="ar-EG" sz="2400" b="1" dirty="0">
                <a:latin typeface="Calibri" panose="020F0502020204030204" pitchFamily="34" charset="0"/>
                <a:cs typeface="Arial" panose="020B0604020202020204" pitchFamily="34" charset="0"/>
              </a:rPr>
              <a:t> فكرته:  كان مركز تمى الأمديد التابع لمحافظة الدقهلية يسمى تمويس قديما، ويمثل أكبر مصنع لانتاج العطور في العالم القديم، وتكمن فكرة المشروع في إعادة احياء هذه الحرفة التراثية القديمة بزراعة النباتات العطرية، واستخلاص العطور منها وفقا للخطوات التي وردت في البرديات المصرية القديمة. تتولى جمعية تراث مصر وأعضائها إقامة ورش عمل للسيدات لتدريبهن على صناعة العطور على الطريقة الفرعونية، وتقوم الجمعية بإمداد السيدات ببذور النباتات العطرية ومتابعة زراعتها حتى نموها، واستخلاص الثمار والبتلات وعصرها وتصنيعها وفقا للخطوات التي وردت في البرديات الفرعونية، وتعبئتها في عبوات ذات أشكال مصرية قديمة تليق بالمنتج.  كما تقوم الجمعية بالتسويق لهذة المنتجات على صفحتها على الفيس بوك، وسيتم عمل تطبيق موبايل وموقع الكترونى باسم عطرها يفوح للترويج لهذة المنتجات ،وبيعها في كل أنحاء العالم ويتم الدفع بنظام الدفع الالكترونى، بما يتفق مع التحول الرقمى.</a:t>
            </a:r>
          </a:p>
          <a:p>
            <a:pPr marL="0" indent="0" algn="just" rtl="1">
              <a:lnSpc>
                <a:spcPct val="120000"/>
              </a:lnSpc>
              <a:spcBef>
                <a:spcPts val="0"/>
              </a:spcBef>
              <a:buNone/>
            </a:pPr>
            <a:endParaRPr lang="en-GB" sz="2400" b="1" dirty="0">
              <a:latin typeface="Calibri" panose="020F0502020204030204" pitchFamily="34" charset="0"/>
              <a:cs typeface="Arial" panose="020B0604020202020204" pitchFamily="34" charset="0"/>
            </a:endParaRPr>
          </a:p>
          <a:p>
            <a:pPr algn="just" rtl="1">
              <a:lnSpc>
                <a:spcPct val="120000"/>
              </a:lnSpc>
              <a:spcBef>
                <a:spcPts val="0"/>
              </a:spcBef>
            </a:pPr>
            <a:r>
              <a:rPr lang="ar-EG" sz="2400" b="1" dirty="0">
                <a:latin typeface="Calibri" panose="020F0502020204030204" pitchFamily="34" charset="0"/>
                <a:cs typeface="Arial" panose="020B0604020202020204" pitchFamily="34" charset="0"/>
              </a:rPr>
              <a:t> الفئة المستفيدة من المشروع: </a:t>
            </a:r>
          </a:p>
          <a:p>
            <a:pPr marL="0" indent="0" algn="just" rtl="1">
              <a:lnSpc>
                <a:spcPct val="120000"/>
              </a:lnSpc>
              <a:spcBef>
                <a:spcPts val="0"/>
              </a:spcBef>
              <a:buNone/>
            </a:pPr>
            <a:r>
              <a:rPr lang="ar-EG" sz="2400" b="1" dirty="0">
                <a:latin typeface="Calibri" panose="020F0502020204030204" pitchFamily="34" charset="0"/>
                <a:cs typeface="Arial" panose="020B0604020202020204" pitchFamily="34" charset="0"/>
              </a:rPr>
              <a:t>المرأة المعيلة والمرأة ذات الإعاقة اذ يساهم المشروع في تمكين المرأة اقتصاديا، ولا يحتاج الى بذل جهد كبير، او الى الخروج من المنزل وبالتالي فهو مناسب جدا للمرأة المعاقة.</a:t>
            </a:r>
          </a:p>
          <a:p>
            <a:pPr marL="0" indent="0" algn="just" rtl="1">
              <a:lnSpc>
                <a:spcPct val="120000"/>
              </a:lnSpc>
              <a:spcBef>
                <a:spcPts val="0"/>
              </a:spcBef>
              <a:buNone/>
            </a:pPr>
            <a:r>
              <a:rPr lang="ar-EG" sz="2400" b="1" dirty="0">
                <a:latin typeface="Calibri" panose="020F0502020204030204" pitchFamily="34" charset="0"/>
                <a:cs typeface="Arial" panose="020B0604020202020204" pitchFamily="34" charset="0"/>
              </a:rPr>
              <a:t>المنتج الأخير يباع بشكل أكبر للسيدات والفتيات حيث انهن دائما الأشد حبا للعطور والمنتجات العطرية </a:t>
            </a:r>
          </a:p>
          <a:p>
            <a:pPr marL="0" indent="0" algn="just" rtl="1">
              <a:lnSpc>
                <a:spcPct val="120000"/>
              </a:lnSpc>
              <a:spcBef>
                <a:spcPts val="0"/>
              </a:spcBef>
              <a:buNone/>
            </a:pPr>
            <a:endParaRPr lang="en-GB" sz="2400" b="1" dirty="0">
              <a:latin typeface="Calibri" panose="020F0502020204030204" pitchFamily="34" charset="0"/>
              <a:cs typeface="Arial" panose="020B0604020202020204" pitchFamily="34" charset="0"/>
            </a:endParaRPr>
          </a:p>
          <a:p>
            <a:pPr algn="just" rtl="1">
              <a:lnSpc>
                <a:spcPct val="120000"/>
              </a:lnSpc>
              <a:spcBef>
                <a:spcPts val="0"/>
              </a:spcBef>
            </a:pPr>
            <a:r>
              <a:rPr lang="ar-EG" sz="2400" b="1" dirty="0">
                <a:latin typeface="Calibri" panose="020F0502020204030204" pitchFamily="34" charset="0"/>
                <a:cs typeface="Arial" panose="020B0604020202020204" pitchFamily="34" charset="0"/>
              </a:rPr>
              <a:t> الميزة التنافسية للمشروع: </a:t>
            </a:r>
            <a:endParaRPr lang="en-GB" sz="2400" b="1" dirty="0">
              <a:latin typeface="Calibri" panose="020F0502020204030204" pitchFamily="34" charset="0"/>
              <a:cs typeface="Arial" panose="020B0604020202020204" pitchFamily="34" charset="0"/>
            </a:endParaRPr>
          </a:p>
          <a:p>
            <a:pPr marL="0" indent="0" algn="just" rtl="1">
              <a:lnSpc>
                <a:spcPct val="120000"/>
              </a:lnSpc>
              <a:spcBef>
                <a:spcPts val="0"/>
              </a:spcBef>
              <a:buNone/>
            </a:pPr>
            <a:r>
              <a:rPr lang="ar-EG" sz="2400" b="1" dirty="0">
                <a:latin typeface="Calibri" panose="020F0502020204030204" pitchFamily="34" charset="0"/>
                <a:cs typeface="Arial" panose="020B0604020202020204" pitchFamily="34" charset="0"/>
              </a:rPr>
              <a:t> يتميز المشروع ببساطة فكرته وسهولة تنفيذة وقلة تكاليفه، وفى المقابل ارتفاع أرباحه بشكل كبير، حيث أن قيمة المنتج لا تتمثل في المنتج نفسه وانما في التاريخ الذى يمثله، فهو منتج عطرى مصنوع على الطريقة المصرية القديمة، بأيدي مصرية في اكبر مصنع للعطور في العالم قديما، فالحضارة المصرية والتراث المصرى هما الميزة التنافسية الحقيقية لمصر. </a:t>
            </a:r>
            <a:endParaRPr lang="en-GB" sz="2400" b="1" dirty="0">
              <a:latin typeface="Calibri" panose="020F0502020204030204" pitchFamily="34" charset="0"/>
              <a:cs typeface="Arial" panose="020B0604020202020204" pitchFamily="34" charset="0"/>
            </a:endParaRPr>
          </a:p>
          <a:p>
            <a:pPr marL="0" indent="0" algn="just" rtl="1">
              <a:lnSpc>
                <a:spcPct val="120000"/>
              </a:lnSpc>
              <a:spcBef>
                <a:spcPts val="0"/>
              </a:spcBef>
              <a:buNone/>
            </a:pPr>
            <a:r>
              <a:rPr lang="ar-EG" sz="2400" b="1" dirty="0">
                <a:latin typeface="Calibri" panose="020F0502020204030204" pitchFamily="34" charset="0"/>
                <a:cs typeface="Arial" panose="020B0604020202020204" pitchFamily="34" charset="0"/>
              </a:rPr>
              <a:t> المشروع قابل للتكرار في عده أماكن في مصر تميزت واشتهرت بتصنيع العطور قديما ، ويأتي في المرحلة الثانية للمشروع محافظة بنى سويف، وسيكون هذا امرا سهلا حيث ان الجمعية ونطاق عملها يغطى كافة أنحاء الجمهورية وليس الدقهلية فقط.</a:t>
            </a:r>
            <a:endParaRPr lang="en-GB" sz="2400" b="1" dirty="0">
              <a:latin typeface="Calibri" panose="020F0502020204030204" pitchFamily="34" charset="0"/>
              <a:cs typeface="Arial" panose="020B0604020202020204" pitchFamily="34" charset="0"/>
            </a:endParaRPr>
          </a:p>
          <a:p>
            <a:pPr marL="0" indent="0" algn="just" rtl="1">
              <a:lnSpc>
                <a:spcPct val="120000"/>
              </a:lnSpc>
              <a:spcBef>
                <a:spcPts val="0"/>
              </a:spcBef>
              <a:buNone/>
            </a:pPr>
            <a:r>
              <a:rPr lang="ar-EG" sz="2400" b="1" dirty="0">
                <a:latin typeface="Calibri" panose="020F0502020204030204" pitchFamily="34" charset="0"/>
                <a:cs typeface="Arial" panose="020B0604020202020204" pitchFamily="34" charset="0"/>
              </a:rPr>
              <a:t> المشروع يحقق التنمية المستدامة التي تسعى لها الدولة ويوفر للسيدات المعيلات حياة كريمة بأقل التكاليف.</a:t>
            </a:r>
            <a:endParaRPr lang="en-GB" sz="2400" b="1" dirty="0">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512560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39456" y="2237062"/>
            <a:ext cx="13040439" cy="1643836"/>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defTabSz="1133947" rtl="1">
              <a:defRPr/>
            </a:pPr>
            <a:r>
              <a:rPr lang="ar-EG" sz="2728" b="1" dirty="0">
                <a:solidFill>
                  <a:sysClr val="windowText" lastClr="000000"/>
                </a:solidFill>
                <a:latin typeface="Calibri Light" panose="020F0302020204030204"/>
                <a:cs typeface="Times New Roman" panose="02020603050405020304" pitchFamily="18" charset="0"/>
              </a:rPr>
              <a:t>أثر المشروع وتطبيقاته</a:t>
            </a:r>
            <a:endParaRPr lang="en-US" sz="2728" b="1" dirty="0">
              <a:solidFill>
                <a:sysClr val="windowText" lastClr="000000"/>
              </a:solidFill>
              <a:latin typeface="Calibri Light" panose="020F0302020204030204"/>
            </a:endParaRPr>
          </a:p>
        </p:txBody>
      </p:sp>
      <p:sp>
        <p:nvSpPr>
          <p:cNvPr id="7" name="Content Placeholder 2"/>
          <p:cNvSpPr txBox="1">
            <a:spLocks/>
          </p:cNvSpPr>
          <p:nvPr/>
        </p:nvSpPr>
        <p:spPr>
          <a:xfrm>
            <a:off x="1039456" y="3460097"/>
            <a:ext cx="13040439" cy="5984250"/>
          </a:xfrm>
          <a:prstGeom prst="rect">
            <a:avLst/>
          </a:prstGeom>
        </p:spPr>
        <p:txBody>
          <a:bodyPr vert="horz" lIns="113395" tIns="56698" rIns="113395" bIns="56698"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rtl="1">
              <a:lnSpc>
                <a:spcPct val="107000"/>
              </a:lnSpc>
              <a:spcBef>
                <a:spcPts val="744"/>
              </a:spcBef>
              <a:spcAft>
                <a:spcPts val="744"/>
              </a:spcAft>
            </a:pPr>
            <a:r>
              <a:rPr lang="ar-EG" sz="2232" b="1" dirty="0">
                <a:latin typeface="Calibri" panose="020F0502020204030204" pitchFamily="34" charset="0"/>
                <a:ea typeface="Calibri" panose="020F0502020204030204" pitchFamily="34" charset="0"/>
                <a:cs typeface="Arial" panose="020B0604020202020204" pitchFamily="34" charset="0"/>
              </a:rPr>
              <a:t>أثر المشروع الاقتصادي والاجتماعي والبيئى </a:t>
            </a:r>
            <a:endParaRPr lang="en-GB" sz="2232" b="1" dirty="0">
              <a:latin typeface="Calibri" panose="020F0502020204030204" pitchFamily="34" charset="0"/>
              <a:ea typeface="Calibri" panose="020F0502020204030204" pitchFamily="34" charset="0"/>
              <a:cs typeface="Arial" panose="020B0604020202020204" pitchFamily="34" charset="0"/>
            </a:endParaRPr>
          </a:p>
          <a:p>
            <a:pPr marL="425230" indent="-425230" algn="just" rtl="1">
              <a:lnSpc>
                <a:spcPct val="107000"/>
              </a:lnSpc>
              <a:spcBef>
                <a:spcPts val="744"/>
              </a:spcBef>
              <a:spcAft>
                <a:spcPts val="744"/>
              </a:spcAft>
              <a:buFont typeface="Arial" panose="020B0604020202020204" pitchFamily="34" charset="0"/>
              <a:buChar char="-"/>
            </a:pPr>
            <a:r>
              <a:rPr lang="ar-EG" sz="2232" b="1" dirty="0">
                <a:latin typeface="Calibri" panose="020F0502020204030204" pitchFamily="34" charset="0"/>
                <a:ea typeface="Calibri" panose="020F0502020204030204" pitchFamily="34" charset="0"/>
                <a:cs typeface="Arial" panose="020B0604020202020204" pitchFamily="34" charset="0"/>
              </a:rPr>
              <a:t>المشروع يمكن السيدات من العمل من المنزل وتصنيع العطور وبيعها اون لاين والكسب بدون بذل مجهود كبير وبذلك يضمن لهن حياة كريمة.</a:t>
            </a:r>
            <a:endParaRPr lang="en-GB" sz="2232" b="1" dirty="0">
              <a:latin typeface="Calibri" panose="020F0502020204030204" pitchFamily="34" charset="0"/>
              <a:ea typeface="Calibri" panose="020F0502020204030204" pitchFamily="34" charset="0"/>
              <a:cs typeface="Arial" panose="020B0604020202020204" pitchFamily="34" charset="0"/>
            </a:endParaRPr>
          </a:p>
          <a:p>
            <a:pPr marL="425230" indent="-425230" algn="just" rtl="1">
              <a:lnSpc>
                <a:spcPct val="107000"/>
              </a:lnSpc>
              <a:spcBef>
                <a:spcPts val="744"/>
              </a:spcBef>
              <a:spcAft>
                <a:spcPts val="744"/>
              </a:spcAft>
              <a:buFont typeface="Arial" panose="020B0604020202020204" pitchFamily="34" charset="0"/>
              <a:buChar char="-"/>
            </a:pPr>
            <a:r>
              <a:rPr lang="ar-EG" sz="2232" b="1" dirty="0">
                <a:latin typeface="Calibri" panose="020F0502020204030204" pitchFamily="34" charset="0"/>
                <a:ea typeface="Calibri" panose="020F0502020204030204" pitchFamily="34" charset="0"/>
                <a:cs typeface="Arial" panose="020B0604020202020204" pitchFamily="34" charset="0"/>
              </a:rPr>
              <a:t>المشروع يضمن المشاركة المجتمعية من خلال تدريب اعضاء الجمعية للسيدات والفتيات على صناعة العطور.</a:t>
            </a:r>
            <a:endParaRPr lang="en-GB" sz="2232" b="1" dirty="0">
              <a:latin typeface="Calibri" panose="020F0502020204030204" pitchFamily="34" charset="0"/>
              <a:ea typeface="Calibri" panose="020F0502020204030204" pitchFamily="34" charset="0"/>
              <a:cs typeface="Arial" panose="020B0604020202020204" pitchFamily="34" charset="0"/>
            </a:endParaRPr>
          </a:p>
          <a:p>
            <a:pPr marL="425230" indent="-425230" algn="just" rtl="1">
              <a:lnSpc>
                <a:spcPct val="107000"/>
              </a:lnSpc>
              <a:spcBef>
                <a:spcPts val="744"/>
              </a:spcBef>
              <a:spcAft>
                <a:spcPts val="744"/>
              </a:spcAft>
              <a:buFont typeface="Arial" panose="020B0604020202020204" pitchFamily="34" charset="0"/>
              <a:buChar char="-"/>
            </a:pPr>
            <a:r>
              <a:rPr lang="ar-EG" sz="2232" b="1" dirty="0">
                <a:latin typeface="Calibri" panose="020F0502020204030204" pitchFamily="34" charset="0"/>
                <a:ea typeface="Calibri" panose="020F0502020204030204" pitchFamily="34" charset="0"/>
                <a:cs typeface="Arial" panose="020B0604020202020204" pitchFamily="34" charset="0"/>
              </a:rPr>
              <a:t>المشروع يساهم في التنمية المستدامة للتراث المصرى عن طريق إعادة احياء حرفة تراثية هامة جدا وربط الأجيال المستقبلية بتراث الأجداد بالفعل عن طريق تحقيق استفادة اقتصادية منه </a:t>
            </a:r>
            <a:endParaRPr lang="en-GB" sz="2232" b="1" dirty="0">
              <a:latin typeface="Calibri" panose="020F0502020204030204" pitchFamily="34" charset="0"/>
              <a:ea typeface="Calibri" panose="020F0502020204030204" pitchFamily="34" charset="0"/>
              <a:cs typeface="Arial" panose="020B0604020202020204" pitchFamily="34" charset="0"/>
            </a:endParaRPr>
          </a:p>
          <a:p>
            <a:pPr marL="425230" indent="-425230" algn="just" rtl="1">
              <a:lnSpc>
                <a:spcPct val="107000"/>
              </a:lnSpc>
              <a:spcBef>
                <a:spcPts val="744"/>
              </a:spcBef>
              <a:spcAft>
                <a:spcPts val="744"/>
              </a:spcAft>
              <a:buFont typeface="Arial" panose="020B0604020202020204" pitchFamily="34" charset="0"/>
              <a:buChar char="-"/>
            </a:pPr>
            <a:r>
              <a:rPr lang="ar-EG" sz="2232" b="1" dirty="0">
                <a:latin typeface="Calibri" panose="020F0502020204030204" pitchFamily="34" charset="0"/>
                <a:ea typeface="Calibri" panose="020F0502020204030204" pitchFamily="34" charset="0"/>
                <a:cs typeface="Arial" panose="020B0604020202020204" pitchFamily="34" charset="0"/>
              </a:rPr>
              <a:t>المشروع يحافظ على الهوية المصرية ويعمق الانتماء وحب التراث المصرى الذى سيتحول الى مصدر للدخل وليس مجرد ارث مهمل. </a:t>
            </a:r>
            <a:endParaRPr lang="en-GB" sz="2232" b="1" dirty="0">
              <a:latin typeface="Calibri" panose="020F0502020204030204" pitchFamily="34" charset="0"/>
              <a:ea typeface="Calibri" panose="020F0502020204030204" pitchFamily="34" charset="0"/>
              <a:cs typeface="Arial" panose="020B0604020202020204" pitchFamily="34" charset="0"/>
            </a:endParaRPr>
          </a:p>
          <a:p>
            <a:pPr marL="425230" indent="-425230" algn="just" rtl="1">
              <a:lnSpc>
                <a:spcPct val="107000"/>
              </a:lnSpc>
              <a:spcBef>
                <a:spcPts val="744"/>
              </a:spcBef>
              <a:spcAft>
                <a:spcPts val="744"/>
              </a:spcAft>
              <a:buFont typeface="Arial" panose="020B0604020202020204" pitchFamily="34" charset="0"/>
              <a:buChar char="-"/>
            </a:pPr>
            <a:r>
              <a:rPr lang="ar-EG" sz="2232" b="1" dirty="0">
                <a:latin typeface="Calibri" panose="020F0502020204030204" pitchFamily="34" charset="0"/>
                <a:ea typeface="Calibri" panose="020F0502020204030204" pitchFamily="34" charset="0"/>
                <a:cs typeface="Arial" panose="020B0604020202020204" pitchFamily="34" charset="0"/>
              </a:rPr>
              <a:t>المشروع يعظم الاستفادة من موردين هامين جدا في مصر، وهو مورد النباتات العطرية الذى يمثل كنز لم يستغل بعد ، وكذلك مورد التراث المصرى الذى يميز مصر عن سائر بلاد العالم ولكنه لم يستغل بالقدر الكاف بعد ولم يوظف اقتصاديا بالقدر الكاف.</a:t>
            </a:r>
            <a:endParaRPr lang="en-GB" sz="2232" b="1" dirty="0">
              <a:latin typeface="Calibri" panose="020F0502020204030204" pitchFamily="34" charset="0"/>
              <a:ea typeface="Calibri" panose="020F0502020204030204" pitchFamily="34" charset="0"/>
              <a:cs typeface="Arial" panose="020B0604020202020204" pitchFamily="34" charset="0"/>
            </a:endParaRPr>
          </a:p>
          <a:p>
            <a:pPr marL="425230" indent="-425230" algn="just" rtl="1">
              <a:lnSpc>
                <a:spcPct val="107000"/>
              </a:lnSpc>
              <a:spcBef>
                <a:spcPts val="744"/>
              </a:spcBef>
              <a:spcAft>
                <a:spcPts val="744"/>
              </a:spcAft>
              <a:buFont typeface="Arial" panose="020B0604020202020204" pitchFamily="34" charset="0"/>
              <a:buChar char="-"/>
            </a:pPr>
            <a:r>
              <a:rPr lang="ar-EG" sz="2232" b="1" dirty="0">
                <a:latin typeface="Calibri" panose="020F0502020204030204" pitchFamily="34" charset="0"/>
                <a:ea typeface="Calibri" panose="020F0502020204030204" pitchFamily="34" charset="0"/>
                <a:cs typeface="Arial" panose="020B0604020202020204" pitchFamily="34" charset="0"/>
              </a:rPr>
              <a:t>المشروع يعتمد على زراعة أسطح المنازل بالنباتات العطرية وبالتالي فهو يساهم في التخلص من النفايات التي تؤثر سلبا على البيئة، واستبدالها بنباتات عطرية تساهم في الحفاظ على البيئة.</a:t>
            </a:r>
            <a:endParaRPr lang="en-GB" sz="2232" b="1" dirty="0">
              <a:latin typeface="Calibri" panose="020F0502020204030204" pitchFamily="34" charset="0"/>
              <a:ea typeface="Calibri" panose="020F0502020204030204" pitchFamily="34" charset="0"/>
              <a:cs typeface="Arial" panose="020B0604020202020204" pitchFamily="34" charset="0"/>
            </a:endParaRPr>
          </a:p>
          <a:p>
            <a:pPr marL="425230" indent="-425230" algn="just" rtl="1">
              <a:lnSpc>
                <a:spcPct val="107000"/>
              </a:lnSpc>
              <a:spcBef>
                <a:spcPts val="744"/>
              </a:spcBef>
              <a:spcAft>
                <a:spcPts val="744"/>
              </a:spcAft>
              <a:buFont typeface="Arial" panose="020B0604020202020204" pitchFamily="34" charset="0"/>
              <a:buChar char="-"/>
            </a:pPr>
            <a:r>
              <a:rPr lang="ar-EG" sz="2232" b="1" dirty="0">
                <a:latin typeface="Calibri" panose="020F0502020204030204" pitchFamily="34" charset="0"/>
                <a:ea typeface="Calibri" panose="020F0502020204030204" pitchFamily="34" charset="0"/>
                <a:cs typeface="Arial" panose="020B0604020202020204" pitchFamily="34" charset="0"/>
              </a:rPr>
              <a:t>المنتج النهائي يتم وضعه في عبوات صديقة للبيئة ولا تسبب رذاذ كالبخاخات التى تؤثر سلبا على البيئة.</a:t>
            </a:r>
            <a:endParaRPr lang="en-GB" sz="2232" b="1" dirty="0">
              <a:latin typeface="Calibri" panose="020F0502020204030204" pitchFamily="34" charset="0"/>
              <a:ea typeface="Calibri" panose="020F0502020204030204" pitchFamily="34" charset="0"/>
              <a:cs typeface="Arial" panose="020B0604020202020204" pitchFamily="34" charset="0"/>
            </a:endParaRPr>
          </a:p>
          <a:p>
            <a:pPr marL="425230" indent="-425230" algn="just" rtl="1">
              <a:lnSpc>
                <a:spcPct val="107000"/>
              </a:lnSpc>
              <a:spcBef>
                <a:spcPts val="744"/>
              </a:spcBef>
              <a:spcAft>
                <a:spcPts val="744"/>
              </a:spcAft>
              <a:buFont typeface="Arial" panose="020B0604020202020204" pitchFamily="34" charset="0"/>
              <a:buChar char="-"/>
            </a:pPr>
            <a:r>
              <a:rPr lang="ar-EG" sz="2232" b="1" dirty="0">
                <a:latin typeface="Calibri" panose="020F0502020204030204" pitchFamily="34" charset="0"/>
                <a:ea typeface="Calibri" panose="020F0502020204030204" pitchFamily="34" charset="0"/>
                <a:cs typeface="Arial" panose="020B0604020202020204" pitchFamily="34" charset="0"/>
              </a:rPr>
              <a:t>وبالتالي المشروع أخضر صديق للبيئة وبالتالي يقلل من الاحتباس الحرارى. </a:t>
            </a:r>
            <a:endParaRPr lang="en-GB" sz="2232" b="1" dirty="0">
              <a:latin typeface="Calibri" panose="020F0502020204030204" pitchFamily="34" charset="0"/>
              <a:ea typeface="Calibri" panose="020F0502020204030204" pitchFamily="34" charset="0"/>
              <a:cs typeface="Arial" panose="020B0604020202020204" pitchFamily="34" charset="0"/>
            </a:endParaRPr>
          </a:p>
          <a:p>
            <a:pPr marL="425230" indent="-425230" algn="just" rtl="1">
              <a:lnSpc>
                <a:spcPct val="107000"/>
              </a:lnSpc>
              <a:spcBef>
                <a:spcPts val="744"/>
              </a:spcBef>
              <a:spcAft>
                <a:spcPts val="744"/>
              </a:spcAft>
              <a:buFont typeface="Arial" panose="020B0604020202020204" pitchFamily="34" charset="0"/>
              <a:buChar char="-"/>
            </a:pPr>
            <a:r>
              <a:rPr lang="ar-EG" sz="2232" b="1" dirty="0">
                <a:latin typeface="Calibri" panose="020F0502020204030204" pitchFamily="34" charset="0"/>
                <a:ea typeface="Calibri" panose="020F0502020204030204" pitchFamily="34" charset="0"/>
                <a:cs typeface="Arial" panose="020B0604020202020204" pitchFamily="34" charset="0"/>
              </a:rPr>
              <a:t>المشروع يتم على مراحل يوفر في مرحلته الأولى التدريب ومساعدة 20 أسرة على العمل والكسب والحياة الكريمة.</a:t>
            </a:r>
            <a:endParaRPr lang="en-GB" sz="2232" b="1" dirty="0">
              <a:latin typeface="Calibri" panose="020F0502020204030204" pitchFamily="34" charset="0"/>
              <a:ea typeface="Calibri" panose="020F0502020204030204" pitchFamily="34" charset="0"/>
              <a:cs typeface="Arial" panose="020B0604020202020204" pitchFamily="34" charset="0"/>
            </a:endParaRPr>
          </a:p>
          <a:p>
            <a:pPr marL="425230" indent="-425230" algn="just" rtl="1">
              <a:lnSpc>
                <a:spcPct val="107000"/>
              </a:lnSpc>
              <a:spcBef>
                <a:spcPts val="744"/>
              </a:spcBef>
              <a:spcAft>
                <a:spcPts val="744"/>
              </a:spcAft>
              <a:buFont typeface="Arial" panose="020B0604020202020204" pitchFamily="34" charset="0"/>
              <a:buChar char="-"/>
            </a:pPr>
            <a:r>
              <a:rPr lang="ar-EG" sz="2232" b="1" dirty="0">
                <a:latin typeface="Calibri" panose="020F0502020204030204" pitchFamily="34" charset="0"/>
                <a:ea typeface="Calibri" panose="020F0502020204030204" pitchFamily="34" charset="0"/>
                <a:cs typeface="Arial" panose="020B0604020202020204" pitchFamily="34" charset="0"/>
              </a:rPr>
              <a:t>المشروع يساهم في التنمية المستدامة فهو لا يحافظ على المقدرات الحالية للأجيال المستقبلية فحسب وانما يساهم في احياء مقدرات قديمة من الماضى والاستفادة منها في الحاضر لتظل باقية لهم في المستقبل.</a:t>
            </a:r>
            <a:endParaRPr lang="en-GB" sz="2232" b="1"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68384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39456" y="2237062"/>
            <a:ext cx="13040439" cy="1643836"/>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defTabSz="1133947" rtl="1">
              <a:defRPr/>
            </a:pPr>
            <a:r>
              <a:rPr lang="ar-EG" sz="2728" b="1" dirty="0">
                <a:solidFill>
                  <a:sysClr val="windowText" lastClr="000000"/>
                </a:solidFill>
                <a:latin typeface="Calibri Light" panose="020F0302020204030204"/>
                <a:cs typeface="Times New Roman" panose="02020603050405020304" pitchFamily="18" charset="0"/>
              </a:rPr>
              <a:t>أثر المشروع وتطبيقاته</a:t>
            </a:r>
            <a:endParaRPr lang="en-US" sz="2728" b="1" dirty="0">
              <a:solidFill>
                <a:sysClr val="windowText" lastClr="000000"/>
              </a:solidFill>
              <a:latin typeface="Calibri Light" panose="020F0302020204030204"/>
            </a:endParaRPr>
          </a:p>
        </p:txBody>
      </p:sp>
      <p:sp>
        <p:nvSpPr>
          <p:cNvPr id="7" name="Content Placeholder 2"/>
          <p:cNvSpPr txBox="1">
            <a:spLocks/>
          </p:cNvSpPr>
          <p:nvPr/>
        </p:nvSpPr>
        <p:spPr>
          <a:xfrm>
            <a:off x="1039456" y="3460097"/>
            <a:ext cx="13040439" cy="5984250"/>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rtl="1">
              <a:lnSpc>
                <a:spcPct val="107000"/>
              </a:lnSpc>
              <a:spcBef>
                <a:spcPts val="744"/>
              </a:spcBef>
              <a:spcAft>
                <a:spcPts val="744"/>
              </a:spcAft>
            </a:pPr>
            <a:r>
              <a:rPr lang="ar-EG" sz="2232" b="1" dirty="0">
                <a:latin typeface="Calibri" panose="020F0502020204030204" pitchFamily="34" charset="0"/>
                <a:ea typeface="Calibri" panose="020F0502020204030204" pitchFamily="34" charset="0"/>
                <a:cs typeface="Arial" panose="020B0604020202020204" pitchFamily="34" charset="0"/>
              </a:rPr>
              <a:t>ما تم تنفيذه : </a:t>
            </a:r>
          </a:p>
          <a:p>
            <a:pPr marL="0" indent="0" algn="just" rtl="1">
              <a:lnSpc>
                <a:spcPct val="107000"/>
              </a:lnSpc>
              <a:spcBef>
                <a:spcPts val="744"/>
              </a:spcBef>
              <a:spcAft>
                <a:spcPts val="744"/>
              </a:spcAft>
              <a:buNone/>
            </a:pPr>
            <a:r>
              <a:rPr lang="ar-EG" sz="2232" b="1" dirty="0">
                <a:latin typeface="Calibri" panose="020F0502020204030204" pitchFamily="34" charset="0"/>
                <a:ea typeface="Calibri" panose="020F0502020204030204" pitchFamily="34" charset="0"/>
                <a:cs typeface="Arial" panose="020B0604020202020204" pitchFamily="34" charset="0"/>
              </a:rPr>
              <a:t>تم عمل نموذج للعطور المصنعة بالطريقة الفرعونية وعرضه في حفل تدشين الجمعية الذى أقيم بالمتحف المصرى بالتحرير في 15/8/2021</a:t>
            </a:r>
          </a:p>
          <a:p>
            <a:pPr marL="0" indent="0" algn="just" rtl="1">
              <a:lnSpc>
                <a:spcPct val="107000"/>
              </a:lnSpc>
              <a:spcBef>
                <a:spcPts val="744"/>
              </a:spcBef>
              <a:spcAft>
                <a:spcPts val="744"/>
              </a:spcAft>
              <a:buNone/>
            </a:pPr>
            <a:r>
              <a:rPr lang="ar-EG" sz="2232" b="1" dirty="0">
                <a:latin typeface="Calibri" panose="020F0502020204030204" pitchFamily="34" charset="0"/>
                <a:ea typeface="Calibri" panose="020F0502020204030204" pitchFamily="34" charset="0"/>
                <a:cs typeface="Arial" panose="020B0604020202020204" pitchFamily="34" charset="0"/>
              </a:rPr>
              <a:t>تم عمل ورشة عمل للفتيات والطالبات لتدريبهن على استخراج العطور من النباتات على الطريقة </a:t>
            </a:r>
            <a:r>
              <a:rPr lang="ar-EG" sz="2232" b="1">
                <a:latin typeface="Calibri" panose="020F0502020204030204" pitchFamily="34" charset="0"/>
                <a:ea typeface="Calibri" panose="020F0502020204030204" pitchFamily="34" charset="0"/>
                <a:cs typeface="Arial" panose="020B0604020202020204" pitchFamily="34" charset="0"/>
              </a:rPr>
              <a:t>الفرعونية </a:t>
            </a:r>
          </a:p>
          <a:p>
            <a:pPr marL="0" indent="0" algn="just" rtl="1">
              <a:lnSpc>
                <a:spcPct val="107000"/>
              </a:lnSpc>
              <a:spcBef>
                <a:spcPts val="744"/>
              </a:spcBef>
              <a:spcAft>
                <a:spcPts val="744"/>
              </a:spcAft>
              <a:buNone/>
            </a:pPr>
            <a:endParaRPr lang="ar-EG" sz="2232" b="1"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Bef>
                <a:spcPts val="744"/>
              </a:spcBef>
              <a:spcAft>
                <a:spcPts val="744"/>
              </a:spcAft>
            </a:pPr>
            <a:r>
              <a:rPr lang="ar-EG" sz="2232" b="1" dirty="0">
                <a:latin typeface="Calibri" panose="020F0502020204030204" pitchFamily="34" charset="0"/>
                <a:ea typeface="Calibri" panose="020F0502020204030204" pitchFamily="34" charset="0"/>
                <a:cs typeface="Arial" panose="020B0604020202020204" pitchFamily="34" charset="0"/>
              </a:rPr>
              <a:t>الخطط المستقبلية للمشروع:</a:t>
            </a:r>
          </a:p>
          <a:p>
            <a:pPr marL="0" indent="0" algn="just" rtl="1">
              <a:lnSpc>
                <a:spcPct val="107000"/>
              </a:lnSpc>
              <a:spcBef>
                <a:spcPts val="744"/>
              </a:spcBef>
              <a:spcAft>
                <a:spcPts val="744"/>
              </a:spcAft>
              <a:buNone/>
            </a:pPr>
            <a:r>
              <a:rPr lang="ar-EG" sz="2232" b="1" dirty="0">
                <a:latin typeface="Calibri" panose="020F0502020204030204" pitchFamily="34" charset="0"/>
                <a:ea typeface="Calibri" panose="020F0502020204030204" pitchFamily="34" charset="0"/>
                <a:cs typeface="Arial" panose="020B0604020202020204" pitchFamily="34" charset="0"/>
              </a:rPr>
              <a:t>المشروع يتم الآن على نطاق ضيق جدا وذلك لقلة موارد الجمعية ولكن مستقبلا يمكن التوسع فيه وزيادة عدد الأسر المستفيدة وتطبيقه في اكثر من مكان في انحاء مصر وفقا لنموذج تمى الأمديد </a:t>
            </a:r>
          </a:p>
          <a:p>
            <a:pPr marL="0" indent="0" algn="just" rtl="1">
              <a:lnSpc>
                <a:spcPct val="107000"/>
              </a:lnSpc>
              <a:spcBef>
                <a:spcPts val="744"/>
              </a:spcBef>
              <a:spcAft>
                <a:spcPts val="744"/>
              </a:spcAft>
              <a:buNone/>
            </a:pPr>
            <a:r>
              <a:rPr lang="ar-EG" sz="2232" b="1" dirty="0">
                <a:latin typeface="Calibri" panose="020F0502020204030204" pitchFamily="34" charset="0"/>
                <a:ea typeface="Calibri" panose="020F0502020204030204" pitchFamily="34" charset="0"/>
                <a:cs typeface="Arial" panose="020B0604020202020204" pitchFamily="34" charset="0"/>
              </a:rPr>
              <a:t>يمكن مع زيادة الموارد التقدم في المشروع وبدلا من تصنيع العطور من النباتات المزروعة حديثا، يتم إعادة انبات للبذور القديمة التي عثر عليها في الدفنات الفرعونية والتي تحفظ حاليا في مخازن وزارة الاثار وستكون هذه المرحلة قفزة كبيرة جدا في المشروع وسترتفع أرباحها بشكل كبير ولكنها تحتاج الى تكاليف عالية وجهد أكبر </a:t>
            </a:r>
          </a:p>
        </p:txBody>
      </p:sp>
    </p:spTree>
    <p:extLst>
      <p:ext uri="{BB962C8B-B14F-4D97-AF65-F5344CB8AC3E}">
        <p14:creationId xmlns:p14="http://schemas.microsoft.com/office/powerpoint/2010/main" val="166818187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486</TotalTime>
  <Words>847</Words>
  <Application>Microsoft Office PowerPoint</Application>
  <PresentationFormat>Custom</PresentationFormat>
  <Paragraphs>46</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Wingdings</vt:lpstr>
      <vt:lpstr>Office Theme</vt:lpstr>
      <vt:lpstr>نموذج لعرض المشروعات المتأهلة على مستوى المحافظات</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mohamed adel</dc:creator>
  <cp:lastModifiedBy>Mohamed Elmelegy</cp:lastModifiedBy>
  <cp:revision>12</cp:revision>
  <dcterms:created xsi:type="dcterms:W3CDTF">2022-09-29T13:35:57Z</dcterms:created>
  <dcterms:modified xsi:type="dcterms:W3CDTF">2022-10-20T20:49:47Z</dcterms:modified>
</cp:coreProperties>
</file>