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sldIdLst>
    <p:sldId id="256" r:id="rId2"/>
    <p:sldId id="257" r:id="rId3"/>
    <p:sldId id="258" r:id="rId4"/>
  </p:sldIdLst>
  <p:sldSz cx="15119350" cy="10691813"/>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0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6EC45-8703-D464-FB19-0DA047BC6EEC}"/>
              </a:ext>
            </a:extLst>
          </p:cNvPr>
          <p:cNvSpPr>
            <a:spLocks noGrp="1"/>
          </p:cNvSpPr>
          <p:nvPr>
            <p:ph type="ctrTitle"/>
          </p:nvPr>
        </p:nvSpPr>
        <p:spPr>
          <a:xfrm>
            <a:off x="1889919" y="1749795"/>
            <a:ext cx="11339513" cy="3722335"/>
          </a:xfrm>
        </p:spPr>
        <p:txBody>
          <a:bodyPr anchor="b"/>
          <a:lstStyle>
            <a:lvl1pPr algn="ctr">
              <a:defRPr sz="7441"/>
            </a:lvl1pPr>
          </a:lstStyle>
          <a:p>
            <a:r>
              <a:rPr lang="en-US"/>
              <a:t>Click to edit Master title style</a:t>
            </a:r>
            <a:endParaRPr lang="ar-EG"/>
          </a:p>
        </p:txBody>
      </p:sp>
      <p:sp>
        <p:nvSpPr>
          <p:cNvPr id="3" name="Subtitle 2">
            <a:extLst>
              <a:ext uri="{FF2B5EF4-FFF2-40B4-BE49-F238E27FC236}">
                <a16:creationId xmlns:a16="http://schemas.microsoft.com/office/drawing/2014/main" id="{63CD8931-64F7-5F99-0391-88C999A8B2A4}"/>
              </a:ext>
            </a:extLst>
          </p:cNvPr>
          <p:cNvSpPr>
            <a:spLocks noGrp="1"/>
          </p:cNvSpPr>
          <p:nvPr>
            <p:ph type="subTitle" idx="1"/>
          </p:nvPr>
        </p:nvSpPr>
        <p:spPr>
          <a:xfrm>
            <a:off x="1889919" y="5615678"/>
            <a:ext cx="11339513" cy="2581379"/>
          </a:xfrm>
        </p:spPr>
        <p:txBody>
          <a:bodyPr/>
          <a:lstStyle>
            <a:lvl1pPr marL="0" indent="0" algn="ctr">
              <a:buNone/>
              <a:defRPr sz="2976"/>
            </a:lvl1pPr>
            <a:lvl2pPr marL="566974" indent="0" algn="ctr">
              <a:buNone/>
              <a:defRPr sz="2480"/>
            </a:lvl2pPr>
            <a:lvl3pPr marL="1133947" indent="0" algn="ctr">
              <a:buNone/>
              <a:defRPr sz="2232"/>
            </a:lvl3pPr>
            <a:lvl4pPr marL="1700921" indent="0" algn="ctr">
              <a:buNone/>
              <a:defRPr sz="1984"/>
            </a:lvl4pPr>
            <a:lvl5pPr marL="2267895" indent="0" algn="ctr">
              <a:buNone/>
              <a:defRPr sz="1984"/>
            </a:lvl5pPr>
            <a:lvl6pPr marL="2834869" indent="0" algn="ctr">
              <a:buNone/>
              <a:defRPr sz="1984"/>
            </a:lvl6pPr>
            <a:lvl7pPr marL="3401842" indent="0" algn="ctr">
              <a:buNone/>
              <a:defRPr sz="1984"/>
            </a:lvl7pPr>
            <a:lvl8pPr marL="3968816" indent="0" algn="ctr">
              <a:buNone/>
              <a:defRPr sz="1984"/>
            </a:lvl8pPr>
            <a:lvl9pPr marL="4535790" indent="0" algn="ctr">
              <a:buNone/>
              <a:defRPr sz="1984"/>
            </a:lvl9pPr>
          </a:lstStyle>
          <a:p>
            <a:r>
              <a:rPr lang="en-US"/>
              <a:t>Click to edit Master subtitle style</a:t>
            </a:r>
            <a:endParaRPr lang="ar-EG"/>
          </a:p>
        </p:txBody>
      </p:sp>
      <p:sp>
        <p:nvSpPr>
          <p:cNvPr id="4" name="Date Placeholder 3">
            <a:extLst>
              <a:ext uri="{FF2B5EF4-FFF2-40B4-BE49-F238E27FC236}">
                <a16:creationId xmlns:a16="http://schemas.microsoft.com/office/drawing/2014/main" id="{E5919379-F933-6A88-0B8C-57BEE30C7CA8}"/>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E710332B-B849-927B-0EDD-8F5D170F1D9A}"/>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6EE198DC-C983-C3DA-7103-0FE6E081CB9C}"/>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16032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C131-4368-89D2-F37F-1E06ADB0B5E9}"/>
              </a:ext>
            </a:extLst>
          </p:cNvPr>
          <p:cNvSpPr>
            <a:spLocks noGrp="1"/>
          </p:cNvSpPr>
          <p:nvPr>
            <p:ph type="title"/>
          </p:nvPr>
        </p:nvSpPr>
        <p:spPr/>
        <p:txBody>
          <a:bodyPr/>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64C04D6E-0A2E-3C0E-47CD-363F49BDB8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96E00656-DC88-46D9-4347-AA7E461B9B88}"/>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2923250D-DEFF-AEDA-3943-AFE8D05E465F}"/>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4ED13BEB-56AB-7074-0EF2-0E2C5A6EDDBB}"/>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15142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B79DB-5650-AD2C-F627-00D5C2200329}"/>
              </a:ext>
            </a:extLst>
          </p:cNvPr>
          <p:cNvSpPr>
            <a:spLocks noGrp="1"/>
          </p:cNvSpPr>
          <p:nvPr>
            <p:ph type="title" orient="vert"/>
          </p:nvPr>
        </p:nvSpPr>
        <p:spPr>
          <a:xfrm>
            <a:off x="10819785" y="569240"/>
            <a:ext cx="3260110" cy="9060817"/>
          </a:xfrm>
        </p:spPr>
        <p:txBody>
          <a:bodyPr vert="eaVert"/>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8838AC01-479B-157F-90BF-0AD0309796FE}"/>
              </a:ext>
            </a:extLst>
          </p:cNvPr>
          <p:cNvSpPr>
            <a:spLocks noGrp="1"/>
          </p:cNvSpPr>
          <p:nvPr>
            <p:ph type="body" orient="vert" idx="1"/>
          </p:nvPr>
        </p:nvSpPr>
        <p:spPr>
          <a:xfrm>
            <a:off x="1039455"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4367720B-F740-7ED4-309E-F4A588C28EAA}"/>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AC1C2C18-0EA3-29EE-A50D-34EBAFA314F0}"/>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2A118DDA-F015-540A-9C6F-681673E46964}"/>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2326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96168-DD24-58D7-C3A3-CC20EBDF0A3A}"/>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DB222DAC-C8A2-5B71-6148-2E1102768C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E4B96646-8A28-9035-EF13-0F22D8A83DF8}"/>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B54020BC-FE6E-4375-9910-B1BBA63FFABC}"/>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6807CFE0-DE70-A835-68E2-F1D2A05C504E}"/>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44725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BE5AC-8A1C-B054-37A2-5C24044F2106}"/>
              </a:ext>
            </a:extLst>
          </p:cNvPr>
          <p:cNvSpPr>
            <a:spLocks noGrp="1"/>
          </p:cNvSpPr>
          <p:nvPr>
            <p:ph type="title"/>
          </p:nvPr>
        </p:nvSpPr>
        <p:spPr>
          <a:xfrm>
            <a:off x="1031581" y="2665530"/>
            <a:ext cx="13040439" cy="4447496"/>
          </a:xfrm>
        </p:spPr>
        <p:txBody>
          <a:bodyPr anchor="b"/>
          <a:lstStyle>
            <a:lvl1pPr>
              <a:defRPr sz="7441"/>
            </a:lvl1pPr>
          </a:lstStyle>
          <a:p>
            <a:r>
              <a:rPr lang="en-US"/>
              <a:t>Click to edit Master title style</a:t>
            </a:r>
            <a:endParaRPr lang="ar-EG"/>
          </a:p>
        </p:txBody>
      </p:sp>
      <p:sp>
        <p:nvSpPr>
          <p:cNvPr id="3" name="Text Placeholder 2">
            <a:extLst>
              <a:ext uri="{FF2B5EF4-FFF2-40B4-BE49-F238E27FC236}">
                <a16:creationId xmlns:a16="http://schemas.microsoft.com/office/drawing/2014/main" id="{27F0E8CF-981A-F6A9-2538-7D49473CF42E}"/>
              </a:ext>
            </a:extLst>
          </p:cNvPr>
          <p:cNvSpPr>
            <a:spLocks noGrp="1"/>
          </p:cNvSpPr>
          <p:nvPr>
            <p:ph type="body" idx="1"/>
          </p:nvPr>
        </p:nvSpPr>
        <p:spPr>
          <a:xfrm>
            <a:off x="1031581" y="7155102"/>
            <a:ext cx="13040439" cy="2338833"/>
          </a:xfrm>
        </p:spPr>
        <p:txBody>
          <a:bodyPr/>
          <a:lstStyle>
            <a:lvl1pPr marL="0" indent="0">
              <a:buNone/>
              <a:defRPr sz="2976">
                <a:solidFill>
                  <a:schemeClr val="tx1">
                    <a:tint val="75000"/>
                  </a:schemeClr>
                </a:solidFill>
              </a:defRPr>
            </a:lvl1pPr>
            <a:lvl2pPr marL="566974" indent="0">
              <a:buNone/>
              <a:defRPr sz="2480">
                <a:solidFill>
                  <a:schemeClr val="tx1">
                    <a:tint val="75000"/>
                  </a:schemeClr>
                </a:solidFill>
              </a:defRPr>
            </a:lvl2pPr>
            <a:lvl3pPr marL="1133947" indent="0">
              <a:buNone/>
              <a:defRPr sz="2232">
                <a:solidFill>
                  <a:schemeClr val="tx1">
                    <a:tint val="75000"/>
                  </a:schemeClr>
                </a:solidFill>
              </a:defRPr>
            </a:lvl3pPr>
            <a:lvl4pPr marL="1700921" indent="0">
              <a:buNone/>
              <a:defRPr sz="1984">
                <a:solidFill>
                  <a:schemeClr val="tx1">
                    <a:tint val="75000"/>
                  </a:schemeClr>
                </a:solidFill>
              </a:defRPr>
            </a:lvl4pPr>
            <a:lvl5pPr marL="2267895" indent="0">
              <a:buNone/>
              <a:defRPr sz="1984">
                <a:solidFill>
                  <a:schemeClr val="tx1">
                    <a:tint val="75000"/>
                  </a:schemeClr>
                </a:solidFill>
              </a:defRPr>
            </a:lvl5pPr>
            <a:lvl6pPr marL="2834869" indent="0">
              <a:buNone/>
              <a:defRPr sz="1984">
                <a:solidFill>
                  <a:schemeClr val="tx1">
                    <a:tint val="75000"/>
                  </a:schemeClr>
                </a:solidFill>
              </a:defRPr>
            </a:lvl6pPr>
            <a:lvl7pPr marL="3401842" indent="0">
              <a:buNone/>
              <a:defRPr sz="1984">
                <a:solidFill>
                  <a:schemeClr val="tx1">
                    <a:tint val="75000"/>
                  </a:schemeClr>
                </a:solidFill>
              </a:defRPr>
            </a:lvl7pPr>
            <a:lvl8pPr marL="3968816" indent="0">
              <a:buNone/>
              <a:defRPr sz="1984">
                <a:solidFill>
                  <a:schemeClr val="tx1">
                    <a:tint val="75000"/>
                  </a:schemeClr>
                </a:solidFill>
              </a:defRPr>
            </a:lvl8pPr>
            <a:lvl9pPr marL="4535790" indent="0">
              <a:buNone/>
              <a:defRPr sz="198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1C7E0-6ED5-96F5-834D-9A78515208A7}"/>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E4C4FA02-FE0D-7A9D-F776-023DF899BB5D}"/>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120829A9-CE59-F654-F495-477869B8C2CB}"/>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08662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8862-ADA7-F3EA-848C-BEED6C5FBE5A}"/>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7B4CB26C-6444-5589-24F9-EB092D35FE2A}"/>
              </a:ext>
            </a:extLst>
          </p:cNvPr>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a:extLst>
              <a:ext uri="{FF2B5EF4-FFF2-40B4-BE49-F238E27FC236}">
                <a16:creationId xmlns:a16="http://schemas.microsoft.com/office/drawing/2014/main" id="{2C7C8239-917A-6877-9BB6-A165E39F1D6F}"/>
              </a:ext>
            </a:extLst>
          </p:cNvPr>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a:extLst>
              <a:ext uri="{FF2B5EF4-FFF2-40B4-BE49-F238E27FC236}">
                <a16:creationId xmlns:a16="http://schemas.microsoft.com/office/drawing/2014/main" id="{2C0CED42-5FF1-F932-A846-7C61B1E3766E}"/>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a:extLst>
              <a:ext uri="{FF2B5EF4-FFF2-40B4-BE49-F238E27FC236}">
                <a16:creationId xmlns:a16="http://schemas.microsoft.com/office/drawing/2014/main" id="{6CC5B68C-5CC7-C108-4F5B-4D4274C98DEF}"/>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60D2B08B-912D-67F5-30FB-A7CB04A2659F}"/>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6830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E1F99-8B2B-C977-D418-45BC85E26317}"/>
              </a:ext>
            </a:extLst>
          </p:cNvPr>
          <p:cNvSpPr>
            <a:spLocks noGrp="1"/>
          </p:cNvSpPr>
          <p:nvPr>
            <p:ph type="title"/>
          </p:nvPr>
        </p:nvSpPr>
        <p:spPr>
          <a:xfrm>
            <a:off x="1041425" y="569241"/>
            <a:ext cx="13040439" cy="2066590"/>
          </a:xfrm>
        </p:spPr>
        <p:txBody>
          <a:bodyPr/>
          <a:lstStyle/>
          <a:p>
            <a:r>
              <a:rPr lang="en-US"/>
              <a:t>Click to edit Master title style</a:t>
            </a:r>
            <a:endParaRPr lang="ar-EG"/>
          </a:p>
        </p:txBody>
      </p:sp>
      <p:sp>
        <p:nvSpPr>
          <p:cNvPr id="3" name="Text Placeholder 2">
            <a:extLst>
              <a:ext uri="{FF2B5EF4-FFF2-40B4-BE49-F238E27FC236}">
                <a16:creationId xmlns:a16="http://schemas.microsoft.com/office/drawing/2014/main" id="{37A17D96-FFE1-BE34-0588-B8D8791E16C0}"/>
              </a:ext>
            </a:extLst>
          </p:cNvPr>
          <p:cNvSpPr>
            <a:spLocks noGrp="1"/>
          </p:cNvSpPr>
          <p:nvPr>
            <p:ph type="body" idx="1"/>
          </p:nvPr>
        </p:nvSpPr>
        <p:spPr>
          <a:xfrm>
            <a:off x="1041425" y="2620980"/>
            <a:ext cx="63961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4" name="Content Placeholder 3">
            <a:extLst>
              <a:ext uri="{FF2B5EF4-FFF2-40B4-BE49-F238E27FC236}">
                <a16:creationId xmlns:a16="http://schemas.microsoft.com/office/drawing/2014/main" id="{CDBE1E3B-79A0-3888-1D45-D5BB7F83F6C1}"/>
              </a:ext>
            </a:extLst>
          </p:cNvPr>
          <p:cNvSpPr>
            <a:spLocks noGrp="1"/>
          </p:cNvSpPr>
          <p:nvPr>
            <p:ph sz="half" idx="2"/>
          </p:nvPr>
        </p:nvSpPr>
        <p:spPr>
          <a:xfrm>
            <a:off x="1041425"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a:extLst>
              <a:ext uri="{FF2B5EF4-FFF2-40B4-BE49-F238E27FC236}">
                <a16:creationId xmlns:a16="http://schemas.microsoft.com/office/drawing/2014/main" id="{4B6613FD-1911-5B9F-8E81-0F4A5B707794}"/>
              </a:ext>
            </a:extLst>
          </p:cNvPr>
          <p:cNvSpPr>
            <a:spLocks noGrp="1"/>
          </p:cNvSpPr>
          <p:nvPr>
            <p:ph type="body" sz="quarter" idx="3"/>
          </p:nvPr>
        </p:nvSpPr>
        <p:spPr>
          <a:xfrm>
            <a:off x="7654171" y="2620980"/>
            <a:ext cx="64276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6" name="Content Placeholder 5">
            <a:extLst>
              <a:ext uri="{FF2B5EF4-FFF2-40B4-BE49-F238E27FC236}">
                <a16:creationId xmlns:a16="http://schemas.microsoft.com/office/drawing/2014/main" id="{591714C2-7D8A-5B53-1F07-C3A21B66320E}"/>
              </a:ext>
            </a:extLst>
          </p:cNvPr>
          <p:cNvSpPr>
            <a:spLocks noGrp="1"/>
          </p:cNvSpPr>
          <p:nvPr>
            <p:ph sz="quarter" idx="4"/>
          </p:nvPr>
        </p:nvSpPr>
        <p:spPr>
          <a:xfrm>
            <a:off x="7654171"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a:extLst>
              <a:ext uri="{FF2B5EF4-FFF2-40B4-BE49-F238E27FC236}">
                <a16:creationId xmlns:a16="http://schemas.microsoft.com/office/drawing/2014/main" id="{38F80D00-501B-2BC0-2EB3-CFF90379269F}"/>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a:extLst>
              <a:ext uri="{FF2B5EF4-FFF2-40B4-BE49-F238E27FC236}">
                <a16:creationId xmlns:a16="http://schemas.microsoft.com/office/drawing/2014/main" id="{34EA95E7-91D1-EA6A-FBEE-5C0D1F06AEAB}"/>
              </a:ext>
            </a:extLst>
          </p:cNvPr>
          <p:cNvSpPr>
            <a:spLocks noGrp="1"/>
          </p:cNvSpPr>
          <p:nvPr>
            <p:ph type="ftr" sz="quarter" idx="11"/>
          </p:nvPr>
        </p:nvSpPr>
        <p:spPr/>
        <p:txBody>
          <a:bodyPr/>
          <a:lstStyle/>
          <a:p>
            <a:endParaRPr lang="ar-EG"/>
          </a:p>
        </p:txBody>
      </p:sp>
      <p:sp>
        <p:nvSpPr>
          <p:cNvPr id="9" name="Slide Number Placeholder 8">
            <a:extLst>
              <a:ext uri="{FF2B5EF4-FFF2-40B4-BE49-F238E27FC236}">
                <a16:creationId xmlns:a16="http://schemas.microsoft.com/office/drawing/2014/main" id="{026731A0-FA3A-2AB3-48B2-94C29F5D1AE4}"/>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2165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6B3E-392B-F11F-6F5F-6984D9050037}"/>
              </a:ext>
            </a:extLst>
          </p:cNvPr>
          <p:cNvSpPr>
            <a:spLocks noGrp="1"/>
          </p:cNvSpPr>
          <p:nvPr>
            <p:ph type="title"/>
          </p:nvPr>
        </p:nvSpPr>
        <p:spPr/>
        <p:txBody>
          <a:bodyPr/>
          <a:lstStyle/>
          <a:p>
            <a:r>
              <a:rPr lang="en-US"/>
              <a:t>Click to edit Master title style</a:t>
            </a:r>
            <a:endParaRPr lang="ar-EG"/>
          </a:p>
        </p:txBody>
      </p:sp>
      <p:sp>
        <p:nvSpPr>
          <p:cNvPr id="3" name="Date Placeholder 2">
            <a:extLst>
              <a:ext uri="{FF2B5EF4-FFF2-40B4-BE49-F238E27FC236}">
                <a16:creationId xmlns:a16="http://schemas.microsoft.com/office/drawing/2014/main" id="{7D85642A-302F-3D7A-B86F-4D9F001E00F7}"/>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a:extLst>
              <a:ext uri="{FF2B5EF4-FFF2-40B4-BE49-F238E27FC236}">
                <a16:creationId xmlns:a16="http://schemas.microsoft.com/office/drawing/2014/main" id="{4DB5BEF5-EB4F-0D9D-2C90-056BA2F17189}"/>
              </a:ext>
            </a:extLst>
          </p:cNvPr>
          <p:cNvSpPr>
            <a:spLocks noGrp="1"/>
          </p:cNvSpPr>
          <p:nvPr>
            <p:ph type="ftr" sz="quarter" idx="11"/>
          </p:nvPr>
        </p:nvSpPr>
        <p:spPr/>
        <p:txBody>
          <a:bodyPr/>
          <a:lstStyle/>
          <a:p>
            <a:endParaRPr lang="ar-EG"/>
          </a:p>
        </p:txBody>
      </p:sp>
      <p:sp>
        <p:nvSpPr>
          <p:cNvPr id="5" name="Slide Number Placeholder 4">
            <a:extLst>
              <a:ext uri="{FF2B5EF4-FFF2-40B4-BE49-F238E27FC236}">
                <a16:creationId xmlns:a16="http://schemas.microsoft.com/office/drawing/2014/main" id="{76E1037F-D0D7-59DE-78AB-017500F22BE8}"/>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1350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302E87-DF9E-39F3-03FF-C878643CA37B}"/>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a:extLst>
              <a:ext uri="{FF2B5EF4-FFF2-40B4-BE49-F238E27FC236}">
                <a16:creationId xmlns:a16="http://schemas.microsoft.com/office/drawing/2014/main" id="{B7AE9B17-FCE3-2ED2-5D73-FC7070305711}"/>
              </a:ext>
            </a:extLst>
          </p:cNvPr>
          <p:cNvSpPr>
            <a:spLocks noGrp="1"/>
          </p:cNvSpPr>
          <p:nvPr>
            <p:ph type="ftr" sz="quarter" idx="11"/>
          </p:nvPr>
        </p:nvSpPr>
        <p:spPr/>
        <p:txBody>
          <a:bodyPr/>
          <a:lstStyle/>
          <a:p>
            <a:endParaRPr lang="ar-EG"/>
          </a:p>
        </p:txBody>
      </p:sp>
      <p:sp>
        <p:nvSpPr>
          <p:cNvPr id="4" name="Slide Number Placeholder 3">
            <a:extLst>
              <a:ext uri="{FF2B5EF4-FFF2-40B4-BE49-F238E27FC236}">
                <a16:creationId xmlns:a16="http://schemas.microsoft.com/office/drawing/2014/main" id="{28F1D287-F7D8-8721-F4E4-0C162C894A20}"/>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139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5BB5-C1BF-6BBF-D9CF-22C7341A87CD}"/>
              </a:ext>
            </a:extLst>
          </p:cNvPr>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3" name="Content Placeholder 2">
            <a:extLst>
              <a:ext uri="{FF2B5EF4-FFF2-40B4-BE49-F238E27FC236}">
                <a16:creationId xmlns:a16="http://schemas.microsoft.com/office/drawing/2014/main" id="{8704838A-7E3D-0675-192A-29E5C187AB3C}"/>
              </a:ext>
            </a:extLst>
          </p:cNvPr>
          <p:cNvSpPr>
            <a:spLocks noGrp="1"/>
          </p:cNvSpPr>
          <p:nvPr>
            <p:ph idx="1"/>
          </p:nvPr>
        </p:nvSpPr>
        <p:spPr>
          <a:xfrm>
            <a:off x="6427693" y="1539424"/>
            <a:ext cx="7654171" cy="7598117"/>
          </a:xfrm>
        </p:spPr>
        <p:txBody>
          <a:bodyPr/>
          <a:lstStyle>
            <a:lvl1pPr>
              <a:defRPr sz="3968"/>
            </a:lvl1pPr>
            <a:lvl2pPr>
              <a:defRPr sz="3472"/>
            </a:lvl2pPr>
            <a:lvl3pPr>
              <a:defRPr sz="2976"/>
            </a:lvl3pPr>
            <a:lvl4pPr>
              <a:defRPr sz="2480"/>
            </a:lvl4pPr>
            <a:lvl5pPr>
              <a:defRPr sz="2480"/>
            </a:lvl5pPr>
            <a:lvl6pPr>
              <a:defRPr sz="2480"/>
            </a:lvl6pPr>
            <a:lvl7pPr>
              <a:defRPr sz="2480"/>
            </a:lvl7pPr>
            <a:lvl8pPr>
              <a:defRPr sz="2480"/>
            </a:lvl8pPr>
            <a:lvl9pPr>
              <a:defRPr sz="24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a:extLst>
              <a:ext uri="{FF2B5EF4-FFF2-40B4-BE49-F238E27FC236}">
                <a16:creationId xmlns:a16="http://schemas.microsoft.com/office/drawing/2014/main" id="{BB003790-3667-8BFD-3222-1C6309A90C8B}"/>
              </a:ext>
            </a:extLst>
          </p:cNvPr>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BCBFEFEB-A47F-700C-776E-08AB768C35C4}"/>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a:extLst>
              <a:ext uri="{FF2B5EF4-FFF2-40B4-BE49-F238E27FC236}">
                <a16:creationId xmlns:a16="http://schemas.microsoft.com/office/drawing/2014/main" id="{22C10C66-73B7-C913-8D8F-8A68768592CA}"/>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EE08A183-F9DF-BA2E-7208-B63AF7E6E718}"/>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2895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5EEB-5B3F-23E6-4B2C-E69C7416A6D1}"/>
              </a:ext>
            </a:extLst>
          </p:cNvPr>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3" name="Picture Placeholder 2">
            <a:extLst>
              <a:ext uri="{FF2B5EF4-FFF2-40B4-BE49-F238E27FC236}">
                <a16:creationId xmlns:a16="http://schemas.microsoft.com/office/drawing/2014/main" id="{695A1A37-9524-2FB4-98CE-757790900B05}"/>
              </a:ext>
            </a:extLst>
          </p:cNvPr>
          <p:cNvSpPr>
            <a:spLocks noGrp="1"/>
          </p:cNvSpPr>
          <p:nvPr>
            <p:ph type="pic" idx="1"/>
          </p:nvPr>
        </p:nvSpPr>
        <p:spPr>
          <a:xfrm>
            <a:off x="6427693" y="1539424"/>
            <a:ext cx="7654171" cy="7598117"/>
          </a:xfrm>
        </p:spPr>
        <p:txBody>
          <a:bodyPr/>
          <a:lstStyle>
            <a:lvl1pPr marL="0" indent="0">
              <a:buNone/>
              <a:defRPr sz="3968"/>
            </a:lvl1pPr>
            <a:lvl2pPr marL="566974" indent="0">
              <a:buNone/>
              <a:defRPr sz="3472"/>
            </a:lvl2pPr>
            <a:lvl3pPr marL="1133947" indent="0">
              <a:buNone/>
              <a:defRPr sz="2976"/>
            </a:lvl3pPr>
            <a:lvl4pPr marL="1700921" indent="0">
              <a:buNone/>
              <a:defRPr sz="2480"/>
            </a:lvl4pPr>
            <a:lvl5pPr marL="2267895" indent="0">
              <a:buNone/>
              <a:defRPr sz="2480"/>
            </a:lvl5pPr>
            <a:lvl6pPr marL="2834869" indent="0">
              <a:buNone/>
              <a:defRPr sz="2480"/>
            </a:lvl6pPr>
            <a:lvl7pPr marL="3401842" indent="0">
              <a:buNone/>
              <a:defRPr sz="2480"/>
            </a:lvl7pPr>
            <a:lvl8pPr marL="3968816" indent="0">
              <a:buNone/>
              <a:defRPr sz="2480"/>
            </a:lvl8pPr>
            <a:lvl9pPr marL="4535790" indent="0">
              <a:buNone/>
              <a:defRPr sz="2480"/>
            </a:lvl9pPr>
          </a:lstStyle>
          <a:p>
            <a:endParaRPr lang="ar-EG"/>
          </a:p>
        </p:txBody>
      </p:sp>
      <p:sp>
        <p:nvSpPr>
          <p:cNvPr id="4" name="Text Placeholder 3">
            <a:extLst>
              <a:ext uri="{FF2B5EF4-FFF2-40B4-BE49-F238E27FC236}">
                <a16:creationId xmlns:a16="http://schemas.microsoft.com/office/drawing/2014/main" id="{7ADD3C44-47EA-04C5-5800-53BC4B0602DD}"/>
              </a:ext>
            </a:extLst>
          </p:cNvPr>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E7D88EFF-5CC2-2B41-AFF7-FEB324544595}"/>
              </a:ext>
            </a:extLst>
          </p:cNvPr>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a:extLst>
              <a:ext uri="{FF2B5EF4-FFF2-40B4-BE49-F238E27FC236}">
                <a16:creationId xmlns:a16="http://schemas.microsoft.com/office/drawing/2014/main" id="{E0983177-2554-4A00-102A-E996C53BBFB1}"/>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646F263D-4958-EB77-A28C-E2BFE8B4F095}"/>
              </a:ext>
            </a:extLst>
          </p:cNvPr>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7384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A497F7-D494-D971-DEC8-506E8103FDFB}"/>
              </a:ext>
            </a:extLst>
          </p:cNvPr>
          <p:cNvSpPr>
            <a:spLocks noGrp="1"/>
          </p:cNvSpPr>
          <p:nvPr>
            <p:ph type="title"/>
          </p:nvPr>
        </p:nvSpPr>
        <p:spPr>
          <a:xfrm>
            <a:off x="1039456" y="569241"/>
            <a:ext cx="13040439" cy="2066590"/>
          </a:xfrm>
          <a:prstGeom prst="rect">
            <a:avLst/>
          </a:prstGeom>
        </p:spPr>
        <p:txBody>
          <a:bodyPr vert="horz" lIns="91440" tIns="45720" rIns="91440" bIns="45720" rtlCol="0" anchor="ctr">
            <a:normAutofit/>
          </a:bodyPr>
          <a:lstStyle/>
          <a:p>
            <a:r>
              <a:rPr lang="en-US"/>
              <a:t>Click to edit Master title style</a:t>
            </a:r>
            <a:endParaRPr lang="ar-EG"/>
          </a:p>
        </p:txBody>
      </p:sp>
      <p:sp>
        <p:nvSpPr>
          <p:cNvPr id="3" name="Text Placeholder 2">
            <a:extLst>
              <a:ext uri="{FF2B5EF4-FFF2-40B4-BE49-F238E27FC236}">
                <a16:creationId xmlns:a16="http://schemas.microsoft.com/office/drawing/2014/main" id="{A6CD37EB-D50C-5B53-517B-A7F5FD5035C0}"/>
              </a:ext>
            </a:extLst>
          </p:cNvPr>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230E4B61-7159-ABB7-F631-1DB546F674A5}"/>
              </a:ext>
            </a:extLst>
          </p:cNvPr>
          <p:cNvSpPr>
            <a:spLocks noGrp="1"/>
          </p:cNvSpPr>
          <p:nvPr>
            <p:ph type="dt" sz="half" idx="2"/>
          </p:nvPr>
        </p:nvSpPr>
        <p:spPr>
          <a:xfrm>
            <a:off x="1039455" y="9909727"/>
            <a:ext cx="3401854" cy="569240"/>
          </a:xfrm>
          <a:prstGeom prst="rect">
            <a:avLst/>
          </a:prstGeom>
        </p:spPr>
        <p:txBody>
          <a:bodyPr vert="horz" lIns="91440" tIns="45720" rIns="91440" bIns="45720" rtlCol="0" anchor="ctr"/>
          <a:lstStyle>
            <a:lvl1pPr algn="r">
              <a:defRPr sz="1488">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a:extLst>
              <a:ext uri="{FF2B5EF4-FFF2-40B4-BE49-F238E27FC236}">
                <a16:creationId xmlns:a16="http://schemas.microsoft.com/office/drawing/2014/main" id="{6DF388F1-D6DF-3A50-4677-8DD634901851}"/>
              </a:ext>
            </a:extLst>
          </p:cNvPr>
          <p:cNvSpPr>
            <a:spLocks noGrp="1"/>
          </p:cNvSpPr>
          <p:nvPr>
            <p:ph type="ftr" sz="quarter" idx="3"/>
          </p:nvPr>
        </p:nvSpPr>
        <p:spPr>
          <a:xfrm>
            <a:off x="5008285" y="9909727"/>
            <a:ext cx="5102781" cy="569240"/>
          </a:xfrm>
          <a:prstGeom prst="rect">
            <a:avLst/>
          </a:prstGeom>
        </p:spPr>
        <p:txBody>
          <a:bodyPr vert="horz" lIns="91440" tIns="45720" rIns="91440" bIns="45720" rtlCol="0" anchor="ctr"/>
          <a:lstStyle>
            <a:lvl1pPr algn="ctr">
              <a:defRPr sz="1488">
                <a:solidFill>
                  <a:schemeClr val="tx1">
                    <a:tint val="75000"/>
                  </a:schemeClr>
                </a:solidFill>
              </a:defRPr>
            </a:lvl1pPr>
          </a:lstStyle>
          <a:p>
            <a:endParaRPr lang="ar-EG"/>
          </a:p>
        </p:txBody>
      </p:sp>
      <p:sp>
        <p:nvSpPr>
          <p:cNvPr id="6" name="Slide Number Placeholder 5">
            <a:extLst>
              <a:ext uri="{FF2B5EF4-FFF2-40B4-BE49-F238E27FC236}">
                <a16:creationId xmlns:a16="http://schemas.microsoft.com/office/drawing/2014/main" id="{43C47C54-6F7F-50F0-98D0-F6F51446B443}"/>
              </a:ext>
            </a:extLst>
          </p:cNvPr>
          <p:cNvSpPr>
            <a:spLocks noGrp="1"/>
          </p:cNvSpPr>
          <p:nvPr>
            <p:ph type="sldNum" sz="quarter" idx="4"/>
          </p:nvPr>
        </p:nvSpPr>
        <p:spPr>
          <a:xfrm>
            <a:off x="10678041" y="9909727"/>
            <a:ext cx="3401854" cy="569240"/>
          </a:xfrm>
          <a:prstGeom prst="rect">
            <a:avLst/>
          </a:prstGeom>
        </p:spPr>
        <p:txBody>
          <a:bodyPr vert="horz" lIns="91440" tIns="45720" rIns="91440" bIns="45720" rtlCol="0" anchor="ctr"/>
          <a:lstStyle>
            <a:lvl1pPr algn="l">
              <a:defRPr sz="1488">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172170664"/>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l" defTabSz="1133947" rtl="0" eaLnBrk="1" latinLnBrk="0" hangingPunct="1">
        <a:lnSpc>
          <a:spcPct val="90000"/>
        </a:lnSpc>
        <a:spcBef>
          <a:spcPct val="0"/>
        </a:spcBef>
        <a:buNone/>
        <a:defRPr sz="5456" kern="1200">
          <a:solidFill>
            <a:schemeClr val="tx1"/>
          </a:solidFill>
          <a:latin typeface="+mj-lt"/>
          <a:ea typeface="+mj-ea"/>
          <a:cs typeface="+mj-cs"/>
        </a:defRPr>
      </a:lvl1pPr>
    </p:titleStyle>
    <p:bodyStyle>
      <a:lvl1pPr marL="283487" indent="-283487" algn="l" defTabSz="1133947" rtl="0" eaLnBrk="1" latinLnBrk="0" hangingPunct="1">
        <a:lnSpc>
          <a:spcPct val="90000"/>
        </a:lnSpc>
        <a:spcBef>
          <a:spcPts val="1240"/>
        </a:spcBef>
        <a:buFont typeface="Arial" panose="020B0604020202020204" pitchFamily="34" charset="0"/>
        <a:buChar char="•"/>
        <a:defRPr sz="3472" kern="1200">
          <a:solidFill>
            <a:schemeClr val="tx1"/>
          </a:solidFill>
          <a:latin typeface="+mn-lt"/>
          <a:ea typeface="+mn-ea"/>
          <a:cs typeface="+mn-cs"/>
        </a:defRPr>
      </a:lvl1pPr>
      <a:lvl2pPr marL="850461" indent="-283487" algn="l" defTabSz="1133947" rtl="0" eaLnBrk="1" latinLnBrk="0" hangingPunct="1">
        <a:lnSpc>
          <a:spcPct val="90000"/>
        </a:lnSpc>
        <a:spcBef>
          <a:spcPts val="620"/>
        </a:spcBef>
        <a:buFont typeface="Arial" panose="020B0604020202020204" pitchFamily="34" charset="0"/>
        <a:buChar char="•"/>
        <a:defRPr sz="2976" kern="1200">
          <a:solidFill>
            <a:schemeClr val="tx1"/>
          </a:solidFill>
          <a:latin typeface="+mn-lt"/>
          <a:ea typeface="+mn-ea"/>
          <a:cs typeface="+mn-cs"/>
        </a:defRPr>
      </a:lvl2pPr>
      <a:lvl3pPr marL="1417434" indent="-283487" algn="l" defTabSz="1133947" rtl="0" eaLnBrk="1" latinLnBrk="0" hangingPunct="1">
        <a:lnSpc>
          <a:spcPct val="90000"/>
        </a:lnSpc>
        <a:spcBef>
          <a:spcPts val="620"/>
        </a:spcBef>
        <a:buFont typeface="Arial" panose="020B0604020202020204" pitchFamily="34" charset="0"/>
        <a:buChar char="•"/>
        <a:defRPr sz="2480" kern="1200">
          <a:solidFill>
            <a:schemeClr val="tx1"/>
          </a:solidFill>
          <a:latin typeface="+mn-lt"/>
          <a:ea typeface="+mn-ea"/>
          <a:cs typeface="+mn-cs"/>
        </a:defRPr>
      </a:lvl3pPr>
      <a:lvl4pPr marL="1984408"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4pPr>
      <a:lvl5pPr marL="2551382"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5pPr>
      <a:lvl6pPr marL="3118355"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6pPr>
      <a:lvl7pPr marL="3685329"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7pPr>
      <a:lvl8pPr marL="4252303"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8pPr>
      <a:lvl9pPr marL="4819277"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9pPr>
    </p:bodyStyle>
    <p:otherStyle>
      <a:defPPr>
        <a:defRPr lang="ar-EG"/>
      </a:defPPr>
      <a:lvl1pPr marL="0" algn="l" defTabSz="1133947" rtl="0" eaLnBrk="1" latinLnBrk="0" hangingPunct="1">
        <a:defRPr sz="2232" kern="1200">
          <a:solidFill>
            <a:schemeClr val="tx1"/>
          </a:solidFill>
          <a:latin typeface="+mn-lt"/>
          <a:ea typeface="+mn-ea"/>
          <a:cs typeface="+mn-cs"/>
        </a:defRPr>
      </a:lvl1pPr>
      <a:lvl2pPr marL="566974" algn="l" defTabSz="1133947" rtl="0" eaLnBrk="1" latinLnBrk="0" hangingPunct="1">
        <a:defRPr sz="2232" kern="1200">
          <a:solidFill>
            <a:schemeClr val="tx1"/>
          </a:solidFill>
          <a:latin typeface="+mn-lt"/>
          <a:ea typeface="+mn-ea"/>
          <a:cs typeface="+mn-cs"/>
        </a:defRPr>
      </a:lvl2pPr>
      <a:lvl3pPr marL="1133947" algn="l" defTabSz="1133947" rtl="0" eaLnBrk="1" latinLnBrk="0" hangingPunct="1">
        <a:defRPr sz="2232" kern="1200">
          <a:solidFill>
            <a:schemeClr val="tx1"/>
          </a:solidFill>
          <a:latin typeface="+mn-lt"/>
          <a:ea typeface="+mn-ea"/>
          <a:cs typeface="+mn-cs"/>
        </a:defRPr>
      </a:lvl3pPr>
      <a:lvl4pPr marL="1700921" algn="l" defTabSz="1133947" rtl="0" eaLnBrk="1" latinLnBrk="0" hangingPunct="1">
        <a:defRPr sz="2232" kern="1200">
          <a:solidFill>
            <a:schemeClr val="tx1"/>
          </a:solidFill>
          <a:latin typeface="+mn-lt"/>
          <a:ea typeface="+mn-ea"/>
          <a:cs typeface="+mn-cs"/>
        </a:defRPr>
      </a:lvl4pPr>
      <a:lvl5pPr marL="2267895" algn="l" defTabSz="1133947" rtl="0" eaLnBrk="1" latinLnBrk="0" hangingPunct="1">
        <a:defRPr sz="2232" kern="1200">
          <a:solidFill>
            <a:schemeClr val="tx1"/>
          </a:solidFill>
          <a:latin typeface="+mn-lt"/>
          <a:ea typeface="+mn-ea"/>
          <a:cs typeface="+mn-cs"/>
        </a:defRPr>
      </a:lvl5pPr>
      <a:lvl6pPr marL="2834869" algn="l" defTabSz="1133947" rtl="0" eaLnBrk="1" latinLnBrk="0" hangingPunct="1">
        <a:defRPr sz="2232" kern="1200">
          <a:solidFill>
            <a:schemeClr val="tx1"/>
          </a:solidFill>
          <a:latin typeface="+mn-lt"/>
          <a:ea typeface="+mn-ea"/>
          <a:cs typeface="+mn-cs"/>
        </a:defRPr>
      </a:lvl6pPr>
      <a:lvl7pPr marL="3401842" algn="l" defTabSz="1133947" rtl="0" eaLnBrk="1" latinLnBrk="0" hangingPunct="1">
        <a:defRPr sz="2232" kern="1200">
          <a:solidFill>
            <a:schemeClr val="tx1"/>
          </a:solidFill>
          <a:latin typeface="+mn-lt"/>
          <a:ea typeface="+mn-ea"/>
          <a:cs typeface="+mn-cs"/>
        </a:defRPr>
      </a:lvl7pPr>
      <a:lvl8pPr marL="3968816" algn="l" defTabSz="1133947" rtl="0" eaLnBrk="1" latinLnBrk="0" hangingPunct="1">
        <a:defRPr sz="2232" kern="1200">
          <a:solidFill>
            <a:schemeClr val="tx1"/>
          </a:solidFill>
          <a:latin typeface="+mn-lt"/>
          <a:ea typeface="+mn-ea"/>
          <a:cs typeface="+mn-cs"/>
        </a:defRPr>
      </a:lvl8pPr>
      <a:lvl9pPr marL="4535790" algn="l" defTabSz="1133947" rtl="0" eaLnBrk="1" latinLnBrk="0" hangingPunct="1">
        <a:defRPr sz="22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019103" y="3649196"/>
            <a:ext cx="11339513" cy="1311410"/>
          </a:xfrm>
        </p:spPr>
        <p:txBody>
          <a:bodyPr>
            <a:normAutofit/>
          </a:bodyPr>
          <a:lstStyle/>
          <a:p>
            <a:pPr algn="ctr" defTabSz="1133947" rtl="1">
              <a:lnSpc>
                <a:spcPct val="90000"/>
              </a:lnSpc>
            </a:pPr>
            <a:r>
              <a:rPr lang="en-US" b="1" dirty="0" err="1"/>
              <a:t>Zahwan</a:t>
            </a:r>
            <a:r>
              <a:rPr lang="en-US" b="1" dirty="0"/>
              <a:t> Organic farm</a:t>
            </a:r>
          </a:p>
        </p:txBody>
      </p:sp>
      <p:sp>
        <p:nvSpPr>
          <p:cNvPr id="4" name="Subtitle 2"/>
          <p:cNvSpPr>
            <a:spLocks noGrp="1"/>
          </p:cNvSpPr>
          <p:nvPr>
            <p:ph type="subTitle" idx="1"/>
          </p:nvPr>
        </p:nvSpPr>
        <p:spPr>
          <a:xfrm>
            <a:off x="5034625" y="3022194"/>
            <a:ext cx="11339513" cy="627002"/>
          </a:xfrm>
        </p:spPr>
        <p:txBody>
          <a:bodyPr/>
          <a:lstStyle/>
          <a:p>
            <a:r>
              <a:rPr lang="ar-EG" dirty="0"/>
              <a:t>المبادرة الوطنية للمشروعات الخضراء الذكية</a:t>
            </a:r>
            <a:endParaRPr lang="en-US" dirty="0"/>
          </a:p>
        </p:txBody>
      </p:sp>
      <p:pic>
        <p:nvPicPr>
          <p:cNvPr id="6" name="Picture 5">
            <a:extLst>
              <a:ext uri="{FF2B5EF4-FFF2-40B4-BE49-F238E27FC236}">
                <a16:creationId xmlns:a16="http://schemas.microsoft.com/office/drawing/2014/main" id="{6B1545A6-25CF-0C49-4852-A428F4D1F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3099" y="5625704"/>
            <a:ext cx="5733153" cy="4053519"/>
          </a:xfrm>
          <a:prstGeom prst="rect">
            <a:avLst/>
          </a:prstGeom>
        </p:spPr>
      </p:pic>
      <p:sp>
        <p:nvSpPr>
          <p:cNvPr id="2" name="Rectangle 1">
            <a:extLst>
              <a:ext uri="{FF2B5EF4-FFF2-40B4-BE49-F238E27FC236}">
                <a16:creationId xmlns:a16="http://schemas.microsoft.com/office/drawing/2014/main" id="{0366A58F-5750-65D0-77B1-95CC1E157680}"/>
              </a:ext>
            </a:extLst>
          </p:cNvPr>
          <p:cNvSpPr/>
          <p:nvPr/>
        </p:nvSpPr>
        <p:spPr>
          <a:xfrm>
            <a:off x="2207587" y="4813005"/>
            <a:ext cx="11910510" cy="572449"/>
          </a:xfrm>
          <a:prstGeom prst="rect">
            <a:avLst/>
          </a:prstGeom>
          <a:noFill/>
        </p:spPr>
        <p:txBody>
          <a:bodyPr wrap="square" lIns="113395" tIns="56698" rIns="113395" bIns="56698">
            <a:spAutoFit/>
          </a:bodyPr>
          <a:lstStyle/>
          <a:p>
            <a:pPr algn="ctr" defTabSz="566974" rtl="1"/>
            <a:r>
              <a:rPr lang="en-US" sz="2976" dirty="0">
                <a:ln w="0"/>
                <a:solidFill>
                  <a:schemeClr val="accent1"/>
                </a:solidFill>
                <a:effectLst>
                  <a:outerShdw blurRad="38100" dist="19050" dir="2700000" algn="tl" rotWithShape="0">
                    <a:schemeClr val="dk1">
                      <a:alpha val="40000"/>
                    </a:schemeClr>
                  </a:outerShdw>
                </a:effectLst>
              </a:rPr>
              <a:t>Owner: MSG for land reclamation and hydroponic cultivation </a:t>
            </a:r>
          </a:p>
        </p:txBody>
      </p:sp>
      <p:sp>
        <p:nvSpPr>
          <p:cNvPr id="7" name="Rectangle 6">
            <a:extLst>
              <a:ext uri="{FF2B5EF4-FFF2-40B4-BE49-F238E27FC236}">
                <a16:creationId xmlns:a16="http://schemas.microsoft.com/office/drawing/2014/main" id="{680E0069-A855-A62D-4E10-CB7BE15CC09D}"/>
              </a:ext>
            </a:extLst>
          </p:cNvPr>
          <p:cNvSpPr/>
          <p:nvPr/>
        </p:nvSpPr>
        <p:spPr>
          <a:xfrm>
            <a:off x="1733604" y="5431413"/>
            <a:ext cx="11910510" cy="419843"/>
          </a:xfrm>
          <a:prstGeom prst="rect">
            <a:avLst/>
          </a:prstGeom>
          <a:noFill/>
        </p:spPr>
        <p:txBody>
          <a:bodyPr wrap="square" lIns="113395" tIns="56698" rIns="113395" bIns="56698">
            <a:spAutoFit/>
          </a:bodyPr>
          <a:lstStyle/>
          <a:p>
            <a:pPr algn="ctr" defTabSz="566974" rtl="1"/>
            <a:r>
              <a:rPr lang="en-US" sz="1984" dirty="0" err="1">
                <a:ln w="0"/>
                <a:solidFill>
                  <a:srgbClr val="31304D"/>
                </a:solidFill>
                <a:effectLst>
                  <a:outerShdw blurRad="38100" dist="19050" dir="2700000" algn="tl" rotWithShape="0">
                    <a:schemeClr val="dk1">
                      <a:alpha val="40000"/>
                    </a:schemeClr>
                  </a:outerShdw>
                </a:effectLst>
              </a:rPr>
              <a:t>www.msg-developments.com</a:t>
            </a:r>
            <a:endParaRPr lang="en-US" sz="1984" dirty="0">
              <a:ln w="0"/>
              <a:solidFill>
                <a:srgbClr val="31304D"/>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569991" y="5085179"/>
            <a:ext cx="12509904" cy="4535628"/>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مهندسة</a:t>
            </a:r>
            <a:r>
              <a:rPr lang="ar-EG" sz="2000" b="1" dirty="0">
                <a:solidFill>
                  <a:sysClr val="windowText" lastClr="000000"/>
                </a:solidFill>
                <a:latin typeface="Arial" panose="020B0604020202020204" pitchFamily="34" charset="0"/>
                <a:cs typeface="Arial" panose="020B0604020202020204" pitchFamily="34" charset="0"/>
              </a:rPr>
              <a:t> / سهام عبداللطيف ابوالقاسم</a:t>
            </a:r>
            <a:r>
              <a:rPr lang="ar-EG" sz="2000" dirty="0">
                <a:solidFill>
                  <a:sysClr val="windowText" lastClr="000000"/>
                </a:solidFill>
                <a:latin typeface="Arial" panose="020B0604020202020204" pitchFamily="34" charset="0"/>
                <a:cs typeface="Arial" panose="020B0604020202020204" pitchFamily="34" charset="0"/>
              </a:rPr>
              <a:t> </a:t>
            </a:r>
          </a:p>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الوظيفة</a:t>
            </a:r>
            <a:r>
              <a:rPr lang="ar-EG" sz="2000" dirty="0">
                <a:solidFill>
                  <a:sysClr val="windowText" lastClr="000000"/>
                </a:solidFill>
                <a:latin typeface="Arial" panose="020B0604020202020204" pitchFamily="34" charset="0"/>
                <a:cs typeface="Arial" panose="020B0604020202020204" pitchFamily="34" charset="0"/>
              </a:rPr>
              <a:t> /  رئيس مجلس إدارة شركة أم أس جي للتطوير العقاري وإدارة مشروعات وإلاستصلاح الأراضي والزراعات المتطورة</a:t>
            </a:r>
          </a:p>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المؤهل العلمي </a:t>
            </a:r>
            <a:r>
              <a:rPr lang="ar-EG" sz="2000" dirty="0">
                <a:solidFill>
                  <a:sysClr val="windowText" lastClr="000000"/>
                </a:solidFill>
                <a:latin typeface="Arial" panose="020B0604020202020204" pitchFamily="34" charset="0"/>
                <a:cs typeface="Arial" panose="020B0604020202020204" pitchFamily="34" charset="0"/>
              </a:rPr>
              <a:t>/ بكالريوس هندسة مدني دفعة ٢٠٠٢ –  جامعة اسكندرية – امتياز في مشروع التخرج ميكانيكا التربة </a:t>
            </a:r>
          </a:p>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الخبرات</a:t>
            </a:r>
            <a:r>
              <a:rPr lang="ar-EG" sz="2000" dirty="0">
                <a:solidFill>
                  <a:sysClr val="windowText" lastClr="000000"/>
                </a:solidFill>
                <a:latin typeface="Arial" panose="020B0604020202020204" pitchFamily="34" charset="0"/>
                <a:cs typeface="Arial" panose="020B0604020202020204" pitchFamily="34" charset="0"/>
              </a:rPr>
              <a:t> / العمل كأستشاري مع </a:t>
            </a:r>
            <a:r>
              <a:rPr lang="ar-EG" sz="2000" b="1" dirty="0">
                <a:solidFill>
                  <a:sysClr val="windowText" lastClr="000000"/>
                </a:solidFill>
                <a:latin typeface="Arial" panose="020B0604020202020204" pitchFamily="34" charset="0"/>
                <a:cs typeface="Arial" panose="020B0604020202020204" pitchFamily="34" charset="0"/>
              </a:rPr>
              <a:t>البروفيسير أستاذ. دكتور / فتحي عبد ربة </a:t>
            </a:r>
            <a:r>
              <a:rPr lang="ar-EG" sz="2000" dirty="0">
                <a:solidFill>
                  <a:sysClr val="windowText" lastClr="000000"/>
                </a:solidFill>
                <a:latin typeface="Arial" panose="020B0604020202020204" pitchFamily="34" charset="0"/>
                <a:cs typeface="Arial" panose="020B0604020202020204" pitchFamily="34" charset="0"/>
              </a:rPr>
              <a:t>- تجديد بعض المنشآت المركز الطبي العالمي – استشاري في انشاء مكتبة الإسكندرية باشرام عام من منظمة اليونسكو – ترميم كلية فنون جميلة جامعة الإسكندرية – آنشاء بعض العمارات في عدة مدن جديدة – المشاركة في انشاء فندق سان استيفانو – المشاركة في انشاء عدد من الكباري من خلال المقاولين العرب وغيرها من عدة مشاريع  </a:t>
            </a:r>
          </a:p>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المشروع</a:t>
            </a:r>
            <a:r>
              <a:rPr lang="ar-EG" sz="2000" dirty="0">
                <a:solidFill>
                  <a:sysClr val="windowText" lastClr="000000"/>
                </a:solidFill>
                <a:latin typeface="Arial" panose="020B0604020202020204" pitchFamily="34" charset="0"/>
                <a:cs typeface="Arial" panose="020B0604020202020204" pitchFamily="34" charset="0"/>
              </a:rPr>
              <a:t> / </a:t>
            </a:r>
            <a:r>
              <a:rPr lang="en-US" sz="2000" b="1" dirty="0">
                <a:solidFill>
                  <a:sysClr val="windowText" lastClr="000000"/>
                </a:solidFill>
                <a:latin typeface="Arial" panose="020B0604020202020204" pitchFamily="34" charset="0"/>
                <a:cs typeface="Arial" panose="020B0604020202020204" pitchFamily="34" charset="0"/>
              </a:rPr>
              <a:t>ZAHWAN ORGANIC FARM</a:t>
            </a:r>
          </a:p>
          <a:p>
            <a:pPr marL="283487" indent="-283487" algn="justLow" defTabSz="1133947" rtl="1">
              <a:spcBef>
                <a:spcPts val="1240"/>
              </a:spcBef>
              <a:defRPr/>
            </a:pPr>
            <a:r>
              <a:rPr lang="ar-SA" sz="2000" b="1" dirty="0">
                <a:solidFill>
                  <a:srgbClr val="FF0000"/>
                </a:solidFill>
                <a:latin typeface="Arial" panose="020B0604020202020204" pitchFamily="34" charset="0"/>
                <a:cs typeface="Arial" panose="020B0604020202020204" pitchFamily="34" charset="0"/>
              </a:rPr>
              <a:t>الفكرة</a:t>
            </a:r>
            <a:r>
              <a:rPr lang="ar-SA" sz="2000" b="1" dirty="0">
                <a:solidFill>
                  <a:sysClr val="windowText" lastClr="000000"/>
                </a:solidFill>
                <a:latin typeface="Arial" panose="020B0604020202020204" pitchFamily="34" charset="0"/>
                <a:cs typeface="Arial" panose="020B0604020202020204" pitchFamily="34" charset="0"/>
              </a:rPr>
              <a:t> </a:t>
            </a:r>
            <a:r>
              <a:rPr lang="ar-SA" sz="2000" dirty="0">
                <a:solidFill>
                  <a:sysClr val="windowText" lastClr="000000"/>
                </a:solidFill>
                <a:latin typeface="Arial" panose="020B0604020202020204" pitchFamily="34" charset="0"/>
                <a:cs typeface="Arial" panose="020B0604020202020204" pitchFamily="34" charset="0"/>
              </a:rPr>
              <a:t>/ زراعة الفراولة والخضروات </a:t>
            </a:r>
            <a:r>
              <a:rPr lang="ar-SA" sz="2000" dirty="0" err="1">
                <a:solidFill>
                  <a:sysClr val="windowText" lastClr="000000"/>
                </a:solidFill>
                <a:latin typeface="Arial" panose="020B0604020202020204" pitchFamily="34" charset="0"/>
                <a:cs typeface="Arial" panose="020B0604020202020204" pitchFamily="34" charset="0"/>
              </a:rPr>
              <a:t>الثمرية</a:t>
            </a:r>
            <a:r>
              <a:rPr lang="ar-SA" sz="2000" dirty="0">
                <a:solidFill>
                  <a:sysClr val="windowText" lastClr="000000"/>
                </a:solidFill>
                <a:latin typeface="Arial" panose="020B0604020202020204" pitchFamily="34" charset="0"/>
                <a:cs typeface="Arial" panose="020B0604020202020204" pitchFamily="34" charset="0"/>
              </a:rPr>
              <a:t> والورقية بنظام </a:t>
            </a:r>
            <a:r>
              <a:rPr lang="ar-SA" sz="2000" dirty="0" err="1">
                <a:solidFill>
                  <a:sysClr val="windowText" lastClr="000000"/>
                </a:solidFill>
                <a:latin typeface="Arial" panose="020B0604020202020204" pitchFamily="34" charset="0"/>
                <a:cs typeface="Arial" panose="020B0604020202020204" pitchFamily="34" charset="0"/>
              </a:rPr>
              <a:t>الهيدروبونيك</a:t>
            </a:r>
            <a:r>
              <a:rPr lang="ar-SA" sz="2000" dirty="0">
                <a:solidFill>
                  <a:sysClr val="windowText" lastClr="000000"/>
                </a:solidFill>
                <a:latin typeface="Arial" panose="020B0604020202020204" pitchFamily="34" charset="0"/>
                <a:cs typeface="Arial" panose="020B0604020202020204" pitchFamily="34" charset="0"/>
              </a:rPr>
              <a:t> </a:t>
            </a:r>
            <a:r>
              <a:rPr lang="ar-SA" sz="2000" dirty="0" err="1">
                <a:solidFill>
                  <a:sysClr val="windowText" lastClr="000000"/>
                </a:solidFill>
                <a:latin typeface="Arial" panose="020B0604020202020204" pitchFamily="34" charset="0"/>
                <a:cs typeface="Arial" panose="020B0604020202020204" pitchFamily="34" charset="0"/>
              </a:rPr>
              <a:t>الاورجانيك</a:t>
            </a:r>
            <a:r>
              <a:rPr lang="ar-SA" sz="2000" dirty="0">
                <a:solidFill>
                  <a:sysClr val="windowText" lastClr="000000"/>
                </a:solidFill>
                <a:latin typeface="Arial" panose="020B0604020202020204" pitchFamily="34" charset="0"/>
                <a:cs typeface="Arial" panose="020B0604020202020204" pitchFamily="34" charset="0"/>
              </a:rPr>
              <a:t> ١٠٠٪ باستخدام الذكاء الاصطناعي والتحكم فيها عن بعد </a:t>
            </a:r>
          </a:p>
          <a:p>
            <a:pPr marL="283487" indent="-283487" algn="justLow" defTabSz="1133947" rtl="1">
              <a:spcBef>
                <a:spcPts val="1240"/>
              </a:spcBef>
              <a:defRPr/>
            </a:pPr>
            <a:r>
              <a:rPr lang="ar-EG" sz="2000" b="1" dirty="0">
                <a:solidFill>
                  <a:srgbClr val="FF0000"/>
                </a:solidFill>
                <a:latin typeface="Arial" panose="020B0604020202020204" pitchFamily="34" charset="0"/>
                <a:cs typeface="Arial" panose="020B0604020202020204" pitchFamily="34" charset="0"/>
              </a:rPr>
              <a:t>الفئة المستفيدة من المشروع </a:t>
            </a:r>
            <a:r>
              <a:rPr lang="ar-EG" sz="2000" dirty="0">
                <a:solidFill>
                  <a:sysClr val="windowText" lastClr="000000"/>
                </a:solidFill>
                <a:latin typeface="Arial" panose="020B0604020202020204" pitchFamily="34" charset="0"/>
                <a:cs typeface="Arial" panose="020B0604020202020204" pitchFamily="34" charset="0"/>
              </a:rPr>
              <a:t>/ </a:t>
            </a:r>
            <a:r>
              <a:rPr lang="ar-EG" sz="2000" b="1" dirty="0">
                <a:solidFill>
                  <a:sysClr val="windowText" lastClr="000000"/>
                </a:solidFill>
                <a:latin typeface="Arial" panose="020B0604020202020204" pitchFamily="34" charset="0"/>
                <a:cs typeface="Arial" panose="020B0604020202020204" pitchFamily="34" charset="0"/>
              </a:rPr>
              <a:t>المواطن المصري </a:t>
            </a:r>
          </a:p>
          <a:p>
            <a:pPr algn="justLow" rtl="1">
              <a:defRPr/>
            </a:pPr>
            <a:r>
              <a:rPr lang="ar-EG" sz="2000" b="1" dirty="0">
                <a:solidFill>
                  <a:srgbClr val="FF0000"/>
                </a:solidFill>
                <a:latin typeface="Arial" panose="020B0604020202020204" pitchFamily="34" charset="0"/>
                <a:cs typeface="Arial" panose="020B0604020202020204" pitchFamily="34" charset="0"/>
              </a:rPr>
              <a:t>الميزة التنافسية للمشروع </a:t>
            </a:r>
            <a:r>
              <a:rPr lang="ar-EG" sz="2000" b="1" dirty="0">
                <a:solidFill>
                  <a:sysClr val="windowText" lastClr="000000"/>
                </a:solidFill>
                <a:latin typeface="Arial" panose="020B0604020202020204" pitchFamily="34" charset="0"/>
                <a:cs typeface="Arial" panose="020B0604020202020204" pitchFamily="34" charset="0"/>
              </a:rPr>
              <a:t>/ </a:t>
            </a:r>
            <a:r>
              <a:rPr lang="ar-EG" sz="2000" dirty="0">
                <a:solidFill>
                  <a:sysClr val="windowText" lastClr="000000"/>
                </a:solidFill>
                <a:latin typeface="Arial" panose="020B0604020202020204" pitchFamily="34" charset="0"/>
                <a:cs typeface="Arial" panose="020B0604020202020204" pitchFamily="34" charset="0"/>
              </a:rPr>
              <a:t>انتاج الفدان يزيد عن ١٠ اضعاف الزراعة العادية – استخدام المنتجات العضوية بدءا من التسميد حتي المكافحة – توفير المياه بنسبة تصل الي  ٨٠٪ - توفير الطاقة الكهربائية بنسبة تصل الي ٦٠ ٪ - قابلية انشاء المشروع في صحاري مصر مع استخدام مياه الابار – لا يوجد أي انبعاث حراري للمشروع – استخدام الطاقة الشمسية –إدارة الصوبة عن بعد باستخدام التكنولوجيا الحديثه وتطبيقات الموبايل – ادخال شتلات فريدة من الفراولة لمصر من خلال جامعة فلوريدا الامريكية</a:t>
            </a:r>
            <a:endParaRPr lang="en-US" sz="2000" dirty="0">
              <a:solidFill>
                <a:sysClr val="windowText" lastClr="0000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0C848923-E951-02B4-02A1-D3FE913AE64C}"/>
              </a:ext>
            </a:extLst>
          </p:cNvPr>
          <p:cNvSpPr txBox="1"/>
          <p:nvPr/>
        </p:nvSpPr>
        <p:spPr>
          <a:xfrm>
            <a:off x="1569988" y="1346581"/>
            <a:ext cx="12509905" cy="3293209"/>
          </a:xfrm>
          <a:prstGeom prst="rect">
            <a:avLst/>
          </a:prstGeom>
          <a:noFill/>
        </p:spPr>
        <p:txBody>
          <a:bodyPr wrap="square">
            <a:spAutoFit/>
          </a:bodyPr>
          <a:lstStyle/>
          <a:p>
            <a:pPr algn="justLow" rtl="1"/>
            <a:r>
              <a:rPr lang="ar-SA" sz="3200" b="1" dirty="0">
                <a:solidFill>
                  <a:srgbClr val="FF0000"/>
                </a:solidFill>
                <a:latin typeface="Arial" panose="020B0604020202020204" pitchFamily="34" charset="0"/>
                <a:ea typeface="Garamond" panose="02020404030301010803" pitchFamily="18" charset="0"/>
                <a:cs typeface="Arial" panose="020B0604020202020204" pitchFamily="34" charset="0"/>
              </a:rPr>
              <a:t>         </a:t>
            </a:r>
            <a:r>
              <a:rPr lang="ar-SA" sz="3200" b="1" u="sng" dirty="0">
                <a:solidFill>
                  <a:srgbClr val="FF0000"/>
                </a:solidFill>
                <a:latin typeface="Arial" panose="020B0604020202020204" pitchFamily="34" charset="0"/>
                <a:ea typeface="Garamond" panose="02020404030301010803" pitchFamily="18" charset="0"/>
                <a:cs typeface="Arial" panose="020B0604020202020204" pitchFamily="34" charset="0"/>
              </a:rPr>
              <a:t>المشروع</a:t>
            </a:r>
            <a:r>
              <a:rPr lang="ar-SA" sz="3200" b="1" u="sng" dirty="0">
                <a:solidFill>
                  <a:srgbClr val="000000"/>
                </a:solidFill>
                <a:latin typeface="Arial" panose="020B0604020202020204" pitchFamily="34" charset="0"/>
                <a:ea typeface="Garamond" panose="02020404030301010803" pitchFamily="18" charset="0"/>
                <a:cs typeface="Arial" panose="020B0604020202020204" pitchFamily="34" charset="0"/>
              </a:rPr>
              <a:t> </a:t>
            </a:r>
          </a:p>
          <a:p>
            <a:pPr algn="justLow" rtl="1"/>
            <a:r>
              <a:rPr lang="ar-SA" sz="2400" dirty="0">
                <a:solidFill>
                  <a:srgbClr val="000000"/>
                </a:solidFill>
                <a:latin typeface="Arial" panose="020B0604020202020204" pitchFamily="34" charset="0"/>
                <a:ea typeface="Garamond" panose="02020404030301010803" pitchFamily="18" charset="0"/>
                <a:cs typeface="Arial" panose="020B0604020202020204" pitchFamily="34" charset="0"/>
              </a:rPr>
              <a:t>عبارة عن صوب زراعية للزراعات الخضراء </a:t>
            </a:r>
            <a:r>
              <a:rPr lang="ar-SA" sz="2400" dirty="0" err="1">
                <a:solidFill>
                  <a:srgbClr val="000000"/>
                </a:solidFill>
                <a:latin typeface="Arial" panose="020B0604020202020204" pitchFamily="34" charset="0"/>
                <a:ea typeface="Garamond" panose="02020404030301010803" pitchFamily="18" charset="0"/>
                <a:cs typeface="Arial" panose="020B0604020202020204" pitchFamily="34" charset="0"/>
              </a:rPr>
              <a:t>الاورجانيك</a:t>
            </a:r>
            <a:r>
              <a:rPr lang="en-US" sz="2400" dirty="0">
                <a:solidFill>
                  <a:srgbClr val="000000"/>
                </a:solidFill>
                <a:latin typeface="Arial" panose="020B0604020202020204" pitchFamily="34" charset="0"/>
                <a:ea typeface="Garamond" panose="02020404030301010803" pitchFamily="18" charset="0"/>
                <a:cs typeface="Arial" panose="020B0604020202020204" pitchFamily="34" charset="0"/>
              </a:rPr>
              <a:t> ) </a:t>
            </a:r>
            <a:r>
              <a:rPr lang="ar-SA" sz="2000" b="1" dirty="0">
                <a:solidFill>
                  <a:srgbClr val="0070C0"/>
                </a:solidFill>
                <a:latin typeface="Arial" panose="020B0604020202020204" pitchFamily="34" charset="0"/>
                <a:ea typeface="Garamond" panose="02020404030301010803" pitchFamily="18" charset="0"/>
                <a:cs typeface="Arial" panose="020B0604020202020204" pitchFamily="34" charset="0"/>
              </a:rPr>
              <a:t>شتلات يتم توريدها من شركة </a:t>
            </a:r>
            <a:r>
              <a:rPr lang="ar-SA" sz="2000" b="1" dirty="0" err="1">
                <a:solidFill>
                  <a:srgbClr val="0070C0"/>
                </a:solidFill>
                <a:latin typeface="Arial" panose="020B0604020202020204" pitchFamily="34" charset="0"/>
                <a:ea typeface="Garamond" panose="02020404030301010803" pitchFamily="18" charset="0"/>
                <a:cs typeface="Arial" panose="020B0604020202020204" pitchFamily="34" charset="0"/>
              </a:rPr>
              <a:t>ايكلاند</a:t>
            </a:r>
            <a:r>
              <a:rPr lang="ar-SA" sz="2000" b="1" dirty="0">
                <a:solidFill>
                  <a:srgbClr val="0070C0"/>
                </a:solidFill>
                <a:latin typeface="Arial" panose="020B0604020202020204" pitchFamily="34" charset="0"/>
                <a:ea typeface="Garamond" panose="02020404030301010803" pitchFamily="18" charset="0"/>
                <a:cs typeface="Arial" panose="020B0604020202020204" pitchFamily="34" charset="0"/>
              </a:rPr>
              <a:t> . جامعة فلوريدا  </a:t>
            </a:r>
            <a:r>
              <a:rPr lang="en-US" sz="2000" b="1" dirty="0" err="1">
                <a:solidFill>
                  <a:srgbClr val="0070C0"/>
                </a:solidFill>
                <a:latin typeface="Arial" panose="020B0604020202020204" pitchFamily="34" charset="0"/>
                <a:ea typeface="Garamond" panose="02020404030301010803" pitchFamily="18" charset="0"/>
                <a:cs typeface="Arial" panose="020B0604020202020204" pitchFamily="34" charset="0"/>
              </a:rPr>
              <a:t>premiume</a:t>
            </a:r>
            <a:r>
              <a:rPr lang="ar-SA" sz="2000" dirty="0">
                <a:solidFill>
                  <a:srgbClr val="000000"/>
                </a:solidFill>
                <a:latin typeface="Arial" panose="020B0604020202020204" pitchFamily="34" charset="0"/>
                <a:ea typeface="Garamond" panose="02020404030301010803" pitchFamily="18" charset="0"/>
                <a:cs typeface="Arial" panose="020B0604020202020204" pitchFamily="34" charset="0"/>
              </a:rPr>
              <a:t> - </a:t>
            </a:r>
            <a:r>
              <a:rPr lang="ar-SA" sz="2000" b="1" dirty="0">
                <a:solidFill>
                  <a:srgbClr val="0070C0"/>
                </a:solidFill>
                <a:latin typeface="Arial" panose="020B0604020202020204" pitchFamily="34" charset="0"/>
                <a:ea typeface="Garamond" panose="02020404030301010803" pitchFamily="18" charset="0"/>
                <a:cs typeface="Arial" panose="020B0604020202020204" pitchFamily="34" charset="0"/>
              </a:rPr>
              <a:t>تسميد من مستخلصات عضوية طبيعية ١٠٠٪ - مكافحة حشرات وآفات عضوية تحت اشراف دكاترة متخصصين من كلية الزراعة جامعة القاهرة </a:t>
            </a:r>
            <a:r>
              <a:rPr lang="ar-SA" sz="2400" dirty="0">
                <a:solidFill>
                  <a:srgbClr val="000000"/>
                </a:solidFill>
                <a:latin typeface="Arial" panose="020B0604020202020204" pitchFamily="34" charset="0"/>
                <a:ea typeface="Garamond" panose="02020404030301010803" pitchFamily="18" charset="0"/>
                <a:cs typeface="Arial" panose="020B0604020202020204" pitchFamily="34" charset="0"/>
              </a:rPr>
              <a:t>) بنظام التكنولوجيا الذكية في إدارة الصوب عن بعد باستخدام تطبيق علي الهاتف المحمول ومراقبة الصوب بالكاميرات عن بعد بواسطة اتصال الصوب بالنظام الذكي عن طريق الانترنيت والتحكم بالنظام .</a:t>
            </a:r>
          </a:p>
          <a:p>
            <a:pPr algn="justLow" rtl="1"/>
            <a:r>
              <a:rPr lang="ar-SA" sz="2000" b="1" u="sng" dirty="0">
                <a:solidFill>
                  <a:schemeClr val="accent1"/>
                </a:solidFill>
                <a:latin typeface="Arial" panose="020B0604020202020204" pitchFamily="34" charset="0"/>
                <a:ea typeface="Garamond" panose="02020404030301010803" pitchFamily="18" charset="0"/>
                <a:cs typeface="Arial" panose="020B0604020202020204" pitchFamily="34" charset="0"/>
              </a:rPr>
              <a:t>وباستخدام العقول المصرية بتجربة فريدة من نوعها في العالم زراعه اكثر من نوع من </a:t>
            </a:r>
            <a:r>
              <a:rPr lang="ar-SA" sz="2000" b="1" u="sng" dirty="0" err="1">
                <a:solidFill>
                  <a:schemeClr val="accent1"/>
                </a:solidFill>
                <a:latin typeface="Arial" panose="020B0604020202020204" pitchFamily="34" charset="0"/>
                <a:ea typeface="Garamond" panose="02020404030301010803" pitchFamily="18" charset="0"/>
                <a:cs typeface="Arial" panose="020B0604020202020204" pitchFamily="34" charset="0"/>
              </a:rPr>
              <a:t>الفرارولة</a:t>
            </a:r>
            <a:r>
              <a:rPr lang="ar-SA" sz="2000" b="1" u="sng" dirty="0">
                <a:solidFill>
                  <a:schemeClr val="accent1"/>
                </a:solidFill>
                <a:latin typeface="Arial" panose="020B0604020202020204" pitchFamily="34" charset="0"/>
                <a:ea typeface="Garamond" panose="02020404030301010803" pitchFamily="18" charset="0"/>
                <a:cs typeface="Arial" panose="020B0604020202020204" pitchFamily="34" charset="0"/>
              </a:rPr>
              <a:t> كمثال وليس الحصر :</a:t>
            </a:r>
            <a:endParaRPr lang="en-EG" sz="2000" dirty="0">
              <a:solidFill>
                <a:schemeClr val="accent1"/>
              </a:solidFill>
              <a:latin typeface="Arial" panose="020B0604020202020204" pitchFamily="34" charset="0"/>
              <a:ea typeface="Garamond" panose="02020404030301010803" pitchFamily="18" charset="0"/>
              <a:cs typeface="Arial" panose="020B0604020202020204" pitchFamily="34" charset="0"/>
            </a:endParaRPr>
          </a:p>
          <a:p>
            <a:pPr algn="justLow" rtl="1"/>
            <a:r>
              <a:rPr lang="ar-SA" sz="2000" b="1" u="sng" dirty="0">
                <a:solidFill>
                  <a:schemeClr val="accent1"/>
                </a:solidFill>
                <a:latin typeface="Arial" panose="020B0604020202020204" pitchFamily="34" charset="0"/>
                <a:ea typeface="Garamond" panose="02020404030301010803" pitchFamily="18" charset="0"/>
                <a:cs typeface="Arial" panose="020B0604020202020204" pitchFamily="34" charset="0"/>
              </a:rPr>
              <a:t>يختلف كل نوع عن الاخر بدءا من الجينات الوراثية للشتلة وأيضا يختلف في اللون والحجم والمذاق وأيضا في معدلات ونسب السكر والفيتامينات لكل نوع علي حدا بحيث يناسب الرياضيين وكبار السن والاطفال ومرضي السكر ومما يتبعون نظام غذائي للحصول علي صحة جيدة </a:t>
            </a:r>
            <a:endParaRPr lang="en-EG" sz="2000" dirty="0">
              <a:solidFill>
                <a:schemeClr val="accent1"/>
              </a:solidFill>
              <a:latin typeface="Arial" panose="020B0604020202020204" pitchFamily="34" charset="0"/>
              <a:ea typeface="Garamond" panose="02020404030301010803" pitchFamily="18" charset="0"/>
              <a:cs typeface="Arial" panose="020B0604020202020204" pitchFamily="34" charset="0"/>
            </a:endParaRPr>
          </a:p>
          <a:p>
            <a:pPr algn="justLow" rtl="1"/>
            <a:endParaRPr lang="en-EG" sz="2000" dirty="0">
              <a:latin typeface="+mj-lt"/>
              <a:ea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286460" y="282761"/>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2232" b="1" u="sng" dirty="0">
                <a:solidFill>
                  <a:srgbClr val="FF0000"/>
                </a:solidFill>
                <a:latin typeface="Calibri Light" panose="020F0302020204030204"/>
                <a:cs typeface="Times New Roman" panose="02020603050405020304" pitchFamily="18" charset="0"/>
              </a:rPr>
              <a:t>أثر المشروع وتطبيقاته</a:t>
            </a:r>
            <a:endParaRPr lang="en-US" sz="2232" b="1" u="sng" dirty="0">
              <a:solidFill>
                <a:srgbClr val="FF0000"/>
              </a:solidFill>
              <a:latin typeface="Calibri Light" panose="020F0302020204030204"/>
            </a:endParaRPr>
          </a:p>
        </p:txBody>
      </p:sp>
      <p:sp>
        <p:nvSpPr>
          <p:cNvPr id="7" name="Content Placeholder 2"/>
          <p:cNvSpPr txBox="1">
            <a:spLocks/>
          </p:cNvSpPr>
          <p:nvPr/>
        </p:nvSpPr>
        <p:spPr>
          <a:xfrm>
            <a:off x="476667" y="1636491"/>
            <a:ext cx="14166016" cy="6408979"/>
          </a:xfrm>
          <a:prstGeom prst="rect">
            <a:avLst/>
          </a:prstGeom>
        </p:spPr>
        <p:txBody>
          <a:bodyPr vert="horz" lIns="113395" tIns="56698" rIns="113395" bIns="56698"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25230" indent="-425230" algn="just" defTabSz="1133947" rtl="1">
              <a:lnSpc>
                <a:spcPct val="110000"/>
              </a:lnSpc>
              <a:spcBef>
                <a:spcPts val="1240"/>
              </a:spcBef>
              <a:buFont typeface="+mj-lt"/>
              <a:buAutoNum type="arabicPeriod"/>
              <a:defRPr/>
            </a:pPr>
            <a:r>
              <a:rPr lang="ar-SA" sz="1800" b="1" dirty="0">
                <a:solidFill>
                  <a:srgbClr val="000000"/>
                </a:solidFill>
                <a:latin typeface="Garamond" panose="02020404030301010803" pitchFamily="18" charset="0"/>
                <a:ea typeface="Garamond" panose="02020404030301010803" pitchFamily="18" charset="0"/>
                <a:cs typeface="Arial" panose="020B0604020202020204" pitchFamily="34" charset="0"/>
              </a:rPr>
              <a:t>توفير زراعات نظيفة خالية من أي مواد كيماوية او هرمونات ضارة بالصحة</a:t>
            </a:r>
            <a:r>
              <a:rPr lang="en-EG" sz="1800" b="1" dirty="0"/>
              <a:t> </a:t>
            </a:r>
            <a:endParaRPr lang="ar-SA" sz="1800" b="1" dirty="0"/>
          </a:p>
          <a:p>
            <a:pPr marL="425230" indent="-425230" algn="just" defTabSz="1133947" rtl="1">
              <a:lnSpc>
                <a:spcPct val="110000"/>
              </a:lnSpc>
              <a:spcBef>
                <a:spcPts val="1240"/>
              </a:spcBef>
              <a:buFont typeface="+mj-lt"/>
              <a:buAutoNum type="arabicPeriod"/>
              <a:defRPr/>
            </a:pPr>
            <a:r>
              <a:rPr lang="ar-SA" sz="1800" b="1" dirty="0">
                <a:solidFill>
                  <a:srgbClr val="000000"/>
                </a:solidFill>
                <a:latin typeface="Garamond" panose="02020404030301010803" pitchFamily="18" charset="0"/>
                <a:cs typeface="Arial" panose="020B0604020202020204" pitchFamily="34" charset="0"/>
              </a:rPr>
              <a:t>توفير عدد ١١ فرصة عمل ثابتة بالإضافة الي العمالة المتغيرة اثناء جمع المحاصيل علي صوبة ١٢٠٠ متر </a:t>
            </a:r>
            <a:endParaRPr lang="ar-EG" sz="1800" b="1" dirty="0">
              <a:solidFill>
                <a:sysClr val="windowText" lastClr="000000"/>
              </a:solidFill>
              <a:latin typeface="Calibri" panose="020F0502020204030204"/>
              <a:cs typeface="Arial" panose="020B0604020202020204" pitchFamily="34" charset="0"/>
            </a:endParaRPr>
          </a:p>
          <a:p>
            <a:pPr marL="425230" indent="-425230" algn="just" defTabSz="1133947" rtl="1">
              <a:lnSpc>
                <a:spcPct val="110000"/>
              </a:lnSpc>
              <a:spcBef>
                <a:spcPts val="1240"/>
              </a:spcBef>
              <a:buFont typeface="+mj-lt"/>
              <a:buAutoNum type="arabicPeriod"/>
              <a:defRPr/>
            </a:pPr>
            <a:r>
              <a:rPr lang="ar-EG" sz="1800" b="1" dirty="0">
                <a:solidFill>
                  <a:sysClr val="windowText" lastClr="000000"/>
                </a:solidFill>
                <a:latin typeface="Calibri" panose="020F0502020204030204"/>
                <a:cs typeface="Arial" panose="020B0604020202020204" pitchFamily="34" charset="0"/>
              </a:rPr>
              <a:t>لا يوجد أي انبعاث حراري من المشروع </a:t>
            </a:r>
          </a:p>
          <a:p>
            <a:pPr marL="425230" indent="-425230" algn="just" defTabSz="1133947" rtl="1">
              <a:lnSpc>
                <a:spcPct val="110000"/>
              </a:lnSpc>
              <a:spcBef>
                <a:spcPts val="1240"/>
              </a:spcBef>
              <a:buFont typeface="+mj-lt"/>
              <a:buAutoNum type="arabicPeriod"/>
              <a:defRPr/>
            </a:pPr>
            <a:r>
              <a:rPr lang="ar-EG" sz="1800" b="1" dirty="0">
                <a:solidFill>
                  <a:sysClr val="windowText" lastClr="000000"/>
                </a:solidFill>
                <a:latin typeface="Calibri" panose="020F0502020204030204"/>
                <a:cs typeface="Arial" panose="020B0604020202020204" pitchFamily="34" charset="0"/>
              </a:rPr>
              <a:t>يتم إدارة مخلفات الصوبة وتحويلها الي سماد عضوي بطريقة علمية </a:t>
            </a:r>
          </a:p>
          <a:p>
            <a:pPr marL="425230" indent="-425230" algn="just" defTabSz="1133947" rtl="1">
              <a:lnSpc>
                <a:spcPct val="110000"/>
              </a:lnSpc>
              <a:spcBef>
                <a:spcPts val="1240"/>
              </a:spcBef>
              <a:buFont typeface="+mj-lt"/>
              <a:buAutoNum type="arabicPeriod"/>
              <a:defRPr/>
            </a:pPr>
            <a:r>
              <a:rPr lang="ar-EG" sz="1800" b="1" dirty="0">
                <a:solidFill>
                  <a:sysClr val="windowText" lastClr="000000"/>
                </a:solidFill>
                <a:latin typeface="Calibri" panose="020F0502020204030204"/>
                <a:cs typeface="Arial" panose="020B0604020202020204" pitchFamily="34" charset="0"/>
              </a:rPr>
              <a:t>يتم التسميد والمكافحة عضويا تحت اشراف مركز البحوث الزراعية للزراعة العضوية</a:t>
            </a:r>
          </a:p>
          <a:p>
            <a:pPr marL="425230" indent="-425230" algn="just" defTabSz="1133947" rtl="1">
              <a:lnSpc>
                <a:spcPct val="110000"/>
              </a:lnSpc>
              <a:spcBef>
                <a:spcPts val="1240"/>
              </a:spcBef>
              <a:buFont typeface="+mj-lt"/>
              <a:buAutoNum type="arabicPeriod"/>
              <a:defRPr/>
            </a:pPr>
            <a:r>
              <a:rPr lang="ar-EG" sz="1800" b="1" dirty="0">
                <a:solidFill>
                  <a:sysClr val="windowText" lastClr="000000"/>
                </a:solidFill>
                <a:latin typeface="Calibri" panose="020F0502020204030204"/>
                <a:cs typeface="Arial" panose="020B0604020202020204" pitchFamily="34" charset="0"/>
              </a:rPr>
              <a:t>التحكم في درجات الحرارة والرطوبة وتوفير المناخ الأمثل لنمو النباتات بطريقة زهوان اورجانيك فارم تتيح لنا الزراعة طوال العام دون الارتباط بمواسم </a:t>
            </a:r>
          </a:p>
          <a:p>
            <a:pPr marL="425230" indent="-425230" algn="just" defTabSz="1133947" rtl="1">
              <a:lnSpc>
                <a:spcPct val="160000"/>
              </a:lnSpc>
              <a:spcBef>
                <a:spcPts val="1240"/>
              </a:spcBef>
              <a:buFont typeface="+mj-lt"/>
              <a:buAutoNum type="arabicPeriod"/>
              <a:defRPr/>
            </a:pPr>
            <a:r>
              <a:rPr lang="ar-EG" sz="1800" b="1" dirty="0">
                <a:solidFill>
                  <a:sysClr val="windowText" lastClr="000000"/>
                </a:solidFill>
                <a:latin typeface="Calibri" panose="020F0502020204030204"/>
                <a:cs typeface="Arial" panose="020B0604020202020204" pitchFamily="34" charset="0"/>
              </a:rPr>
              <a:t>زيادة الدخل القومي للدولة المصرية من العملات الأجنبية بزيادة الصادرات المصرية للمنتجات الزراعية الاورجانيك ١٠٠٪ للأسواق العالمية </a:t>
            </a:r>
          </a:p>
          <a:p>
            <a:pPr marL="0" indent="0" algn="r" defTabSz="1133947" rtl="1">
              <a:lnSpc>
                <a:spcPct val="160000"/>
              </a:lnSpc>
              <a:spcBef>
                <a:spcPts val="1240"/>
              </a:spcBef>
              <a:buNone/>
              <a:defRPr/>
            </a:pPr>
            <a:r>
              <a:rPr lang="ar-EG" sz="1800" b="1" dirty="0">
                <a:solidFill>
                  <a:srgbClr val="FF0000"/>
                </a:solidFill>
                <a:latin typeface="Calibri" panose="020F0502020204030204"/>
                <a:cs typeface="Arial" panose="020B0604020202020204" pitchFamily="34" charset="0"/>
              </a:rPr>
              <a:t>      </a:t>
            </a:r>
            <a:r>
              <a:rPr lang="ar-EG" sz="1800" b="1" u="sng" dirty="0">
                <a:solidFill>
                  <a:srgbClr val="FF0000"/>
                </a:solidFill>
                <a:latin typeface="Calibri" panose="020F0502020204030204"/>
                <a:cs typeface="Arial" panose="020B0604020202020204" pitchFamily="34" charset="0"/>
              </a:rPr>
              <a:t>ما تم تنفيذه والخطط المستقبلية للمشروع </a:t>
            </a:r>
          </a:p>
          <a:p>
            <a:pPr marL="566974" indent="-566974" algn="just" rtl="1">
              <a:buFont typeface="+mj-lt"/>
              <a:buAutoNum type="alphaUcPeriod"/>
              <a:defRPr/>
            </a:pPr>
            <a:r>
              <a:rPr lang="ar-EG" sz="1800" b="1" dirty="0">
                <a:solidFill>
                  <a:sysClr val="windowText" lastClr="000000"/>
                </a:solidFill>
                <a:latin typeface="Futura Medium" panose="020B0602020204020303" pitchFamily="34" charset="-79"/>
                <a:cs typeface="Futura Medium" panose="020B0602020204020303" pitchFamily="34" charset="-79"/>
              </a:rPr>
              <a:t>جاري تنفيذ المرحلة الاولي للمشروع علي مسطح ١٢٠٠ متر باجمالي شتلات ٩٥٠٠٠ شتلة باجمالي تكلفة ٥٦٢٥٠٠٠ جنية مع العلم ان تكلفة هذا النظام في السوق الأوروبي مليون دورلار </a:t>
            </a:r>
          </a:p>
          <a:p>
            <a:pPr marL="566974" indent="-566974" algn="just" rtl="1">
              <a:lnSpc>
                <a:spcPct val="120000"/>
              </a:lnSpc>
              <a:buFont typeface="+mj-lt"/>
              <a:buAutoNum type="alphaUcPeriod"/>
              <a:defRPr/>
            </a:pPr>
            <a:r>
              <a:rPr lang="ar-EG" sz="1800" b="1" dirty="0">
                <a:solidFill>
                  <a:sysClr val="windowText" lastClr="000000"/>
                </a:solidFill>
                <a:latin typeface="Futura Medium" panose="020B0602020204020303" pitchFamily="34" charset="-79"/>
                <a:cs typeface="Futura Medium" panose="020B0602020204020303" pitchFamily="34" charset="-79"/>
              </a:rPr>
              <a:t>إن شاء الله انشاء عدد ١٠ صوبة من هذا النوع من الصوب لزراعة الفراولة لتكتمل المرحلة الاولي من الفراولة وانشاء ٨ صوب للخضروات الورقية والثمرية لتكتمل المرحلة الاولي من المشروع </a:t>
            </a:r>
          </a:p>
          <a:p>
            <a:pPr marL="566974" indent="-566974" algn="just" rtl="1">
              <a:lnSpc>
                <a:spcPct val="120000"/>
              </a:lnSpc>
              <a:buFont typeface="+mj-lt"/>
              <a:buAutoNum type="alphaUcPeriod"/>
              <a:defRPr/>
            </a:pPr>
            <a:r>
              <a:rPr lang="ar-SA" sz="1800" b="1" u="sng" dirty="0">
                <a:solidFill>
                  <a:srgbClr val="0070C0"/>
                </a:solidFill>
                <a:latin typeface="Futura Medium" panose="020B0602020204020303" pitchFamily="34" charset="-79"/>
                <a:ea typeface="Garamond" panose="02020404030301010803" pitchFamily="18" charset="0"/>
                <a:cs typeface="Futura Medium" panose="020B0602020204020303" pitchFamily="34" charset="-79"/>
              </a:rPr>
              <a:t>وجاري العمل في ارض المشروع علي قدم وساق وفي حالة عرض المشروع في مؤتمر المناخ ( إن شاء الله ) سيتم عرض مباشر عن طريق نظام مراقبة </a:t>
            </a:r>
            <a:r>
              <a:rPr lang="ar-SA" sz="1800" b="1" u="sng" dirty="0" err="1">
                <a:solidFill>
                  <a:srgbClr val="0070C0"/>
                </a:solidFill>
                <a:latin typeface="Futura Medium" panose="020B0602020204020303" pitchFamily="34" charset="-79"/>
                <a:ea typeface="Garamond" panose="02020404030301010803" pitchFamily="18" charset="0"/>
                <a:cs typeface="Futura Medium" panose="020B0602020204020303" pitchFamily="34" charset="-79"/>
              </a:rPr>
              <a:t>الصوبه</a:t>
            </a:r>
            <a:r>
              <a:rPr lang="ar-SA" sz="1800" b="1" u="sng" dirty="0">
                <a:solidFill>
                  <a:srgbClr val="0070C0"/>
                </a:solidFill>
                <a:latin typeface="Futura Medium" panose="020B0602020204020303" pitchFamily="34" charset="-79"/>
                <a:ea typeface="Garamond" panose="02020404030301010803" pitchFamily="18" charset="0"/>
                <a:cs typeface="Futura Medium" panose="020B0602020204020303" pitchFamily="34" charset="-79"/>
              </a:rPr>
              <a:t> عن بعد في المؤتمر لشرح نظام المشروع والصوبة تعمل بكل الأنظمة والتكنولوجيا ورؤية الأصناف المختلفة من نبات الفراولة</a:t>
            </a:r>
            <a:endParaRPr lang="ar-EG" sz="1400" b="1"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r>
              <a:rPr lang="ar-EG" sz="1800" b="1" dirty="0">
                <a:solidFill>
                  <a:srgbClr val="FF0000"/>
                </a:solidFill>
                <a:latin typeface="Calibri" panose="020F0502020204030204"/>
                <a:cs typeface="Arial" panose="020B0604020202020204" pitchFamily="34" charset="0"/>
              </a:rPr>
              <a:t>      الخطط المستقبلية لزهوان اورجانيك فارم</a:t>
            </a:r>
            <a:endParaRPr lang="ar-EG" sz="1800" b="1" u="sng" dirty="0">
              <a:solidFill>
                <a:sysClr val="windowText" lastClr="000000"/>
              </a:solidFill>
              <a:latin typeface="Calibri" panose="020F0502020204030204"/>
              <a:cs typeface="Arial" panose="020B0604020202020204" pitchFamily="34" charset="0"/>
            </a:endParaRPr>
          </a:p>
          <a:p>
            <a:pPr marL="566974" indent="-566974" algn="justLow" rtl="1">
              <a:buFont typeface="+mj-lt"/>
              <a:buAutoNum type="arabicParenR"/>
              <a:defRPr/>
            </a:pPr>
            <a:r>
              <a:rPr lang="ar-EG" sz="1600" b="1" dirty="0">
                <a:solidFill>
                  <a:sysClr val="windowText" lastClr="000000"/>
                </a:solidFill>
                <a:latin typeface="Calibri" panose="020F0502020204030204"/>
                <a:cs typeface="Arial" panose="020B0604020202020204" pitchFamily="34" charset="0"/>
              </a:rPr>
              <a:t>إمكانية تصدير النظام الذكي المصري المتطور لانشاء الصوب الزراعية لجميع دول العالم بتكلفة تنافسية لنظائرها الأوروبية</a:t>
            </a:r>
          </a:p>
          <a:p>
            <a:pPr marL="566974" indent="-566974" algn="justLow" rtl="1">
              <a:buFont typeface="+mj-lt"/>
              <a:buAutoNum type="arabicParenR"/>
              <a:defRPr/>
            </a:pPr>
            <a:r>
              <a:rPr lang="ar-EG" sz="1600" b="1" dirty="0">
                <a:solidFill>
                  <a:sysClr val="windowText" lastClr="000000"/>
                </a:solidFill>
                <a:latin typeface="Calibri" panose="020F0502020204030204"/>
                <a:cs typeface="Arial" panose="020B0604020202020204" pitchFamily="34" charset="0"/>
              </a:rPr>
              <a:t>تكرار المشروع علي مساحة تصل الي ١٠٠ فدان ( بإذن الله ) لكل أنواع الخضار الأساسية الثمرية والورقية </a:t>
            </a:r>
          </a:p>
          <a:p>
            <a:pPr marL="0" indent="0" rtl="1">
              <a:buNone/>
              <a:defRPr/>
            </a:pPr>
            <a:r>
              <a:rPr lang="ar-EG" sz="1600" b="1" u="sng" dirty="0">
                <a:solidFill>
                  <a:sysClr val="windowText" lastClr="000000"/>
                </a:solidFill>
                <a:latin typeface="Calibri" panose="020F0502020204030204"/>
                <a:cs typeface="Arial" panose="020B0604020202020204" pitchFamily="34" charset="0"/>
              </a:rPr>
              <a:t>والله ولي التوفيق</a:t>
            </a:r>
          </a:p>
        </p:txBody>
      </p:sp>
      <p:pic>
        <p:nvPicPr>
          <p:cNvPr id="4" name="Picture 3">
            <a:extLst>
              <a:ext uri="{FF2B5EF4-FFF2-40B4-BE49-F238E27FC236}">
                <a16:creationId xmlns:a16="http://schemas.microsoft.com/office/drawing/2014/main" id="{7521CEA9-06C9-DFAF-C57C-8CA76463A2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667" y="8045470"/>
            <a:ext cx="3126435" cy="2210487"/>
          </a:xfrm>
          <a:prstGeom prst="rect">
            <a:avLst/>
          </a:prstGeom>
        </p:spPr>
      </p:pic>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TotalTime>
  <Words>630</Words>
  <Application>Microsoft Office PowerPoint</Application>
  <PresentationFormat>Custom</PresentationFormat>
  <Paragraphs>32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Futura Medium</vt:lpstr>
      <vt:lpstr>Garamond</vt:lpstr>
      <vt:lpstr>Office Theme</vt:lpstr>
      <vt:lpstr>Zahwan Organic farm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9</cp:revision>
  <dcterms:created xsi:type="dcterms:W3CDTF">2022-09-29T13:35:57Z</dcterms:created>
  <dcterms:modified xsi:type="dcterms:W3CDTF">2022-10-21T13:18:04Z</dcterms:modified>
</cp:coreProperties>
</file>