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71" r:id="rId5"/>
    <p:sldId id="277" r:id="rId6"/>
    <p:sldId id="285" r:id="rId7"/>
    <p:sldId id="290" r:id="rId8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>
        <p:scale>
          <a:sx n="50" d="100"/>
          <a:sy n="50" d="100"/>
        </p:scale>
        <p:origin x="84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C1326-9EA5-43EB-B87F-0446E7E4DE20}" type="doc">
      <dgm:prSet loTypeId="urn:microsoft.com/office/officeart/2005/8/layout/radial4" loCatId="relationship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C39BD62-B4F8-405C-8BC7-1A4992BCA4E6}">
      <dgm:prSet phldrT="[Text]" custT="1"/>
      <dgm:spPr/>
      <dgm:t>
        <a:bodyPr/>
        <a:lstStyle/>
        <a:p>
          <a:r>
            <a:rPr lang="ar-EG" sz="1800" dirty="0"/>
            <a:t>تحقيق هدف اسمي وهو الاستدامة والحفاظ على البيئة وتمكين المرأة من المساهمة في التكييف مع التغيرات المناخية والتقليل من اثارها</a:t>
          </a:r>
          <a:endParaRPr lang="en-US" sz="1800" dirty="0"/>
        </a:p>
      </dgm:t>
    </dgm:pt>
    <dgm:pt modelId="{B671EB5B-750C-40D4-BE83-DAA98126AEA6}" type="parTrans" cxnId="{887EA21D-A287-4393-98EB-E21E803855AB}">
      <dgm:prSet/>
      <dgm:spPr/>
      <dgm:t>
        <a:bodyPr/>
        <a:lstStyle/>
        <a:p>
          <a:endParaRPr lang="en-US"/>
        </a:p>
      </dgm:t>
    </dgm:pt>
    <dgm:pt modelId="{0FA9374A-9635-4377-82F0-D3F80A2FF6BC}" type="sibTrans" cxnId="{887EA21D-A287-4393-98EB-E21E803855AB}">
      <dgm:prSet/>
      <dgm:spPr/>
      <dgm:t>
        <a:bodyPr/>
        <a:lstStyle/>
        <a:p>
          <a:endParaRPr lang="en-US"/>
        </a:p>
      </dgm:t>
    </dgm:pt>
    <dgm:pt modelId="{590ADCEA-9914-416F-8EE0-E15CD1E35E4F}">
      <dgm:prSet custT="1"/>
      <dgm:spPr/>
      <dgm:t>
        <a:bodyPr/>
        <a:lstStyle/>
        <a:p>
          <a:pPr rtl="1"/>
          <a:r>
            <a:rPr lang="ar-EG" sz="1800" dirty="0"/>
            <a:t>تحقيق الاكتفاء الذاتي للأسرة المصرية من الغذاء سواء خضروات او اسماك طوال العام </a:t>
          </a:r>
          <a:endParaRPr lang="en-US" sz="1800" dirty="0"/>
        </a:p>
      </dgm:t>
    </dgm:pt>
    <dgm:pt modelId="{CBE00449-8C73-47AA-B546-6B71AB66CE21}" type="parTrans" cxnId="{24F05171-BEAD-45AF-B8B9-987A7A6F9DFA}">
      <dgm:prSet/>
      <dgm:spPr/>
      <dgm:t>
        <a:bodyPr/>
        <a:lstStyle/>
        <a:p>
          <a:endParaRPr lang="en-US"/>
        </a:p>
      </dgm:t>
    </dgm:pt>
    <dgm:pt modelId="{09DEA8EB-25F9-4A8B-AA80-C8603E21E2C5}" type="sibTrans" cxnId="{24F05171-BEAD-45AF-B8B9-987A7A6F9DFA}">
      <dgm:prSet/>
      <dgm:spPr/>
      <dgm:t>
        <a:bodyPr/>
        <a:lstStyle/>
        <a:p>
          <a:endParaRPr lang="en-US"/>
        </a:p>
      </dgm:t>
    </dgm:pt>
    <dgm:pt modelId="{7F713D5D-75E6-4FD6-B647-694391755D07}">
      <dgm:prSet custT="1"/>
      <dgm:spPr/>
      <dgm:t>
        <a:bodyPr/>
        <a:lstStyle/>
        <a:p>
          <a:r>
            <a:rPr lang="ar-EG" sz="1800" dirty="0"/>
            <a:t>إقامة مشروع ربحي وتوفير فرص عمل </a:t>
          </a:r>
        </a:p>
      </dgm:t>
    </dgm:pt>
    <dgm:pt modelId="{7943B17E-C340-4335-AB17-D42BDF8D0E56}" type="parTrans" cxnId="{622ADBCE-2405-415B-9A72-2D2561289C81}">
      <dgm:prSet/>
      <dgm:spPr/>
      <dgm:t>
        <a:bodyPr/>
        <a:lstStyle/>
        <a:p>
          <a:endParaRPr lang="en-US"/>
        </a:p>
      </dgm:t>
    </dgm:pt>
    <dgm:pt modelId="{AB0E0192-09B4-4BB6-B0E3-CD29E941413B}" type="sibTrans" cxnId="{622ADBCE-2405-415B-9A72-2D2561289C81}">
      <dgm:prSet/>
      <dgm:spPr/>
      <dgm:t>
        <a:bodyPr/>
        <a:lstStyle/>
        <a:p>
          <a:endParaRPr lang="en-US"/>
        </a:p>
      </dgm:t>
    </dgm:pt>
    <dgm:pt modelId="{83F2B197-8707-45AA-8AF5-EBAD8225CFCA}" type="pres">
      <dgm:prSet presAssocID="{DB0C1326-9EA5-43EB-B87F-0446E7E4DE2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9521B9A-D512-4EA7-BEBD-153BE4FF8376}" type="pres">
      <dgm:prSet presAssocID="{4C39BD62-B4F8-405C-8BC7-1A4992BCA4E6}" presName="centerShape" presStyleLbl="node0" presStyleIdx="0" presStyleCnt="1" custScaleX="149408" custScaleY="138801" custLinFactNeighborX="-135" custLinFactNeighborY="-6021"/>
      <dgm:spPr/>
    </dgm:pt>
    <dgm:pt modelId="{1E14E0F3-451B-4E62-AAE0-1E91CC1C3D86}" type="pres">
      <dgm:prSet presAssocID="{7943B17E-C340-4335-AB17-D42BDF8D0E56}" presName="parTrans" presStyleLbl="bgSibTrans2D1" presStyleIdx="0" presStyleCnt="2" custLinFactNeighborX="37807" custLinFactNeighborY="-81717"/>
      <dgm:spPr/>
    </dgm:pt>
    <dgm:pt modelId="{BADA404F-7B29-443C-9020-E171023B5300}" type="pres">
      <dgm:prSet presAssocID="{7F713D5D-75E6-4FD6-B647-694391755D07}" presName="node" presStyleLbl="node1" presStyleIdx="0" presStyleCnt="2">
        <dgm:presLayoutVars>
          <dgm:bulletEnabled val="1"/>
        </dgm:presLayoutVars>
      </dgm:prSet>
      <dgm:spPr/>
    </dgm:pt>
    <dgm:pt modelId="{167ED4F0-7DA2-4F29-95B2-27F14F6DC6DB}" type="pres">
      <dgm:prSet presAssocID="{CBE00449-8C73-47AA-B546-6B71AB66CE21}" presName="parTrans" presStyleLbl="bgSibTrans2D1" presStyleIdx="1" presStyleCnt="2" custLinFactNeighborX="-37219" custLinFactNeighborY="-77548"/>
      <dgm:spPr/>
    </dgm:pt>
    <dgm:pt modelId="{9AF209F6-6BD8-4E79-9BE9-6AD398C71F46}" type="pres">
      <dgm:prSet presAssocID="{590ADCEA-9914-416F-8EE0-E15CD1E35E4F}" presName="node" presStyleLbl="node1" presStyleIdx="1" presStyleCnt="2">
        <dgm:presLayoutVars>
          <dgm:bulletEnabled val="1"/>
        </dgm:presLayoutVars>
      </dgm:prSet>
      <dgm:spPr/>
    </dgm:pt>
  </dgm:ptLst>
  <dgm:cxnLst>
    <dgm:cxn modelId="{887EA21D-A287-4393-98EB-E21E803855AB}" srcId="{DB0C1326-9EA5-43EB-B87F-0446E7E4DE20}" destId="{4C39BD62-B4F8-405C-8BC7-1A4992BCA4E6}" srcOrd="0" destOrd="0" parTransId="{B671EB5B-750C-40D4-BE83-DAA98126AEA6}" sibTransId="{0FA9374A-9635-4377-82F0-D3F80A2FF6BC}"/>
    <dgm:cxn modelId="{28A53243-93BE-4301-9D75-407F7630EC3E}" type="presOf" srcId="{7F713D5D-75E6-4FD6-B647-694391755D07}" destId="{BADA404F-7B29-443C-9020-E171023B5300}" srcOrd="0" destOrd="0" presId="urn:microsoft.com/office/officeart/2005/8/layout/radial4"/>
    <dgm:cxn modelId="{24F05171-BEAD-45AF-B8B9-987A7A6F9DFA}" srcId="{4C39BD62-B4F8-405C-8BC7-1A4992BCA4E6}" destId="{590ADCEA-9914-416F-8EE0-E15CD1E35E4F}" srcOrd="1" destOrd="0" parTransId="{CBE00449-8C73-47AA-B546-6B71AB66CE21}" sibTransId="{09DEA8EB-25F9-4A8B-AA80-C8603E21E2C5}"/>
    <dgm:cxn modelId="{5F0FFC56-9236-4817-8D7E-7975F95D7B7A}" type="presOf" srcId="{CBE00449-8C73-47AA-B546-6B71AB66CE21}" destId="{167ED4F0-7DA2-4F29-95B2-27F14F6DC6DB}" srcOrd="0" destOrd="0" presId="urn:microsoft.com/office/officeart/2005/8/layout/radial4"/>
    <dgm:cxn modelId="{94E5007E-BAAB-4C7F-84BD-E85A03AED092}" type="presOf" srcId="{590ADCEA-9914-416F-8EE0-E15CD1E35E4F}" destId="{9AF209F6-6BD8-4E79-9BE9-6AD398C71F46}" srcOrd="0" destOrd="0" presId="urn:microsoft.com/office/officeart/2005/8/layout/radial4"/>
    <dgm:cxn modelId="{AC037F87-D126-4B3A-A8F5-BD267E57A9A2}" type="presOf" srcId="{DB0C1326-9EA5-43EB-B87F-0446E7E4DE20}" destId="{83F2B197-8707-45AA-8AF5-EBAD8225CFCA}" srcOrd="0" destOrd="0" presId="urn:microsoft.com/office/officeart/2005/8/layout/radial4"/>
    <dgm:cxn modelId="{8B9E1FC3-5973-4427-AEE0-80F25C010451}" type="presOf" srcId="{4C39BD62-B4F8-405C-8BC7-1A4992BCA4E6}" destId="{B9521B9A-D512-4EA7-BEBD-153BE4FF8376}" srcOrd="0" destOrd="0" presId="urn:microsoft.com/office/officeart/2005/8/layout/radial4"/>
    <dgm:cxn modelId="{209BE9C6-DA0B-40FB-A2E8-00E7F4498E94}" type="presOf" srcId="{7943B17E-C340-4335-AB17-D42BDF8D0E56}" destId="{1E14E0F3-451B-4E62-AAE0-1E91CC1C3D86}" srcOrd="0" destOrd="0" presId="urn:microsoft.com/office/officeart/2005/8/layout/radial4"/>
    <dgm:cxn modelId="{622ADBCE-2405-415B-9A72-2D2561289C81}" srcId="{4C39BD62-B4F8-405C-8BC7-1A4992BCA4E6}" destId="{7F713D5D-75E6-4FD6-B647-694391755D07}" srcOrd="0" destOrd="0" parTransId="{7943B17E-C340-4335-AB17-D42BDF8D0E56}" sibTransId="{AB0E0192-09B4-4BB6-B0E3-CD29E941413B}"/>
    <dgm:cxn modelId="{3D739DAC-F305-4878-B36E-61A82469D4CF}" type="presParOf" srcId="{83F2B197-8707-45AA-8AF5-EBAD8225CFCA}" destId="{B9521B9A-D512-4EA7-BEBD-153BE4FF8376}" srcOrd="0" destOrd="0" presId="urn:microsoft.com/office/officeart/2005/8/layout/radial4"/>
    <dgm:cxn modelId="{9A2DBEEC-AC30-4DB6-AE64-75633CD3369E}" type="presParOf" srcId="{83F2B197-8707-45AA-8AF5-EBAD8225CFCA}" destId="{1E14E0F3-451B-4E62-AAE0-1E91CC1C3D86}" srcOrd="1" destOrd="0" presId="urn:microsoft.com/office/officeart/2005/8/layout/radial4"/>
    <dgm:cxn modelId="{4E9E3954-6D19-4122-90D9-C0992A1BE390}" type="presParOf" srcId="{83F2B197-8707-45AA-8AF5-EBAD8225CFCA}" destId="{BADA404F-7B29-443C-9020-E171023B5300}" srcOrd="2" destOrd="0" presId="urn:microsoft.com/office/officeart/2005/8/layout/radial4"/>
    <dgm:cxn modelId="{594E6FCA-0FF8-475D-B614-A6880B958834}" type="presParOf" srcId="{83F2B197-8707-45AA-8AF5-EBAD8225CFCA}" destId="{167ED4F0-7DA2-4F29-95B2-27F14F6DC6DB}" srcOrd="3" destOrd="0" presId="urn:microsoft.com/office/officeart/2005/8/layout/radial4"/>
    <dgm:cxn modelId="{05F2CD13-1318-4DE4-8B65-6D7A0E502BAC}" type="presParOf" srcId="{83F2B197-8707-45AA-8AF5-EBAD8225CFCA}" destId="{9AF209F6-6BD8-4E79-9BE9-6AD398C71F4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21B9A-D512-4EA7-BEBD-153BE4FF8376}">
      <dsp:nvSpPr>
        <dsp:cNvPr id="0" name=""/>
        <dsp:cNvSpPr/>
      </dsp:nvSpPr>
      <dsp:spPr>
        <a:xfrm>
          <a:off x="1893838" y="463259"/>
          <a:ext cx="2957623" cy="27476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/>
            <a:t>تحقيق هدف اسمي وهو الاستدامة والحفاظ على البيئة وتمكين المرأة من المساهمة في التكييف مع التغيرات المناخية والتقليل من اثارها</a:t>
          </a:r>
          <a:endParaRPr lang="en-US" sz="1800" kern="1200" dirty="0"/>
        </a:p>
      </dsp:txBody>
      <dsp:txXfrm>
        <a:off x="2326972" y="865643"/>
        <a:ext cx="2091355" cy="1942883"/>
      </dsp:txXfrm>
    </dsp:sp>
    <dsp:sp modelId="{1E14E0F3-451B-4E62-AAE0-1E91CC1C3D86}">
      <dsp:nvSpPr>
        <dsp:cNvPr id="0" name=""/>
        <dsp:cNvSpPr/>
      </dsp:nvSpPr>
      <dsp:spPr>
        <a:xfrm rot="12541899">
          <a:off x="1424136" y="87817"/>
          <a:ext cx="1113150" cy="564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A404F-7B29-443C-9020-E171023B5300}">
      <dsp:nvSpPr>
        <dsp:cNvPr id="0" name=""/>
        <dsp:cNvSpPr/>
      </dsp:nvSpPr>
      <dsp:spPr>
        <a:xfrm>
          <a:off x="132928" y="-191403"/>
          <a:ext cx="1880583" cy="150446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/>
            <a:t>إقامة مشروع ربحي وتوفير فرص عمل </a:t>
          </a:r>
        </a:p>
      </dsp:txBody>
      <dsp:txXfrm>
        <a:off x="176992" y="-147339"/>
        <a:ext cx="1792455" cy="1416338"/>
      </dsp:txXfrm>
    </dsp:sp>
    <dsp:sp modelId="{167ED4F0-7DA2-4F29-95B2-27F14F6DC6DB}">
      <dsp:nvSpPr>
        <dsp:cNvPr id="0" name=""/>
        <dsp:cNvSpPr/>
      </dsp:nvSpPr>
      <dsp:spPr>
        <a:xfrm rot="19867700">
          <a:off x="4212866" y="112953"/>
          <a:ext cx="1125478" cy="564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209F6-6BD8-4E79-9BE9-6AD398C71F46}">
      <dsp:nvSpPr>
        <dsp:cNvPr id="0" name=""/>
        <dsp:cNvSpPr/>
      </dsp:nvSpPr>
      <dsp:spPr>
        <a:xfrm>
          <a:off x="4746997" y="-191403"/>
          <a:ext cx="1880583" cy="150446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/>
            <a:t>تحقيق الاكتفاء الذاتي للأسرة المصرية من الغذاء سواء خضروات او اسماك طوال العام </a:t>
          </a:r>
          <a:endParaRPr lang="en-US" sz="1800" kern="1200" dirty="0"/>
        </a:p>
      </dsp:txBody>
      <dsp:txXfrm>
        <a:off x="4791061" y="-147339"/>
        <a:ext cx="1792455" cy="1416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5489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2220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5350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9898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1204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7365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8499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3972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0883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5776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260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8261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1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r" defTabSz="1425550" rtl="1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QuickStyle" Target="../diagrams/quickStyle1.xml"/><Relationship Id="rId1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diagramLayout" Target="../diagrams/layout1.xml"/><Relationship Id="rId17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diagramData" Target="../diagrams/data1.xml"/><Relationship Id="rId5" Type="http://schemas.openxmlformats.org/officeDocument/2006/relationships/image" Target="../media/image8.png"/><Relationship Id="rId15" Type="http://schemas.microsoft.com/office/2007/relationships/diagramDrawing" Target="../diagrams/drawing1.xml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93975" y="2783290"/>
            <a:ext cx="13445423" cy="3252441"/>
          </a:xfrm>
        </p:spPr>
        <p:txBody>
          <a:bodyPr>
            <a:normAutofit/>
          </a:bodyPr>
          <a:lstStyle/>
          <a:p>
            <a:r>
              <a:rPr lang="ar-EG" sz="6697" dirty="0">
                <a:cs typeface="+mn-cs"/>
              </a:rPr>
              <a:t>الزراعة المائية بدون تربة لإنتاج النباتات الغذائية والاسماك (الأكوابونيك) للتكيف والحد من اثار التغير المناخي</a:t>
            </a:r>
            <a:endParaRPr lang="en-US" sz="6697" dirty="0">
              <a:cs typeface="+mn-cs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77149" y="7222138"/>
            <a:ext cx="8191295" cy="1614173"/>
          </a:xfrm>
        </p:spPr>
        <p:txBody>
          <a:bodyPr>
            <a:normAutofit fontScale="85000" lnSpcReduction="10000"/>
          </a:bodyPr>
          <a:lstStyle/>
          <a:p>
            <a:endParaRPr lang="ar-EG" sz="2108" b="1" dirty="0"/>
          </a:p>
          <a:p>
            <a:r>
              <a:rPr lang="ar-EG" sz="3720" b="1" dirty="0"/>
              <a:t>المبادرة الوطنية للمشروعات الخضراء الذكية</a:t>
            </a:r>
          </a:p>
          <a:p>
            <a:r>
              <a:rPr lang="ar-EG" sz="4092" dirty="0"/>
              <a:t> </a:t>
            </a:r>
            <a:r>
              <a:rPr lang="ar-EG" sz="3472" b="1" dirty="0"/>
              <a:t>المشروعات التنموية المتعلقة بالمرأة وتغير المناخ والاستدامة </a:t>
            </a:r>
          </a:p>
          <a:p>
            <a:endParaRPr lang="en-US" sz="3472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395" y="5877783"/>
            <a:ext cx="5382955" cy="3810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508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441643" y="2648910"/>
            <a:ext cx="11159329" cy="2960591"/>
          </a:xfrm>
          <a:prstGeom prst="rect">
            <a:avLst/>
          </a:prstGeom>
        </p:spPr>
        <p:txBody>
          <a:bodyPr vert="horz" lIns="113395" tIns="56698" rIns="113395" bIns="5669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  <a:defRPr/>
            </a:pPr>
            <a:r>
              <a:rPr lang="ar-EG" sz="2728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الاسم</a:t>
            </a:r>
            <a:r>
              <a:rPr lang="ar-EG" sz="248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:  د/ دعاء عادل الامام حافظ   (</a:t>
            </a:r>
            <a:r>
              <a:rPr lang="ar-EG" sz="2480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محافظة دمياط)</a:t>
            </a:r>
          </a:p>
          <a:p>
            <a:pPr marL="283492" indent="-283492" algn="r" defTabSz="1133966" rtl="1">
              <a:lnSpc>
                <a:spcPct val="100000"/>
              </a:lnSpc>
              <a:defRPr/>
            </a:pPr>
            <a:r>
              <a:rPr lang="ar-EG" sz="2480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الوظيفة</a:t>
            </a:r>
            <a:r>
              <a:rPr lang="ar-EG" sz="248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: مدرس العلوم البيئية بكلية العلوم - جامعة دمياط</a:t>
            </a:r>
          </a:p>
          <a:p>
            <a:pPr marL="283492" indent="-283492" algn="r" defTabSz="1133966" rtl="1">
              <a:lnSpc>
                <a:spcPct val="100000"/>
              </a:lnSpc>
              <a:defRPr/>
            </a:pPr>
            <a:r>
              <a:rPr lang="ar-EG" sz="2480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الخلفية العلمية </a:t>
            </a:r>
            <a:r>
              <a:rPr lang="ar-EG" sz="248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:</a:t>
            </a:r>
          </a:p>
          <a:p>
            <a:pPr marL="178577" indent="-178577" algn="r" rtl="1">
              <a:lnSpc>
                <a:spcPct val="100000"/>
              </a:lnSpc>
              <a:spcBef>
                <a:spcPts val="744"/>
              </a:spcBef>
              <a:spcAft>
                <a:spcPts val="744"/>
              </a:spcAft>
              <a:buFont typeface="Wingdings" panose="05000000000000000000" pitchFamily="2" charset="2"/>
              <a:buChar char="Ø"/>
              <a:defRPr/>
            </a:pPr>
            <a:r>
              <a:rPr lang="ar-EG" sz="2232" dirty="0">
                <a:solidFill>
                  <a:sysClr val="windowText" lastClr="000000"/>
                </a:solidFill>
              </a:rPr>
              <a:t>دكتوراه الفلسفة في العلوم/العلوم البيئية - مراقبة النوعية البيئية - كلية العلوم - جامعة دمياط   2020    </a:t>
            </a:r>
          </a:p>
          <a:p>
            <a:pPr marL="178577" indent="-178577" algn="r" rtl="1">
              <a:lnSpc>
                <a:spcPct val="100000"/>
              </a:lnSpc>
              <a:spcBef>
                <a:spcPts val="744"/>
              </a:spcBef>
              <a:spcAft>
                <a:spcPts val="744"/>
              </a:spcAft>
              <a:buFont typeface="Wingdings" panose="05000000000000000000" pitchFamily="2" charset="2"/>
              <a:buChar char="Ø"/>
              <a:defRPr/>
            </a:pPr>
            <a:r>
              <a:rPr lang="ar-EG" sz="2232" dirty="0">
                <a:solidFill>
                  <a:sysClr val="windowText" lastClr="000000"/>
                </a:solidFill>
              </a:rPr>
              <a:t> ماجيستير في العلوم/العلوم البيئية – مراقبة النوعية البيئية - كلية العلوم - جامعة دمياط        2016   </a:t>
            </a:r>
          </a:p>
          <a:p>
            <a:pPr marL="178577" indent="-178577" algn="r" rtl="1">
              <a:lnSpc>
                <a:spcPct val="100000"/>
              </a:lnSpc>
              <a:spcBef>
                <a:spcPts val="744"/>
              </a:spcBef>
              <a:spcAft>
                <a:spcPts val="744"/>
              </a:spcAft>
              <a:buFont typeface="Wingdings" panose="05000000000000000000" pitchFamily="2" charset="2"/>
              <a:buChar char="Ø"/>
              <a:defRPr/>
            </a:pPr>
            <a:r>
              <a:rPr lang="ar-EG" sz="2232" dirty="0">
                <a:solidFill>
                  <a:sysClr val="windowText" lastClr="000000"/>
                </a:solidFill>
              </a:rPr>
              <a:t> بكالوريوس العلوم / العلوم البيئية – قسم العلوم البيئية - كلية العلوم - جامعة دمياط            2012 </a:t>
            </a:r>
            <a:endParaRPr lang="ar-EG" sz="223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57061" y="1950113"/>
            <a:ext cx="2675732" cy="6419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90000"/>
              </a:lnSpc>
              <a:spcBef>
                <a:spcPts val="1240"/>
              </a:spcBef>
              <a:defRPr/>
            </a:pPr>
            <a:r>
              <a:rPr lang="ar-EG" sz="3968" b="1" dirty="0">
                <a:solidFill>
                  <a:sysClr val="windowText" lastClr="000000"/>
                </a:solidFill>
              </a:rPr>
              <a:t>مقدم المشروع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70892" y="5851545"/>
            <a:ext cx="7430080" cy="3728573"/>
          </a:xfrm>
          <a:prstGeom prst="rect">
            <a:avLst/>
          </a:prstGeom>
        </p:spPr>
        <p:txBody>
          <a:bodyPr vert="horz" lIns="113395" tIns="56698" rIns="113395" bIns="56698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ar-EG" sz="2976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الخبرات</a:t>
            </a:r>
          </a:p>
          <a:p>
            <a:pPr algn="r" rtl="1">
              <a:buFont typeface="Wingdings" panose="05000000000000000000" pitchFamily="2" charset="2"/>
              <a:buChar char="Ø"/>
              <a:defRPr/>
            </a:pPr>
            <a:r>
              <a:rPr lang="ar-EG" sz="2356" dirty="0"/>
              <a:t>رائد اسرة طلاب من اجل مصر - كلية العلوم جامعة دمياط 2022</a:t>
            </a:r>
          </a:p>
          <a:p>
            <a:pPr algn="r" rtl="1">
              <a:buFont typeface="Wingdings" panose="05000000000000000000" pitchFamily="2" charset="2"/>
              <a:buChar char="Ø"/>
              <a:defRPr/>
            </a:pPr>
            <a:r>
              <a:rPr lang="ar-EG" sz="2356" dirty="0"/>
              <a:t>رئيس لجنة السلامة وتأمين بيئة العمل بكلية العلوم – جامعة دمياط منذ 2022 </a:t>
            </a:r>
          </a:p>
          <a:p>
            <a:pPr algn="r" rtl="1">
              <a:buFont typeface="Wingdings" panose="05000000000000000000" pitchFamily="2" charset="2"/>
              <a:buChar char="Ø"/>
              <a:defRPr/>
            </a:pPr>
            <a:r>
              <a:rPr lang="ar-EG" sz="2356" dirty="0"/>
              <a:t>مدرب معتمد بالمشروع القومي للحفاظ علي كيان الاسرة المصرية " مودة" منذ 2022 </a:t>
            </a:r>
          </a:p>
          <a:p>
            <a:pPr algn="r" rtl="1">
              <a:buFont typeface="Wingdings" panose="05000000000000000000" pitchFamily="2" charset="2"/>
              <a:buChar char="Ø"/>
              <a:defRPr/>
            </a:pPr>
            <a:r>
              <a:rPr lang="ar-EG" sz="2356" dirty="0"/>
              <a:t>عضو بمكتب التغيرات المناخية بجامعة دمياط والمسؤول عن مشروع قياسات البصمة الكربونية بالجامعة منذ 2022</a:t>
            </a:r>
          </a:p>
          <a:p>
            <a:pPr algn="r" rtl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ar-EG" sz="2356" dirty="0"/>
              <a:t>نائب مدير الجودة لمشروع معمل التحاليل الدقيقة لبحوث الهواء والتغييرات المناخية بكلية العلوم جامعة دمياط منذ 2021</a:t>
            </a:r>
            <a:endParaRPr lang="ar-EG" sz="2356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83492" indent="-283492" algn="r" defTabSz="1133966" rtl="1"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8390" y="6019990"/>
            <a:ext cx="6922501" cy="2461952"/>
          </a:xfrm>
          <a:prstGeom prst="rect">
            <a:avLst/>
          </a:prstGeom>
        </p:spPr>
        <p:txBody>
          <a:bodyPr vert="horz" lIns="113395" tIns="56698" rIns="113395" bIns="5669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endParaRPr lang="ar-EG" sz="496" b="1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ar-EG" sz="2232" dirty="0">
                <a:solidFill>
                  <a:sysClr val="windowText" lastClr="000000"/>
                </a:solidFill>
              </a:rPr>
              <a:t>منسق الجودة لقسم العلوم البيئية - كلية العلوم - جامعة دمياط منذ 2021 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ar-EG" sz="2232" dirty="0">
                <a:solidFill>
                  <a:sysClr val="windowText" lastClr="000000"/>
                </a:solidFill>
              </a:rPr>
              <a:t>مدرس بقسم العلوم البيئية - كلية العلوم - جامعة دمياط  منذ 2020 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ar-EG" sz="2232" dirty="0">
                <a:solidFill>
                  <a:sysClr val="windowText" lastClr="000000"/>
                </a:solidFill>
              </a:rPr>
              <a:t>مدرس مساعد بقسم العلوم البيئية - كلية العلوم - جامعة دمياط  2016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ar-EG" sz="2232" dirty="0">
                <a:solidFill>
                  <a:sysClr val="windowText" lastClr="000000"/>
                </a:solidFill>
              </a:rPr>
              <a:t>معيد بقسم العلوم البيئية - كلية العلوم - جامعة دمياط  2013</a:t>
            </a:r>
          </a:p>
          <a:p>
            <a:pPr marL="283492" indent="-283492" algn="r" defTabSz="1133966" rtl="1"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indent="0" algn="r" defTabSz="1133966" rtl="1">
              <a:buNone/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0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039457" y="2983510"/>
            <a:ext cx="13040439" cy="5942461"/>
          </a:xfrm>
          <a:prstGeom prst="rect">
            <a:avLst/>
          </a:prstGeom>
        </p:spPr>
        <p:txBody>
          <a:bodyPr vert="horz" lIns="113395" tIns="56698" rIns="113395" bIns="5669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  <a:defRPr/>
            </a:pPr>
            <a:endParaRPr lang="ar-EG" sz="3200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285891"/>
            <a:ext cx="5152515" cy="3306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0" y="1445744"/>
            <a:ext cx="15119350" cy="54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ar-EG" sz="2800" b="1" dirty="0">
                <a:solidFill>
                  <a:sysClr val="windowText" lastClr="000000"/>
                </a:solidFill>
              </a:rPr>
              <a:t>اسم المشروع :</a:t>
            </a:r>
            <a:r>
              <a:rPr lang="ar-EG" sz="2800" dirty="0">
                <a:solidFill>
                  <a:sysClr val="windowText" lastClr="000000"/>
                </a:solidFill>
              </a:rPr>
              <a:t> </a:t>
            </a:r>
            <a:r>
              <a:rPr lang="ar-EG" sz="2800" dirty="0"/>
              <a:t>الزراعة المائية بدون تربة لإنتاج النباتات الغذائية والاسماك (</a:t>
            </a:r>
            <a:r>
              <a:rPr lang="ar-EG" sz="2800" dirty="0" err="1"/>
              <a:t>الأكوابونيك</a:t>
            </a:r>
            <a:r>
              <a:rPr lang="ar-EG" sz="2800" dirty="0"/>
              <a:t>) للتكيف والحد من اثار التغير المناخي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720" r="2820" b="-647"/>
          <a:stretch/>
        </p:blipFill>
        <p:spPr>
          <a:xfrm>
            <a:off x="0" y="3373634"/>
            <a:ext cx="5259374" cy="26735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54480" y="3910475"/>
            <a:ext cx="90957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365" indent="-354365" algn="just" rtl="1">
              <a:buFont typeface="Arial" panose="020B0604020202020204" pitchFamily="34" charset="0"/>
              <a:buChar char="•"/>
              <a:defRPr/>
            </a:pPr>
            <a:r>
              <a:rPr lang="ar-SA" sz="2400" dirty="0"/>
              <a:t>يتم تغذية الاسماك على العلف الطافي</a:t>
            </a:r>
            <a:r>
              <a:rPr lang="ar-EG" sz="2400" dirty="0"/>
              <a:t> في بداية </a:t>
            </a:r>
            <a:r>
              <a:rPr lang="ar-SA" sz="2400" dirty="0"/>
              <a:t>، ثم بعد ذلك تبدأ المياه بالتحرك </a:t>
            </a:r>
            <a:r>
              <a:rPr lang="ar-EG" sz="2400" dirty="0"/>
              <a:t>محملة بالمغذيات </a:t>
            </a:r>
            <a:r>
              <a:rPr lang="ar-SA" sz="2400" dirty="0"/>
              <a:t>في مواسير باتجاه </a:t>
            </a:r>
            <a:r>
              <a:rPr lang="ar-EG" sz="2400" dirty="0"/>
              <a:t>حوض </a:t>
            </a:r>
            <a:r>
              <a:rPr lang="ar-SA" sz="2400" dirty="0"/>
              <a:t>النبات بقوة </a:t>
            </a:r>
            <a:r>
              <a:rPr lang="ar-EG" sz="2400" dirty="0"/>
              <a:t>ال</a:t>
            </a:r>
            <a:r>
              <a:rPr lang="ar-SA" sz="2400" dirty="0"/>
              <a:t>مضخة </a:t>
            </a:r>
            <a:r>
              <a:rPr lang="ar-EG" sz="2400" dirty="0"/>
              <a:t>حيث يتم زراعة النبات بدون تربة أو في تربة خاملة مثل الصوف الزجاجي او المعدني </a:t>
            </a:r>
            <a:r>
              <a:rPr lang="ar-EG" sz="2400" dirty="0" err="1"/>
              <a:t>والفيرموكيوليت</a:t>
            </a:r>
            <a:r>
              <a:rPr lang="ar-EG" sz="2400" dirty="0"/>
              <a:t> </a:t>
            </a:r>
            <a:r>
              <a:rPr lang="ar-EG" sz="2400" dirty="0" err="1"/>
              <a:t>والبيرليت</a:t>
            </a:r>
            <a:r>
              <a:rPr lang="ar-EG" sz="2400" dirty="0"/>
              <a:t> كبديل للتربة التقليدية.</a:t>
            </a:r>
          </a:p>
          <a:p>
            <a:pPr marL="354365" indent="-354365" algn="just" rtl="1">
              <a:buFont typeface="Arial" panose="020B0604020202020204" pitchFamily="34" charset="0"/>
              <a:buChar char="•"/>
              <a:defRPr/>
            </a:pPr>
            <a:r>
              <a:rPr lang="ar-SA" sz="2400" dirty="0"/>
              <a:t> عندما تنتهي المياه من </a:t>
            </a:r>
            <a:r>
              <a:rPr lang="ar-EG" sz="2400" dirty="0"/>
              <a:t>ال</a:t>
            </a:r>
            <a:r>
              <a:rPr lang="ar-SA" sz="2400" dirty="0"/>
              <a:t>حوض تعود من جديد الى حوض الأسماك</a:t>
            </a:r>
            <a:r>
              <a:rPr lang="ar-EG" sz="2400" dirty="0"/>
              <a:t>. </a:t>
            </a:r>
          </a:p>
          <a:p>
            <a:pPr marL="354365" indent="-354365" algn="just" rtl="1">
              <a:buFont typeface="Arial" panose="020B0604020202020204" pitchFamily="34" charset="0"/>
              <a:buChar char="•"/>
              <a:defRPr/>
            </a:pPr>
            <a:r>
              <a:rPr lang="ar-EG" sz="2400" dirty="0"/>
              <a:t> التربة الخاملة لا تتفاعل نهائياً مع مكونات المحلول المغذي الذي يزود النبات بالعناصر الغذائية الضرورية بطريقة تجعله سهل الامتصاص فيوفر في استخدام الماء و يجعل النباتات تنمو بشكل أسرع من الزراعة التقليدية. 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4147" y="2340815"/>
            <a:ext cx="9192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365" indent="-354365" algn="just" rtl="1">
              <a:buFont typeface="Arial" panose="020B0604020202020204" pitchFamily="34" charset="0"/>
              <a:buChar char="•"/>
              <a:defRPr/>
            </a:pPr>
            <a:r>
              <a:rPr lang="ar-EG" sz="2400" dirty="0" err="1"/>
              <a:t>الأكوابونيك</a:t>
            </a:r>
            <a:r>
              <a:rPr lang="ar-EG" sz="2400" dirty="0"/>
              <a:t> نظام يراعي إحداث توازن شبيه بما يحدث في الطبيعة بين البيئة الزراعية و الحيوانية يتكون من حوض للزراعة و آخر للأسماك تحصل النباتات على النيتروجين من فضلات الأسماك بينما تحصل الأسماك على الماء المنقي من النيتروجين و بعض من الغذاء اللازم لها.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06382" y="1900482"/>
            <a:ext cx="2141933" cy="540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solidFill>
                  <a:sysClr val="windowText" lastClr="000000"/>
                </a:solidFill>
              </a:rPr>
              <a:t>فكرة المشروع :</a:t>
            </a:r>
            <a:endParaRPr lang="ar-EG" sz="2800" dirty="0"/>
          </a:p>
        </p:txBody>
      </p:sp>
      <p:sp>
        <p:nvSpPr>
          <p:cNvPr id="11" name="Rectangle 10"/>
          <p:cNvSpPr/>
          <p:nvPr/>
        </p:nvSpPr>
        <p:spPr>
          <a:xfrm>
            <a:off x="5518560" y="7284368"/>
            <a:ext cx="9429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365" indent="-354365" algn="just" rtl="1">
              <a:buFont typeface="Arial" panose="020B0604020202020204" pitchFamily="34" charset="0"/>
              <a:buChar char="•"/>
              <a:defRPr/>
            </a:pPr>
            <a:r>
              <a:rPr lang="ar-EG" sz="2400" dirty="0"/>
              <a:t>كما تم تصميم أحد </a:t>
            </a:r>
            <a:r>
              <a:rPr lang="ar-SA" sz="2400" dirty="0"/>
              <a:t>تطبيقات الهاتف المحمول </a:t>
            </a:r>
            <a:r>
              <a:rPr lang="ar-EG" sz="2400" dirty="0"/>
              <a:t>وربطها بجهاز ا</a:t>
            </a:r>
            <a:r>
              <a:rPr lang="ar-SA" sz="2400" dirty="0"/>
              <a:t>لرصد </a:t>
            </a:r>
            <a:r>
              <a:rPr lang="ar-EG" sz="2400" dirty="0"/>
              <a:t>ل</a:t>
            </a:r>
            <a:r>
              <a:rPr lang="ar-SA" sz="2400" dirty="0"/>
              <a:t>متابعة </a:t>
            </a:r>
            <a:r>
              <a:rPr lang="ar-EG" sz="2400" dirty="0"/>
              <a:t>جودة المياه و</a:t>
            </a:r>
            <a:r>
              <a:rPr lang="ar-SA" sz="2400" dirty="0"/>
              <a:t>اداء نظام </a:t>
            </a:r>
            <a:r>
              <a:rPr lang="ar-SA" sz="2400" dirty="0" err="1"/>
              <a:t>الاكوابونيك</a:t>
            </a:r>
            <a:r>
              <a:rPr lang="ar-SA" sz="2400" dirty="0"/>
              <a:t> عن بعد</a:t>
            </a:r>
            <a:r>
              <a:rPr lang="ar-EG" sz="2400" dirty="0"/>
              <a:t> </a:t>
            </a:r>
            <a:r>
              <a:rPr lang="en-US" sz="2400" b="1" dirty="0"/>
              <a:t>(</a:t>
            </a:r>
            <a:r>
              <a:rPr 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ASMS</a:t>
            </a:r>
            <a:r>
              <a:rPr lang="en-US" sz="2400" b="1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145657-2ABB-DA51-7410-19A8BEA50DC3}"/>
              </a:ext>
            </a:extLst>
          </p:cNvPr>
          <p:cNvSpPr/>
          <p:nvPr/>
        </p:nvSpPr>
        <p:spPr>
          <a:xfrm>
            <a:off x="5335164" y="8518880"/>
            <a:ext cx="9613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619" indent="-212619" algn="just" rtl="1">
              <a:buFont typeface="Arial" panose="020B0604020202020204" pitchFamily="34" charset="0"/>
              <a:buChar char="•"/>
              <a:defRPr/>
            </a:pPr>
            <a:r>
              <a:rPr lang="ar-EG" b="1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المكون التكنولوجي الذكي : </a:t>
            </a:r>
            <a:r>
              <a:rPr lang="ar-EG" b="1" dirty="0"/>
              <a:t> </a:t>
            </a:r>
            <a:r>
              <a:rPr lang="ar-EG" dirty="0"/>
              <a:t>يتم </a:t>
            </a:r>
            <a:r>
              <a:rPr lang="ar-SA" dirty="0"/>
              <a:t>استخدام نظام ذكي لرصد تلوث المياه</a:t>
            </a:r>
            <a:r>
              <a:rPr lang="en-US" dirty="0"/>
              <a:t> </a:t>
            </a:r>
            <a:r>
              <a:rPr lang="ar-EG" dirty="0"/>
              <a:t> في نظام </a:t>
            </a:r>
            <a:r>
              <a:rPr lang="ar-EG" dirty="0" err="1"/>
              <a:t>الاكوابونيك</a:t>
            </a:r>
            <a:endParaRPr lang="ar-EG" dirty="0"/>
          </a:p>
          <a:p>
            <a:pPr algn="just" rtl="1">
              <a:defRPr/>
            </a:pPr>
            <a:r>
              <a:rPr lang="ar-EG" dirty="0"/>
              <a:t> </a:t>
            </a:r>
            <a:r>
              <a:rPr lang="en-US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(Smart  water quality Monitoring System)</a:t>
            </a:r>
            <a:r>
              <a:rPr lang="ar-EG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 حيث يتم قياس عناصر مختلفة لرصد جودة المياه المستخدمة في </a:t>
            </a:r>
            <a:r>
              <a:rPr lang="ar-EG" dirty="0" err="1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الاكوابونيك</a:t>
            </a:r>
            <a:r>
              <a:rPr lang="ar-EG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 باستخدام مستشعرات مختلفة مثل مستشعر درجة الحرارة – مستشعر الاس الهيدروجيني – مستشعر تشبع الاكسجين – مستشعر العكارة – مستشعر لقياس الامونيا - درجة الملوحة ومقدار الاملاح الذائبة كما يتم قياس مستوي ارتفاع المياه في الاحواض.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66845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8631632" y="2388298"/>
            <a:ext cx="6069338" cy="1910284"/>
          </a:xfrm>
          <a:prstGeom prst="rect">
            <a:avLst/>
          </a:prstGeom>
        </p:spPr>
        <p:txBody>
          <a:bodyPr vert="horz" lIns="113395" tIns="56698" rIns="113395" bIns="5669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00000"/>
              </a:lnSpc>
              <a:buNone/>
              <a:defRPr/>
            </a:pPr>
            <a:endParaRPr lang="ar-EG" sz="124" b="1" dirty="0"/>
          </a:p>
          <a:p>
            <a:pPr marL="44645" indent="0" algn="just" rtl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ar-SA" sz="2480" b="1" dirty="0"/>
              <a:t>المكونات</a:t>
            </a:r>
            <a:r>
              <a:rPr lang="en-US" sz="2480" b="1" dirty="0"/>
              <a:t> </a:t>
            </a:r>
            <a:r>
              <a:rPr lang="ar-SA" sz="2480" b="1" dirty="0"/>
              <a:t>الأساسية لنظام </a:t>
            </a:r>
            <a:r>
              <a:rPr lang="ar-SA" sz="2480" b="1" dirty="0" err="1"/>
              <a:t>الاكوابونيك</a:t>
            </a:r>
            <a:r>
              <a:rPr lang="en-US" sz="2480" b="1" dirty="0"/>
              <a:t>    : </a:t>
            </a:r>
          </a:p>
          <a:p>
            <a:pPr marL="44645" indent="0" algn="just" rtl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72" b="1" dirty="0"/>
          </a:p>
          <a:p>
            <a:pPr marL="44645" indent="0" algn="just" rtl="1">
              <a:lnSpc>
                <a:spcPct val="100000"/>
              </a:lnSpc>
              <a:spcBef>
                <a:spcPts val="0"/>
              </a:spcBef>
              <a:buNone/>
              <a:defRPr/>
            </a:pPr>
            <a:br>
              <a:rPr lang="en-US" sz="124" dirty="0"/>
            </a:br>
            <a:endParaRPr lang="ar-EG" sz="124" dirty="0"/>
          </a:p>
          <a:p>
            <a:pPr marL="44645" indent="-44645" algn="just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EG" sz="2108" dirty="0"/>
              <a:t>وحدة استزراع سمكي وهي عبارة عن خزان لوضع الأسماك بها </a:t>
            </a:r>
          </a:p>
          <a:p>
            <a:pPr marL="44645" indent="-44645" algn="just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EG" sz="2108" dirty="0">
                <a:solidFill>
                  <a:srgbClr val="000000"/>
                </a:solidFill>
                <a:latin typeface="Helvetica Neue"/>
              </a:rPr>
              <a:t>أواني نباتية </a:t>
            </a:r>
            <a:r>
              <a:rPr lang="ar-EG" sz="2108" dirty="0" err="1">
                <a:solidFill>
                  <a:srgbClr val="000000"/>
                </a:solidFill>
                <a:latin typeface="Helvetica Neue"/>
              </a:rPr>
              <a:t>وأ</a:t>
            </a:r>
            <a:r>
              <a:rPr lang="ar-EG" sz="2108" dirty="0" err="1">
                <a:solidFill>
                  <a:sysClr val="windowText" lastClr="000000"/>
                </a:solidFill>
                <a:latin typeface="Calibri" panose="020F0502020204030204"/>
              </a:rPr>
              <a:t>كواب</a:t>
            </a:r>
            <a:r>
              <a:rPr lang="ar-EG" sz="2108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ar-EG" sz="2108" dirty="0">
                <a:solidFill>
                  <a:srgbClr val="000000"/>
                </a:solidFill>
                <a:latin typeface="Helvetica Neue"/>
              </a:rPr>
              <a:t>بلاستيكية قابلة لإعادة الاستخدام</a:t>
            </a:r>
            <a:endParaRPr lang="en-US" sz="2108" dirty="0">
              <a:solidFill>
                <a:sysClr val="windowText" lastClr="000000"/>
              </a:solidFill>
              <a:latin typeface="Arial Rounded MT Bold" panose="020F0704030504030204" pitchFamily="34" charset="0"/>
            </a:endParaRPr>
          </a:p>
          <a:p>
            <a:pPr marL="44645" indent="-44645" algn="just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108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Smart  Water Quality Monitoring System</a:t>
            </a:r>
          </a:p>
          <a:p>
            <a:pPr marL="44645" indent="-44645" algn="just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EG" sz="2108" dirty="0"/>
              <a:t> تطبيق هاتف محمول </a:t>
            </a:r>
            <a:r>
              <a:rPr lang="en-US" sz="2108" dirty="0"/>
              <a:t>(</a:t>
            </a:r>
            <a:r>
              <a:rPr lang="en-US" sz="2108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ASMS)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71" y="2620995"/>
            <a:ext cx="967690" cy="805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661" y="3388070"/>
            <a:ext cx="1023313" cy="985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3658" r="11145" b="7998"/>
          <a:stretch/>
        </p:blipFill>
        <p:spPr>
          <a:xfrm rot="5400000">
            <a:off x="2521981" y="4712644"/>
            <a:ext cx="1746240" cy="1133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772" y="6406166"/>
            <a:ext cx="1220114" cy="84287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387917" y="2863937"/>
            <a:ext cx="2343519" cy="1434646"/>
          </a:xfrm>
          <a:prstGeom prst="rect">
            <a:avLst/>
          </a:prstGeom>
        </p:spPr>
        <p:txBody>
          <a:bodyPr vert="horz" lIns="113395" tIns="56698" rIns="113395" bIns="5669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45" indent="-44645" algn="just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EG" sz="2108" dirty="0">
                <a:solidFill>
                  <a:sysClr val="windowText" lastClr="000000"/>
                </a:solidFill>
                <a:latin typeface="Calibri" panose="020F0502020204030204"/>
              </a:rPr>
              <a:t>مضخة اوكسجين </a:t>
            </a:r>
          </a:p>
          <a:p>
            <a:pPr marL="44645" indent="-44645" algn="just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EG" sz="2108" dirty="0">
                <a:solidFill>
                  <a:sysClr val="windowText" lastClr="000000"/>
                </a:solidFill>
                <a:latin typeface="Calibri" panose="020F0502020204030204"/>
              </a:rPr>
              <a:t>حوض لزرع النباتات</a:t>
            </a:r>
          </a:p>
          <a:p>
            <a:pPr marL="44645" indent="-44645" algn="just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EG" sz="2108" dirty="0">
                <a:solidFill>
                  <a:sysClr val="windowText" lastClr="000000"/>
                </a:solidFill>
                <a:latin typeface="Calibri" panose="020F0502020204030204"/>
              </a:rPr>
              <a:t>فلتر </a:t>
            </a:r>
          </a:p>
          <a:p>
            <a:pPr marL="44645" indent="-44645" algn="just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EG" sz="2108" dirty="0">
                <a:solidFill>
                  <a:sysClr val="windowText" lastClr="000000"/>
                </a:solidFill>
                <a:latin typeface="Calibri" panose="020F0502020204030204"/>
              </a:rPr>
              <a:t>انابيب توصيل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51561"/>
            <a:ext cx="2875232" cy="18295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0984" y="7397359"/>
            <a:ext cx="2463995" cy="1619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4977" y="7397357"/>
            <a:ext cx="786506" cy="1619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78" y="6406164"/>
            <a:ext cx="1111419" cy="19823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335845">
            <a:off x="566478" y="6804225"/>
            <a:ext cx="982471" cy="430939"/>
          </a:xfrm>
          <a:prstGeom prst="rect">
            <a:avLst/>
          </a:prstGeom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493769812"/>
              </p:ext>
            </p:extLst>
          </p:nvPr>
        </p:nvGraphicFramePr>
        <p:xfrm>
          <a:off x="7451349" y="6467572"/>
          <a:ext cx="6760510" cy="3358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8" name="Rectangle 17"/>
          <p:cNvSpPr/>
          <p:nvPr/>
        </p:nvSpPr>
        <p:spPr>
          <a:xfrm>
            <a:off x="9820307" y="6145854"/>
            <a:ext cx="2313454" cy="473976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ar-EG" sz="2480" b="1" dirty="0"/>
              <a:t>الهدف من المشروع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295291" y="4603412"/>
            <a:ext cx="5521564" cy="1127255"/>
          </a:xfrm>
          <a:prstGeom prst="rect">
            <a:avLst/>
          </a:prstGeom>
          <a:ln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13395" tIns="56698" rIns="113395" bIns="56698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10000"/>
              </a:lnSpc>
              <a:spcBef>
                <a:spcPts val="0"/>
              </a:spcBef>
            </a:pPr>
            <a:r>
              <a:rPr lang="ar-EG" sz="2232" dirty="0"/>
              <a:t>المستهدف الأول في هذا المشروع هو </a:t>
            </a:r>
            <a:r>
              <a:rPr lang="ar-EG" sz="2232" b="1" dirty="0"/>
              <a:t>المرأة المصرية </a:t>
            </a:r>
            <a:r>
              <a:rPr lang="ar-EG" sz="2232" dirty="0"/>
              <a:t>ربة المنزل او العاملة ذات متوسط عمر يتراوح من</a:t>
            </a:r>
          </a:p>
          <a:p>
            <a:pPr marL="0" indent="0" algn="ctr" rtl="1">
              <a:lnSpc>
                <a:spcPct val="110000"/>
              </a:lnSpc>
              <a:spcBef>
                <a:spcPts val="0"/>
              </a:spcBef>
              <a:buNone/>
            </a:pPr>
            <a:r>
              <a:rPr lang="ar-EG" sz="2232" b="1" dirty="0"/>
              <a:t> 18 الي 60 سنة 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6200000">
            <a:off x="2553786" y="5823496"/>
            <a:ext cx="400196" cy="28510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979" y="2620995"/>
            <a:ext cx="2861680" cy="1752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36100" y="2620998"/>
            <a:ext cx="2222737" cy="3566857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7" idx="0"/>
          </p:cNvCxnSpPr>
          <p:nvPr/>
        </p:nvCxnSpPr>
        <p:spPr>
          <a:xfrm flipH="1" flipV="1">
            <a:off x="3961742" y="5279283"/>
            <a:ext cx="174356" cy="909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32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32941" y="2457590"/>
            <a:ext cx="13732762" cy="5320914"/>
            <a:chOff x="1758050" y="3666734"/>
            <a:chExt cx="3591240" cy="2557612"/>
          </a:xfrm>
        </p:grpSpPr>
        <p:sp>
          <p:nvSpPr>
            <p:cNvPr id="4" name="Freeform 3"/>
            <p:cNvSpPr/>
            <p:nvPr/>
          </p:nvSpPr>
          <p:spPr>
            <a:xfrm>
              <a:off x="4619896" y="4459350"/>
              <a:ext cx="729394" cy="817553"/>
            </a:xfrm>
            <a:custGeom>
              <a:avLst/>
              <a:gdLst>
                <a:gd name="connsiteX0" fmla="*/ 0 w 2005148"/>
                <a:gd name="connsiteY0" fmla="*/ 0 h 1287000"/>
                <a:gd name="connsiteX1" fmla="*/ 2005148 w 2005148"/>
                <a:gd name="connsiteY1" fmla="*/ 0 h 1287000"/>
                <a:gd name="connsiteX2" fmla="*/ 2005148 w 2005148"/>
                <a:gd name="connsiteY2" fmla="*/ 1287000 h 1287000"/>
                <a:gd name="connsiteX3" fmla="*/ 0 w 2005148"/>
                <a:gd name="connsiteY3" fmla="*/ 1287000 h 1287000"/>
                <a:gd name="connsiteX4" fmla="*/ 0 w 2005148"/>
                <a:gd name="connsiteY4" fmla="*/ 0 h 12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148" h="1287000">
                  <a:moveTo>
                    <a:pt x="0" y="0"/>
                  </a:moveTo>
                  <a:lnTo>
                    <a:pt x="2005148" y="0"/>
                  </a:lnTo>
                  <a:lnTo>
                    <a:pt x="2005148" y="1287000"/>
                  </a:lnTo>
                  <a:lnTo>
                    <a:pt x="0" y="1287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1794" tIns="89287" rIns="267863" bIns="44644" numCol="1" spcCol="1270" rtlCol="1" anchor="ctr" anchorCtr="0">
              <a:noAutofit/>
              <a:scene3d>
                <a:camera prst="orthographicFront"/>
                <a:lightRig rig="threePt" dir="t"/>
              </a:scene3d>
              <a:sp3d>
                <a:bevelT w="0"/>
              </a:sp3d>
            </a:bodyPr>
            <a:lstStyle/>
            <a:p>
              <a:pPr algn="r" defTabSz="110246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2000" b="1" dirty="0"/>
                <a:t>مميزات المشروع</a:t>
              </a:r>
            </a:p>
            <a:p>
              <a:pPr algn="ctr" defTabSz="110246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2000" b="1" dirty="0"/>
                <a:t>(</a:t>
              </a:r>
              <a:r>
                <a:rPr lang="ar-EG" sz="2000" b="1" dirty="0" err="1"/>
                <a:t>الاكوابونيك</a:t>
              </a:r>
              <a:r>
                <a:rPr lang="ar-EG" sz="2000" b="1" dirty="0"/>
                <a:t>) </a:t>
              </a:r>
              <a:endParaRPr lang="en-US" sz="2000" b="1" dirty="0"/>
            </a:p>
          </p:txBody>
        </p:sp>
        <p:sp>
          <p:nvSpPr>
            <p:cNvPr id="6" name="Left Brace 5"/>
            <p:cNvSpPr/>
            <p:nvPr/>
          </p:nvSpPr>
          <p:spPr>
            <a:xfrm rot="10800000">
              <a:off x="4411190" y="3921365"/>
              <a:ext cx="401029" cy="1954140"/>
            </a:xfrm>
            <a:prstGeom prst="leftBrace">
              <a:avLst>
                <a:gd name="adj1" fmla="val 35000"/>
                <a:gd name="adj2" fmla="val 50000"/>
              </a:avLst>
            </a:prstGeom>
            <a:ln w="38100"/>
            <a:sp3d z="-110000"/>
          </p:spPr>
          <p:style>
            <a:lnRef idx="2">
              <a:schemeClr val="accent6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1758050" y="3666734"/>
              <a:ext cx="2653140" cy="2557612"/>
            </a:xfrm>
            <a:custGeom>
              <a:avLst/>
              <a:gdLst>
                <a:gd name="connsiteX0" fmla="*/ 0 w 5454004"/>
                <a:gd name="connsiteY0" fmla="*/ 0 h 4021875"/>
                <a:gd name="connsiteX1" fmla="*/ 5454004 w 5454004"/>
                <a:gd name="connsiteY1" fmla="*/ 0 h 4021875"/>
                <a:gd name="connsiteX2" fmla="*/ 5454004 w 5454004"/>
                <a:gd name="connsiteY2" fmla="*/ 4021875 h 4021875"/>
                <a:gd name="connsiteX3" fmla="*/ 0 w 5454004"/>
                <a:gd name="connsiteY3" fmla="*/ 4021875 h 4021875"/>
                <a:gd name="connsiteX4" fmla="*/ 0 w 5454004"/>
                <a:gd name="connsiteY4" fmla="*/ 0 h 402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4004" h="4021875">
                  <a:moveTo>
                    <a:pt x="0" y="0"/>
                  </a:moveTo>
                  <a:lnTo>
                    <a:pt x="5454004" y="0"/>
                  </a:lnTo>
                  <a:lnTo>
                    <a:pt x="5454004" y="4021875"/>
                  </a:lnTo>
                  <a:lnTo>
                    <a:pt x="0" y="4021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1794" tIns="89287" rIns="267863" bIns="44644" numCol="1" spcCol="1270" rtlCol="1" anchor="ctr" anchorCtr="0">
              <a:noAutofit/>
            </a:bodyPr>
            <a:lstStyle/>
            <a:p>
              <a:pPr marL="425236" lvl="1" indent="-425236" algn="r" defTabSz="1102468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ar-EG" sz="2000" dirty="0"/>
                <a:t>الزراعة بدون تربة</a:t>
              </a:r>
            </a:p>
            <a:p>
              <a:pPr marL="425236" lvl="1" indent="-425236" algn="r" defTabSz="1102468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ar-EG" sz="2000" dirty="0"/>
                <a:t>استهلاك اقل للمياه 90-98%</a:t>
              </a:r>
            </a:p>
            <a:p>
              <a:pPr marL="425236" lvl="1" indent="-425236" algn="r" defTabSz="1102468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ar-SA" sz="2000" dirty="0"/>
                <a:t>توفير فرص عمل </a:t>
              </a:r>
              <a:r>
                <a:rPr lang="ar-EG" sz="2000" dirty="0"/>
                <a:t>لآلاف ا</a:t>
              </a:r>
              <a:r>
                <a:rPr lang="ar-SA" sz="2000" dirty="0"/>
                <a:t>لسيدات بمختلف أعمارهم</a:t>
              </a:r>
              <a:r>
                <a:rPr lang="ar-EG" sz="2000" dirty="0"/>
                <a:t> وأيضا لذوي الهمم </a:t>
              </a:r>
            </a:p>
            <a:p>
              <a:pPr marL="425236" lvl="1" indent="-425236" algn="r" defTabSz="1102468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ar-SA" sz="2000" dirty="0"/>
                <a:t>الاستغناء عن المهام الزراعية التقليدية</a:t>
              </a:r>
              <a:r>
                <a:rPr lang="ar-EG" sz="2000" dirty="0"/>
                <a:t> </a:t>
              </a:r>
              <a:r>
                <a:rPr lang="ar-SA" sz="2000" dirty="0"/>
                <a:t>غير المرغوب فيها</a:t>
              </a:r>
              <a:r>
                <a:rPr lang="ar-EG" sz="2000" dirty="0"/>
                <a:t> مثل </a:t>
              </a:r>
              <a:r>
                <a:rPr lang="ar-SA" sz="2000" dirty="0"/>
                <a:t>الحراثة، وإزالة الأعشاب</a:t>
              </a:r>
              <a:endParaRPr lang="en-US" sz="2000" dirty="0"/>
            </a:p>
            <a:p>
              <a:pPr marL="425236" lvl="1" indent="-425236" algn="r" defTabSz="1102468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ar-SA" sz="2000" dirty="0"/>
                <a:t> </a:t>
              </a:r>
              <a:r>
                <a:rPr lang="ar-EG" sz="2000" dirty="0"/>
                <a:t>انتاج اسرع مرتين بجودة اعلي (منتجات عضوية 100%) </a:t>
              </a:r>
              <a:endParaRPr lang="en-US" sz="2000" dirty="0"/>
            </a:p>
            <a:p>
              <a:pPr marL="425236" lvl="1" indent="-425236" algn="r" defTabSz="1102468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ar-EG" sz="2000" dirty="0"/>
                <a:t>توفير 75% من مساحة الأرض الزراعية و</a:t>
              </a:r>
              <a:r>
                <a:rPr lang="ar-SA" sz="2000" dirty="0"/>
                <a:t>القدرة على الاستفادة من الأراضي غير الصالحة للزراعة</a:t>
              </a:r>
              <a:endParaRPr lang="ar-EG" sz="2000" dirty="0"/>
            </a:p>
            <a:p>
              <a:pPr marL="425236" lvl="1" indent="-425236" algn="r" defTabSz="1102468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ar-EG" sz="2000" dirty="0"/>
                <a:t>سهولة التنفيذ والاستدامة يتسم بالاستمرارية لطوال العام ولسنوات عديدة ممتدة</a:t>
              </a:r>
            </a:p>
            <a:p>
              <a:pPr marL="425236" lvl="1" indent="-425236" algn="r" defTabSz="1102468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ar-EG" sz="2000" dirty="0"/>
                <a:t>إمكانية تنفيذ المشروع والاستفادة منه علي مستوي الفرد والمؤسسات </a:t>
              </a:r>
            </a:p>
            <a:p>
              <a:pPr marL="425236" lvl="1" indent="-425236" algn="r" defTabSz="1102468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ar-EG" sz="2000" dirty="0"/>
                <a:t>حل صديق للبيئة لمواجهة اثار التغيرات المناخية والتكيف معها</a:t>
              </a:r>
            </a:p>
            <a:p>
              <a:pPr marL="425236" indent="-425236" algn="just" rtl="1">
                <a:buFont typeface="Arial" panose="020B0604020202020204" pitchFamily="34" charset="0"/>
                <a:buChar char="•"/>
              </a:pPr>
              <a:r>
                <a:rPr lang="ar-EG" sz="2000" dirty="0"/>
                <a:t>المساهمة في الحد من تلوث الهواء حيث يساعد المشروع علي زيادة الرقعة الخضراء وانتشارها بسهولة وهي تعمل كمرشحات طبيعية لملوثات الهواء.</a:t>
              </a:r>
            </a:p>
            <a:p>
              <a:pPr marL="425236" indent="-425236" algn="just" rtl="1">
                <a:buFont typeface="Arial" panose="020B0604020202020204" pitchFamily="34" charset="0"/>
                <a:buChar char="•"/>
              </a:pPr>
              <a:r>
                <a:rPr lang="ar-EG" sz="2000" dirty="0"/>
                <a:t>تقليل استخدام المبيدات الكيميائية والاسمدة المستخدمة في الزراعة التقليدية مما يساعد علي إنهاء تواجدها وتقليل اثارها السلبية علي البيئة</a:t>
              </a:r>
            </a:p>
            <a:p>
              <a:pPr marL="425236" indent="-425236" algn="just" rtl="1">
                <a:buFont typeface="Arial" panose="020B0604020202020204" pitchFamily="34" charset="0"/>
                <a:buChar char="•"/>
              </a:pPr>
              <a:r>
                <a:rPr lang="ar-EG" sz="2000" dirty="0"/>
                <a:t>يسهم في تحقيق أهداف التنمية المستدامة مصر 2030 والاستراتيجية الوطنية للتغيرات المناخية مصر 2050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43" y="3624090"/>
            <a:ext cx="1058170" cy="1033664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58897" y="4647184"/>
            <a:ext cx="1015151" cy="949560"/>
          </a:xfrm>
          <a:prstGeom prst="ellipse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Oval 18"/>
          <p:cNvSpPr/>
          <p:nvPr/>
        </p:nvSpPr>
        <p:spPr>
          <a:xfrm>
            <a:off x="736629" y="2570021"/>
            <a:ext cx="1201459" cy="1169148"/>
          </a:xfrm>
          <a:prstGeom prst="ellipse">
            <a:avLst/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000" r="-33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Oval 19"/>
          <p:cNvSpPr/>
          <p:nvPr/>
        </p:nvSpPr>
        <p:spPr>
          <a:xfrm>
            <a:off x="35423" y="5628853"/>
            <a:ext cx="1028343" cy="1053643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2000" r="-42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52402"/>
            <a:ext cx="1580108" cy="1580108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362399" y="7900777"/>
            <a:ext cx="12503304" cy="15557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13395" tIns="56698" rIns="113395" bIns="5669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8577" algn="r" rt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ar-EG" sz="1600" dirty="0">
                <a:solidFill>
                  <a:sysClr val="windowText" lastClr="000000"/>
                </a:solidFill>
              </a:rPr>
              <a:t>العمل علي </a:t>
            </a:r>
            <a:r>
              <a:rPr lang="ar-SA" sz="1600" dirty="0">
                <a:solidFill>
                  <a:sysClr val="windowText" lastClr="000000"/>
                </a:solidFill>
              </a:rPr>
              <a:t>إعادة تدوير المياه الناتجة من الاستخدامات المنزلية في عملية الزراعة</a:t>
            </a:r>
            <a:endParaRPr lang="ar-EG" sz="1600" dirty="0">
              <a:solidFill>
                <a:sysClr val="windowText" lastClr="000000"/>
              </a:solidFill>
            </a:endParaRPr>
          </a:p>
          <a:p>
            <a:pPr marL="178577" algn="r" rt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ar-EG" sz="1600" dirty="0">
                <a:solidFill>
                  <a:sysClr val="windowText" lastClr="000000"/>
                </a:solidFill>
              </a:rPr>
              <a:t>تركيب نظام داخلي لمعالجة المياه وربطه أيضا بالتطبيق </a:t>
            </a:r>
            <a:r>
              <a:rPr lang="en-US" sz="1600" dirty="0">
                <a:solidFill>
                  <a:sysClr val="windowText" lastClr="000000"/>
                </a:solidFill>
              </a:rPr>
              <a:t>ASMS</a:t>
            </a:r>
          </a:p>
          <a:p>
            <a:pPr marL="178577" algn="r" rt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ar-EG" sz="1600" dirty="0">
                <a:solidFill>
                  <a:sysClr val="windowText" lastClr="000000"/>
                </a:solidFill>
              </a:rPr>
              <a:t>دراسة إمكانية استخدام المياه المالحة (مياه البحر) في عملية الزراعة</a:t>
            </a:r>
          </a:p>
          <a:p>
            <a:pPr marL="178577" algn="r" rt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ar-EG" sz="1600" dirty="0">
                <a:solidFill>
                  <a:sysClr val="windowText" lastClr="000000"/>
                </a:solidFill>
              </a:rPr>
              <a:t>تجربة التوسع في  زراعة </a:t>
            </a:r>
            <a:r>
              <a:rPr lang="ar-EG" sz="1600" dirty="0"/>
              <a:t>المحاصيل الغذائية التجارية كالقمح والذرة والأرز وأيضا تجربة استزراع القشريات وبعض الأسماك الأخرى</a:t>
            </a:r>
          </a:p>
        </p:txBody>
      </p:sp>
      <p:sp>
        <p:nvSpPr>
          <p:cNvPr id="2" name="Rectangle 1"/>
          <p:cNvSpPr/>
          <p:nvPr/>
        </p:nvSpPr>
        <p:spPr>
          <a:xfrm>
            <a:off x="736627" y="8343588"/>
            <a:ext cx="2401619" cy="4001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EG" sz="2000" dirty="0">
                <a:solidFill>
                  <a:sysClr val="windowText" lastClr="000000"/>
                </a:solidFill>
              </a:rPr>
              <a:t>الخطط المستقبلية للمشروع </a:t>
            </a:r>
            <a:endParaRPr lang="ar-EG" sz="2000" dirty="0"/>
          </a:p>
        </p:txBody>
      </p:sp>
      <p:sp>
        <p:nvSpPr>
          <p:cNvPr id="8" name="Striped Right Arrow 7"/>
          <p:cNvSpPr/>
          <p:nvPr/>
        </p:nvSpPr>
        <p:spPr>
          <a:xfrm>
            <a:off x="3138246" y="8367320"/>
            <a:ext cx="1346567" cy="37637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/>
          </a:p>
        </p:txBody>
      </p:sp>
    </p:spTree>
    <p:extLst>
      <p:ext uri="{BB962C8B-B14F-4D97-AF65-F5344CB8AC3E}">
        <p14:creationId xmlns:p14="http://schemas.microsoft.com/office/powerpoint/2010/main" val="174500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9412" y="1604065"/>
            <a:ext cx="128292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400" dirty="0"/>
              <a:t>بفرض عمل وحدة</a:t>
            </a:r>
            <a:r>
              <a:rPr lang="ar-SA" sz="2400" dirty="0"/>
              <a:t> واحدة </a:t>
            </a:r>
            <a:r>
              <a:rPr lang="ar-EG" sz="2400" dirty="0"/>
              <a:t>ب</a:t>
            </a:r>
            <a:r>
              <a:rPr lang="ar-SA" sz="2400" dirty="0"/>
              <a:t>مساحة 48الي 50 مترا</a:t>
            </a:r>
            <a:r>
              <a:rPr lang="ar-EG" sz="2400" dirty="0"/>
              <a:t> مربع </a:t>
            </a:r>
            <a:r>
              <a:rPr lang="ar-SA" sz="2400" dirty="0"/>
              <a:t>تتسع لعدد 500 سمكة بلطي و50 سمكة باسا و150 سمكة ثعبان السمك، بالإضافة إلى 2000 شتلة من مختلف الأصناف وبخاصة الطماطم والخيار والباذنجان والفراولة </a:t>
            </a:r>
            <a:r>
              <a:rPr lang="ar-SA" sz="2400" dirty="0" err="1"/>
              <a:t>والكابوتشى</a:t>
            </a:r>
            <a:r>
              <a:rPr lang="ar-SA" sz="2400" dirty="0"/>
              <a:t> والفلفل الألوان والخضروات الورقية والعطرية والطبية والعديد من الخضروات الأخرى</a:t>
            </a:r>
            <a:r>
              <a:rPr lang="ar-EG" sz="2400" dirty="0"/>
              <a:t> 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64929" y="713718"/>
            <a:ext cx="330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ar-EG" sz="2400" b="1" dirty="0"/>
              <a:t>دراسة جدوى مقترحة للمشروع</a:t>
            </a:r>
            <a:endParaRPr lang="en-US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533329"/>
              </p:ext>
            </p:extLst>
          </p:nvPr>
        </p:nvGraphicFramePr>
        <p:xfrm>
          <a:off x="755934" y="3277256"/>
          <a:ext cx="9027981" cy="62472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72683">
                  <a:extLst>
                    <a:ext uri="{9D8B030D-6E8A-4147-A177-3AD203B41FA5}">
                      <a16:colId xmlns:a16="http://schemas.microsoft.com/office/drawing/2014/main" val="3406313392"/>
                    </a:ext>
                  </a:extLst>
                </a:gridCol>
                <a:gridCol w="771291">
                  <a:extLst>
                    <a:ext uri="{9D8B030D-6E8A-4147-A177-3AD203B41FA5}">
                      <a16:colId xmlns:a16="http://schemas.microsoft.com/office/drawing/2014/main" val="2321316836"/>
                    </a:ext>
                  </a:extLst>
                </a:gridCol>
                <a:gridCol w="1270975">
                  <a:extLst>
                    <a:ext uri="{9D8B030D-6E8A-4147-A177-3AD203B41FA5}">
                      <a16:colId xmlns:a16="http://schemas.microsoft.com/office/drawing/2014/main" val="1590986260"/>
                    </a:ext>
                  </a:extLst>
                </a:gridCol>
                <a:gridCol w="1331944">
                  <a:extLst>
                    <a:ext uri="{9D8B030D-6E8A-4147-A177-3AD203B41FA5}">
                      <a16:colId xmlns:a16="http://schemas.microsoft.com/office/drawing/2014/main" val="1706475380"/>
                    </a:ext>
                  </a:extLst>
                </a:gridCol>
                <a:gridCol w="1320560">
                  <a:extLst>
                    <a:ext uri="{9D8B030D-6E8A-4147-A177-3AD203B41FA5}">
                      <a16:colId xmlns:a16="http://schemas.microsoft.com/office/drawing/2014/main" val="2552166500"/>
                    </a:ext>
                  </a:extLst>
                </a:gridCol>
                <a:gridCol w="2014994">
                  <a:extLst>
                    <a:ext uri="{9D8B030D-6E8A-4147-A177-3AD203B41FA5}">
                      <a16:colId xmlns:a16="http://schemas.microsoft.com/office/drawing/2014/main" val="3062292032"/>
                    </a:ext>
                  </a:extLst>
                </a:gridCol>
                <a:gridCol w="945534">
                  <a:extLst>
                    <a:ext uri="{9D8B030D-6E8A-4147-A177-3AD203B41FA5}">
                      <a16:colId xmlns:a16="http://schemas.microsoft.com/office/drawing/2014/main" val="135538621"/>
                    </a:ext>
                  </a:extLst>
                </a:gridCol>
              </a:tblGrid>
              <a:tr h="1326104"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المنتج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dirty="0"/>
                        <a:t>الكمية/ ك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الدورة/شهر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سعر/ الكيلو</a:t>
                      </a:r>
                    </a:p>
                    <a:p>
                      <a:pPr algn="ctr" rtl="1"/>
                      <a:r>
                        <a:rPr lang="ar-EG" sz="1600" dirty="0"/>
                        <a:t>(متوسط)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الإيرادات/ ج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المصروفات / ج</a:t>
                      </a:r>
                    </a:p>
                  </a:txBody>
                  <a:tcPr marL="113395" marR="113395" marT="56698" marB="56698"/>
                </a:tc>
                <a:tc rowSpan="7">
                  <a:txBody>
                    <a:bodyPr/>
                    <a:lstStyle/>
                    <a:p>
                      <a:pPr algn="r" rtl="1"/>
                      <a:r>
                        <a:rPr lang="ar-EG" sz="2000" dirty="0"/>
                        <a:t> صافي الربح/ج</a:t>
                      </a:r>
                    </a:p>
                  </a:txBody>
                  <a:tcPr marL="113395" marR="113395" marT="56698" marB="56698" vert="vert270" anchor="b"/>
                </a:tc>
                <a:extLst>
                  <a:ext uri="{0D108BD9-81ED-4DB2-BD59-A6C34878D82A}">
                    <a16:rowId xmlns:a16="http://schemas.microsoft.com/office/drawing/2014/main" val="3449386110"/>
                  </a:ext>
                </a:extLst>
              </a:tr>
              <a:tr h="703019"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البلطي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185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6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25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9250</a:t>
                      </a:r>
                    </a:p>
                  </a:txBody>
                  <a:tcPr marL="113395" marR="113395" marT="56698" marB="56698"/>
                </a:tc>
                <a:tc rowSpan="6">
                  <a:txBody>
                    <a:bodyPr/>
                    <a:lstStyle/>
                    <a:p>
                      <a:pPr algn="r" rtl="1"/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أعلاف        8625 </a:t>
                      </a:r>
                      <a:endParaRPr lang="ar-EG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الزريعة     1200 </a:t>
                      </a:r>
                      <a:endParaRPr lang="ar-EG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شتلات      1200 </a:t>
                      </a:r>
                      <a:endParaRPr lang="ar-EG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ar-S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كهرباء       2500</a:t>
                      </a:r>
                      <a:endParaRPr lang="ar-EG" sz="1600" dirty="0"/>
                    </a:p>
                  </a:txBody>
                  <a:tcPr marL="113395" marR="113395" marT="56698" marB="56698"/>
                </a:tc>
                <a:tc vMerge="1">
                  <a:txBody>
                    <a:bodyPr/>
                    <a:lstStyle/>
                    <a:p>
                      <a:pPr algn="r"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835608"/>
                  </a:ext>
                </a:extLst>
              </a:tr>
              <a:tr h="703019"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اسماك الباسا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85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6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30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dirty="0"/>
                        <a:t>5100</a:t>
                      </a:r>
                    </a:p>
                  </a:txBody>
                  <a:tcPr marL="113395" marR="113395" marT="56698" marB="56698"/>
                </a:tc>
                <a:tc v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382095"/>
                  </a:ext>
                </a:extLst>
              </a:tr>
              <a:tr h="703019"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ثعبان السمك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155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12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160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dirty="0"/>
                        <a:t>24800</a:t>
                      </a:r>
                    </a:p>
                  </a:txBody>
                  <a:tcPr marL="113395" marR="113395" marT="56698" marB="56698"/>
                </a:tc>
                <a:tc v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542627"/>
                  </a:ext>
                </a:extLst>
              </a:tr>
              <a:tr h="703019"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 err="1"/>
                        <a:t>كابوتشي</a:t>
                      </a:r>
                      <a:endParaRPr lang="ar-EG" sz="1600" dirty="0"/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670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6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4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dirty="0"/>
                        <a:t>5360</a:t>
                      </a:r>
                    </a:p>
                  </a:txBody>
                  <a:tcPr marL="113395" marR="113395" marT="56698" marB="56698"/>
                </a:tc>
                <a:tc v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067998"/>
                  </a:ext>
                </a:extLst>
              </a:tr>
              <a:tr h="703019"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فراولة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410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6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10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dirty="0"/>
                        <a:t>8200</a:t>
                      </a:r>
                    </a:p>
                  </a:txBody>
                  <a:tcPr marL="113395" marR="113395" marT="56698" marB="56698"/>
                </a:tc>
                <a:tc v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717472"/>
                  </a:ext>
                </a:extLst>
              </a:tr>
              <a:tr h="703019"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فلفل الوان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260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6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15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dirty="0"/>
                        <a:t>7800</a:t>
                      </a:r>
                    </a:p>
                  </a:txBody>
                  <a:tcPr marL="113395" marR="113395" marT="56698" marB="56698"/>
                </a:tc>
                <a:tc v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928091"/>
                  </a:ext>
                </a:extLst>
              </a:tr>
              <a:tr h="703019">
                <a:tc gridSpan="4">
                  <a:txBody>
                    <a:bodyPr/>
                    <a:lstStyle/>
                    <a:p>
                      <a:pPr algn="ctr" rtl="1"/>
                      <a:r>
                        <a:rPr lang="ar-EG" sz="1600" dirty="0"/>
                        <a:t>الإجمالي / عام </a:t>
                      </a:r>
                    </a:p>
                  </a:txBody>
                  <a:tcPr marL="113395" marR="113395" marT="56698" marB="56698"/>
                </a:tc>
                <a:tc h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dirty="0"/>
                        <a:t>60510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13525</a:t>
                      </a:r>
                    </a:p>
                  </a:txBody>
                  <a:tcPr marL="113395" marR="113395" marT="56698" marB="56698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600" dirty="0"/>
                        <a:t>46985</a:t>
                      </a:r>
                    </a:p>
                  </a:txBody>
                  <a:tcPr marL="113395" marR="113395" marT="56698" marB="56698"/>
                </a:tc>
                <a:extLst>
                  <a:ext uri="{0D108BD9-81ED-4DB2-BD59-A6C34878D82A}">
                    <a16:rowId xmlns:a16="http://schemas.microsoft.com/office/drawing/2014/main" val="127134367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45006" y="2845689"/>
            <a:ext cx="3785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متوقع معدل الإنتاج في المتوسط لتلك </a:t>
            </a:r>
            <a:r>
              <a:rPr lang="ar-EG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الوحدة</a:t>
            </a:r>
            <a:endParaRPr lang="ar-EG" sz="2000" dirty="0"/>
          </a:p>
        </p:txBody>
      </p:sp>
      <p:sp>
        <p:nvSpPr>
          <p:cNvPr id="6" name="Rectangle 5"/>
          <p:cNvSpPr/>
          <p:nvPr/>
        </p:nvSpPr>
        <p:spPr>
          <a:xfrm>
            <a:off x="2408403" y="9842012"/>
            <a:ext cx="5723042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992"/>
              </a:spcAft>
            </a:pPr>
            <a:r>
              <a: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المشروع يتسم بالاستمرارية والاستدامة طوال العام ولسنوات ممتدة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15619" y="3656353"/>
            <a:ext cx="3013071" cy="255454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79190" lon="1438358" rev="21480078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 rtl="1"/>
            <a:r>
              <a:rPr lang="ar-SA" sz="2000" dirty="0"/>
              <a:t>تبنى ال</a:t>
            </a:r>
            <a:r>
              <a:rPr lang="ar-EG" sz="2000" dirty="0"/>
              <a:t>مشروع</a:t>
            </a:r>
            <a:r>
              <a:rPr lang="ar-SA" sz="2000" dirty="0"/>
              <a:t> تحت إدارة مؤسسية لديها القدرة على توفير الدعم اللوج</a:t>
            </a:r>
            <a:r>
              <a:rPr lang="ar-EG" sz="2000" dirty="0"/>
              <a:t>ي</a:t>
            </a:r>
            <a:r>
              <a:rPr lang="ar-SA" sz="2000" dirty="0" err="1"/>
              <a:t>ستى</a:t>
            </a:r>
            <a:r>
              <a:rPr lang="ar-SA" sz="2000" dirty="0"/>
              <a:t> والامكانيات المادي</a:t>
            </a:r>
            <a:r>
              <a:rPr lang="ar-EG" sz="2000" dirty="0"/>
              <a:t>ة</a:t>
            </a:r>
            <a:r>
              <a:rPr lang="ar-SA" sz="2000" dirty="0"/>
              <a:t> وطرحه على السيدات</a:t>
            </a:r>
            <a:r>
              <a:rPr lang="ar-EG" sz="2000" dirty="0"/>
              <a:t> وذوي الهمم</a:t>
            </a:r>
            <a:r>
              <a:rPr lang="ar-SA" sz="2000" dirty="0"/>
              <a:t> وتمويله لهم والاستقطاع من المبيعات لسداد التكاليف؛ سيكون ذا أثر إيجابي، ومردود اجتماعي واقتصادي وبيئي كبير 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830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556">
            <a:off x="8031418" y="3100487"/>
            <a:ext cx="4521078" cy="44908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300" y="4654665"/>
            <a:ext cx="4687405" cy="166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85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2113</TotalTime>
  <Words>969</Words>
  <Application>Microsoft Office PowerPoint</Application>
  <PresentationFormat>Custom</PresentationFormat>
  <Paragraphs>119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Helvetica Neue</vt:lpstr>
      <vt:lpstr>Wingdings</vt:lpstr>
      <vt:lpstr>Office Theme</vt:lpstr>
      <vt:lpstr>الزراعة المائية بدون تربة لإنتاج النباتات الغذائية والاسماك (الأكوابونيك) للتكيف والحد من اثار التغير المناخي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adel</dc:creator>
  <cp:lastModifiedBy>Mohamed Elmelegy</cp:lastModifiedBy>
  <cp:revision>119</cp:revision>
  <dcterms:created xsi:type="dcterms:W3CDTF">2022-09-29T13:35:57Z</dcterms:created>
  <dcterms:modified xsi:type="dcterms:W3CDTF">2022-10-22T02:17:02Z</dcterms:modified>
</cp:coreProperties>
</file>