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7" r:id="rId2"/>
    <p:sldId id="544" r:id="rId3"/>
    <p:sldId id="490" r:id="rId4"/>
    <p:sldId id="533" r:id="rId5"/>
    <p:sldId id="539" r:id="rId6"/>
    <p:sldId id="534" r:id="rId7"/>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AA43"/>
    <a:srgbClr val="772E75"/>
    <a:srgbClr val="FCA904"/>
    <a:srgbClr val="F3A303"/>
    <a:srgbClr val="E2A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4646" autoAdjust="0"/>
  </p:normalViewPr>
  <p:slideViewPr>
    <p:cSldViewPr>
      <p:cViewPr varScale="1">
        <p:scale>
          <a:sx n="82" d="100"/>
          <a:sy n="82" d="100"/>
        </p:scale>
        <p:origin x="91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FE1AB82-8526-4C32-A70E-8CB3E693893F}" type="datetimeFigureOut">
              <a:rPr lang="ar-EG" smtClean="0"/>
              <a:t>27/03/1444</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6C4D0EF-9243-45DC-BA1E-CC35E8A7CA9D}" type="slidenum">
              <a:rPr lang="ar-EG" smtClean="0"/>
              <a:t>‹#›</a:t>
            </a:fld>
            <a:endParaRPr lang="ar-EG"/>
          </a:p>
        </p:txBody>
      </p:sp>
    </p:spTree>
    <p:extLst>
      <p:ext uri="{BB962C8B-B14F-4D97-AF65-F5344CB8AC3E}">
        <p14:creationId xmlns:p14="http://schemas.microsoft.com/office/powerpoint/2010/main" val="9707354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36C4D0EF-9243-45DC-BA1E-CC35E8A7CA9D}" type="slidenum">
              <a:rPr lang="ar-EG" smtClean="0"/>
              <a:t>3</a:t>
            </a:fld>
            <a:endParaRPr lang="ar-EG"/>
          </a:p>
        </p:txBody>
      </p:sp>
    </p:spTree>
    <p:extLst>
      <p:ext uri="{BB962C8B-B14F-4D97-AF65-F5344CB8AC3E}">
        <p14:creationId xmlns:p14="http://schemas.microsoft.com/office/powerpoint/2010/main" val="2242473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1496e99b36c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g1496e99b36c_0_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0B72A18E-0B01-4793-BF35-F9F39F9314DC}"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236336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0B72A18E-0B01-4793-BF35-F9F39F9314DC}"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40663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0B72A18E-0B01-4793-BF35-F9F39F9314DC}"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262913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0B72A18E-0B01-4793-BF35-F9F39F9314DC}"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85095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72A18E-0B01-4793-BF35-F9F39F9314DC}"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283209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0B72A18E-0B01-4793-BF35-F9F39F9314DC}"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38654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0B72A18E-0B01-4793-BF35-F9F39F9314DC}"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2671749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0B72A18E-0B01-4793-BF35-F9F39F9314DC}"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2841793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2A18E-0B01-4793-BF35-F9F39F9314DC}"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1845537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72A18E-0B01-4793-BF35-F9F39F9314DC}"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319211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72A18E-0B01-4793-BF35-F9F39F9314DC}"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6137358-6688-4803-936B-5C05A53FF22E}" type="slidenum">
              <a:rPr lang="ar-EG" smtClean="0"/>
              <a:t>‹#›</a:t>
            </a:fld>
            <a:endParaRPr lang="ar-EG"/>
          </a:p>
        </p:txBody>
      </p:sp>
    </p:spTree>
    <p:extLst>
      <p:ext uri="{BB962C8B-B14F-4D97-AF65-F5344CB8AC3E}">
        <p14:creationId xmlns:p14="http://schemas.microsoft.com/office/powerpoint/2010/main" val="3183898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r="-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72A18E-0B01-4793-BF35-F9F39F9314DC}" type="datetimeFigureOut">
              <a:rPr lang="ar-EG" smtClean="0"/>
              <a:t>27/03/1444</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137358-6688-4803-936B-5C05A53FF22E}" type="slidenum">
              <a:rPr lang="ar-EG" smtClean="0"/>
              <a:t>‹#›</a:t>
            </a:fld>
            <a:endParaRPr lang="ar-EG"/>
          </a:p>
        </p:txBody>
      </p:sp>
    </p:spTree>
    <p:extLst>
      <p:ext uri="{BB962C8B-B14F-4D97-AF65-F5344CB8AC3E}">
        <p14:creationId xmlns:p14="http://schemas.microsoft.com/office/powerpoint/2010/main" val="1106757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31" y="2298968"/>
            <a:ext cx="8229600" cy="1143000"/>
          </a:xfrm>
        </p:spPr>
        <p:txBody>
          <a:bodyPr/>
          <a:lstStyle/>
          <a:p>
            <a:r>
              <a:rPr lang="ar-SA" b="1" dirty="0"/>
              <a:t>نظام التحالف الرقمي للمجتمع المدني</a:t>
            </a:r>
            <a:endParaRPr lang="ar-EG" b="1" dirty="0"/>
          </a:p>
        </p:txBody>
      </p:sp>
      <p:pic>
        <p:nvPicPr>
          <p:cNvPr id="8" name="Picture 7"/>
          <p:cNvPicPr>
            <a:picLocks noChangeAspect="1"/>
          </p:cNvPicPr>
          <p:nvPr/>
        </p:nvPicPr>
        <p:blipFill>
          <a:blip r:embed="rId2"/>
          <a:stretch>
            <a:fillRect/>
          </a:stretch>
        </p:blipFill>
        <p:spPr>
          <a:xfrm>
            <a:off x="1961950" y="3881813"/>
            <a:ext cx="4990163" cy="2427507"/>
          </a:xfrm>
          <a:prstGeom prst="rect">
            <a:avLst/>
          </a:prstGeom>
        </p:spPr>
      </p:pic>
      <p:sp>
        <p:nvSpPr>
          <p:cNvPr id="3" name="Content Placeholder 2"/>
          <p:cNvSpPr>
            <a:spLocks noGrp="1"/>
          </p:cNvSpPr>
          <p:nvPr>
            <p:ph idx="1"/>
          </p:nvPr>
        </p:nvSpPr>
        <p:spPr>
          <a:xfrm>
            <a:off x="606388" y="3831792"/>
            <a:ext cx="7931224" cy="3129211"/>
          </a:xfrm>
        </p:spPr>
        <p:txBody>
          <a:bodyPr>
            <a:normAutofit/>
          </a:bodyPr>
          <a:lstStyle/>
          <a:p>
            <a:pPr marL="0" indent="0" algn="ctr">
              <a:buNone/>
            </a:pPr>
            <a:r>
              <a:rPr lang="ar-SA" sz="3600" b="1" dirty="0"/>
              <a:t>واستراتيجية مصر لتحقيق التحول الرقمي</a:t>
            </a:r>
            <a:endParaRPr lang="ar-EG" sz="3600" b="1" dirty="0"/>
          </a:p>
        </p:txBody>
      </p:sp>
      <p:sp>
        <p:nvSpPr>
          <p:cNvPr id="4" name="Rectangle 3"/>
          <p:cNvSpPr/>
          <p:nvPr/>
        </p:nvSpPr>
        <p:spPr>
          <a:xfrm>
            <a:off x="1871700" y="3255464"/>
            <a:ext cx="5400600" cy="576064"/>
          </a:xfrm>
          <a:prstGeom prst="rect">
            <a:avLst/>
          </a:prstGeom>
          <a:noFill/>
          <a:ln>
            <a:noFill/>
          </a:ln>
        </p:spPr>
        <p:style>
          <a:lnRef idx="2">
            <a:schemeClr val="dk1"/>
          </a:lnRef>
          <a:fillRef idx="1">
            <a:schemeClr val="lt1"/>
          </a:fillRef>
          <a:effectRef idx="0">
            <a:schemeClr val="dk1"/>
          </a:effectRef>
          <a:fontRef idx="minor">
            <a:schemeClr val="dk1"/>
          </a:fontRef>
        </p:style>
        <p:txBody>
          <a:bodyPr rtlCol="1" anchor="ctr"/>
          <a:lstStyle/>
          <a:p>
            <a:pPr algn="ctr"/>
            <a:r>
              <a:rPr lang="ar-SA" sz="4000" b="1" dirty="0">
                <a:solidFill>
                  <a:srgbClr val="5CAA43"/>
                </a:solidFill>
              </a:rPr>
              <a:t>تماشيًا مع رؤية مصر </a:t>
            </a:r>
            <a:r>
              <a:rPr lang="ar-SA" sz="4000" b="1" dirty="0">
                <a:solidFill>
                  <a:srgbClr val="5CAA43"/>
                </a:solidFill>
                <a:latin typeface="Berlin Sans FB Demi" pitchFamily="34" charset="0"/>
                <a:cs typeface="+mj-cs"/>
              </a:rPr>
              <a:t>2030</a:t>
            </a:r>
            <a:endParaRPr lang="ar-EG" sz="4000" b="1" dirty="0">
              <a:solidFill>
                <a:srgbClr val="5CAA43"/>
              </a:solidFill>
              <a:latin typeface="Berlin Sans FB Demi" pitchFamily="34" charset="0"/>
              <a:cs typeface="+mj-cs"/>
            </a:endParaRPr>
          </a:p>
        </p:txBody>
      </p:sp>
      <p:pic>
        <p:nvPicPr>
          <p:cNvPr id="7" name="Picture 3" descr="C:\Users\ME\Downloads\logo moshkah.psd2.psd 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3884" y="395922"/>
            <a:ext cx="2646294" cy="108805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55576" y="1522983"/>
            <a:ext cx="7632848" cy="769441"/>
          </a:xfrm>
          <a:prstGeom prst="rect">
            <a:avLst/>
          </a:prstGeom>
          <a:noFill/>
        </p:spPr>
        <p:txBody>
          <a:bodyPr wrap="square" rtlCol="1">
            <a:spAutoFit/>
          </a:bodyPr>
          <a:lstStyle/>
          <a:p>
            <a:pPr algn="ctr"/>
            <a:r>
              <a:rPr lang="ar-EG" sz="4400" b="1" dirty="0">
                <a:solidFill>
                  <a:srgbClr val="772E75"/>
                </a:solidFill>
              </a:rPr>
              <a:t>مشروع </a:t>
            </a:r>
            <a:r>
              <a:rPr lang="ar-EG" sz="4400" b="1">
                <a:solidFill>
                  <a:srgbClr val="772E75"/>
                </a:solidFill>
              </a:rPr>
              <a:t>كشك أخلاق الرقمي </a:t>
            </a:r>
            <a:endParaRPr lang="ar-EG" sz="4400" b="1" dirty="0">
              <a:solidFill>
                <a:srgbClr val="772E75"/>
              </a:solidFill>
            </a:endParaRPr>
          </a:p>
        </p:txBody>
      </p:sp>
    </p:spTree>
    <p:extLst>
      <p:ext uri="{BB962C8B-B14F-4D97-AF65-F5344CB8AC3E}">
        <p14:creationId xmlns:p14="http://schemas.microsoft.com/office/powerpoint/2010/main" val="869736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334" y="836712"/>
            <a:ext cx="8229600" cy="1143000"/>
          </a:xfrm>
        </p:spPr>
        <p:txBody>
          <a:bodyPr>
            <a:noAutofit/>
          </a:bodyPr>
          <a:lstStyle/>
          <a:p>
            <a:r>
              <a:rPr lang="ar-SA" sz="2800" b="1" dirty="0">
                <a:solidFill>
                  <a:srgbClr val="002060"/>
                </a:solidFill>
              </a:rPr>
              <a:t>عن  مشروع التحالف الرقمي للمجتمع المدني</a:t>
            </a:r>
            <a:br>
              <a:rPr lang="ar-EG" sz="2800" dirty="0">
                <a:solidFill>
                  <a:srgbClr val="002060"/>
                </a:solidFill>
              </a:rPr>
            </a:br>
            <a:endParaRPr lang="ar-EG" sz="2800" dirty="0">
              <a:solidFill>
                <a:srgbClr val="002060"/>
              </a:solidFill>
            </a:endParaRPr>
          </a:p>
        </p:txBody>
      </p:sp>
      <p:sp>
        <p:nvSpPr>
          <p:cNvPr id="3" name="Content Placeholder 2"/>
          <p:cNvSpPr>
            <a:spLocks noGrp="1"/>
          </p:cNvSpPr>
          <p:nvPr>
            <p:ph idx="1"/>
          </p:nvPr>
        </p:nvSpPr>
        <p:spPr>
          <a:xfrm>
            <a:off x="214860" y="1486464"/>
            <a:ext cx="8733656" cy="4525963"/>
          </a:xfrm>
        </p:spPr>
        <p:txBody>
          <a:bodyPr>
            <a:normAutofit/>
          </a:bodyPr>
          <a:lstStyle/>
          <a:p>
            <a:pPr marL="0" indent="0" algn="ctr">
              <a:buNone/>
            </a:pPr>
            <a:r>
              <a:rPr lang="ar-SA" sz="1600" b="1" dirty="0"/>
              <a:t>هو الاعتماد على التكنولوجيا الرقمية في طريقة عمل المجتمع المدني لتقديم الخدمات والمساعدات الاجتماعية </a:t>
            </a:r>
          </a:p>
          <a:p>
            <a:pPr marL="0" indent="0" algn="ctr">
              <a:buNone/>
            </a:pPr>
            <a:r>
              <a:rPr lang="ar-SA" sz="1600" b="1" dirty="0"/>
              <a:t>مما يؤدي إلى إحداث تغيير جذري في تقديم المساعدات للمستفيدين من حيث :</a:t>
            </a:r>
            <a:endParaRPr lang="ar-EG" sz="1600" b="1" dirty="0"/>
          </a:p>
          <a:p>
            <a:pPr marL="0" indent="0" algn="ctr">
              <a:buNone/>
            </a:pPr>
            <a:endParaRPr lang="ar-SA" sz="2000" b="1" dirty="0"/>
          </a:p>
          <a:p>
            <a:pPr marL="285750" indent="-285750">
              <a:buFontTx/>
              <a:buChar char="-"/>
            </a:pPr>
            <a:r>
              <a:rPr lang="ar-SA" sz="1400" b="1" dirty="0"/>
              <a:t>تقليل الأخطاء</a:t>
            </a:r>
            <a:r>
              <a:rPr lang="en-GB" sz="1400" b="1" dirty="0"/>
              <a:t> - </a:t>
            </a:r>
            <a:r>
              <a:rPr lang="ar-SA" sz="1400" b="1" dirty="0"/>
              <a:t>زيادة الإنتاجية </a:t>
            </a:r>
            <a:r>
              <a:rPr lang="en-GB" sz="1400" b="1" dirty="0"/>
              <a:t> -</a:t>
            </a:r>
            <a:r>
              <a:rPr lang="ar-SA" sz="1400" b="1" dirty="0"/>
              <a:t>خفض التكاليف التشغيلية</a:t>
            </a:r>
            <a:endParaRPr lang="en-GB" sz="1400" b="1" dirty="0"/>
          </a:p>
          <a:p>
            <a:pPr marL="285750" indent="-285750">
              <a:buFontTx/>
              <a:buChar char="-"/>
            </a:pPr>
            <a:r>
              <a:rPr lang="ar-SA" sz="1400" b="1" dirty="0"/>
              <a:t>سيكون النظام الرقمي درع واقي في أوقات الأزمات والكوارث </a:t>
            </a:r>
            <a:r>
              <a:rPr lang="en-GB" sz="1400" b="1" dirty="0"/>
              <a:t>-</a:t>
            </a:r>
            <a:r>
              <a:rPr lang="ar-EG" sz="1400" b="1" dirty="0"/>
              <a:t> </a:t>
            </a:r>
            <a:r>
              <a:rPr lang="ar-SA" sz="1400" b="1" dirty="0"/>
              <a:t>سهولة تحليل بيانات المستفيدين بشكل صحيح </a:t>
            </a:r>
          </a:p>
          <a:p>
            <a:pPr marL="285750" indent="-285750">
              <a:buFontTx/>
              <a:buChar char="-"/>
            </a:pPr>
            <a:r>
              <a:rPr lang="ar-SA" sz="1400" b="1" dirty="0"/>
              <a:t>الحد من ظاهرة تعددية طلب الأعلانات من المؤسسات </a:t>
            </a:r>
            <a:r>
              <a:rPr lang="ar-EG" sz="1400" b="1" dirty="0"/>
              <a:t>- </a:t>
            </a:r>
            <a:r>
              <a:rPr lang="ar-SA" sz="1400" b="1" dirty="0"/>
              <a:t>توفير قاعدة بيانات متكاملة من المستفيدين </a:t>
            </a:r>
          </a:p>
          <a:p>
            <a:pPr marL="285750" indent="-285750">
              <a:buFontTx/>
              <a:buChar char="-"/>
            </a:pPr>
            <a:r>
              <a:rPr lang="ar-SA" sz="1400" b="1" dirty="0"/>
              <a:t>بخلاف البعد الرقمي هناك أبعاد اجتماعية وطبية ونفسية ومحلية ورياضية وثقافية وترفيهية للتحالف الرقمي</a:t>
            </a:r>
          </a:p>
          <a:p>
            <a:pPr marL="285750" indent="-285750">
              <a:buFontTx/>
              <a:buChar char="-"/>
            </a:pPr>
            <a:r>
              <a:rPr lang="ar-SA" sz="1400" b="1" dirty="0"/>
              <a:t>تطوير المستوى الإداري والخدمي</a:t>
            </a:r>
            <a:r>
              <a:rPr lang="ar-EG" sz="1400" b="1" dirty="0"/>
              <a:t> - </a:t>
            </a:r>
            <a:r>
              <a:rPr lang="ar-SA" sz="1400" b="1" dirty="0"/>
              <a:t>الحفاظ على توجية التبرعات ووصولها للمستفيدين الأكثر استحقاقًا</a:t>
            </a:r>
          </a:p>
          <a:p>
            <a:pPr marL="285750" indent="-285750">
              <a:buFontTx/>
              <a:buChar char="-"/>
            </a:pPr>
            <a:r>
              <a:rPr lang="ar-SA" sz="1400" b="1" dirty="0"/>
              <a:t>تحويل المجتمع المدني من مجتمع مدني منحصر في المؤسسات كبيرة لا تتجاوز 10 مؤسسات إلى مجتمع مدني كبير يتعدى 150 مؤسسة كمرحلة أولى </a:t>
            </a:r>
          </a:p>
          <a:p>
            <a:pPr marL="0" indent="0" algn="ctr">
              <a:buNone/>
            </a:pPr>
            <a:endParaRPr lang="ar-EG" sz="2400" dirty="0"/>
          </a:p>
        </p:txBody>
      </p:sp>
      <p:sp>
        <p:nvSpPr>
          <p:cNvPr id="6" name="TextBox 5"/>
          <p:cNvSpPr txBox="1"/>
          <p:nvPr/>
        </p:nvSpPr>
        <p:spPr>
          <a:xfrm>
            <a:off x="-252536" y="4149080"/>
            <a:ext cx="9396536" cy="1138773"/>
          </a:xfrm>
          <a:prstGeom prst="rect">
            <a:avLst/>
          </a:prstGeom>
          <a:noFill/>
        </p:spPr>
        <p:txBody>
          <a:bodyPr wrap="square" rtlCol="1">
            <a:spAutoFit/>
          </a:bodyPr>
          <a:lstStyle/>
          <a:p>
            <a:pPr algn="ctr"/>
            <a:r>
              <a:rPr lang="ar-EG" sz="2800" b="1" dirty="0">
                <a:solidFill>
                  <a:srgbClr val="002060"/>
                </a:solidFill>
              </a:rPr>
              <a:t>الأهداف :</a:t>
            </a:r>
          </a:p>
          <a:p>
            <a:pPr algn="ctr"/>
            <a:endParaRPr lang="ar-EG" sz="2800" b="1" dirty="0">
              <a:solidFill>
                <a:srgbClr val="002060"/>
              </a:solidFill>
            </a:endParaRPr>
          </a:p>
          <a:p>
            <a:endParaRPr lang="ar-EG" sz="1200" dirty="0"/>
          </a:p>
        </p:txBody>
      </p:sp>
      <p:sp>
        <p:nvSpPr>
          <p:cNvPr id="7" name="TextBox 6"/>
          <p:cNvSpPr txBox="1"/>
          <p:nvPr/>
        </p:nvSpPr>
        <p:spPr>
          <a:xfrm>
            <a:off x="-622097" y="4718466"/>
            <a:ext cx="9570613" cy="1877437"/>
          </a:xfrm>
          <a:prstGeom prst="rect">
            <a:avLst/>
          </a:prstGeom>
          <a:noFill/>
        </p:spPr>
        <p:txBody>
          <a:bodyPr wrap="square" rtlCol="1">
            <a:spAutoFit/>
          </a:bodyPr>
          <a:lstStyle/>
          <a:p>
            <a:r>
              <a:rPr lang="ar-SA" sz="1600" b="1" dirty="0"/>
              <a:t>1 – تحقيق الهدف رقم 12 من أهداف التنمية المستدامة</a:t>
            </a:r>
            <a:endParaRPr lang="ar-EG" sz="1600" b="1" dirty="0"/>
          </a:p>
          <a:p>
            <a:r>
              <a:rPr lang="ar-SA" sz="1600" b="1" dirty="0"/>
              <a:t>2 – تحقيق رؤية مصر الرقمية 2030</a:t>
            </a:r>
            <a:endParaRPr lang="ar-EG" sz="1600" b="1" dirty="0"/>
          </a:p>
          <a:p>
            <a:r>
              <a:rPr lang="ar-EG" sz="1600" b="1" dirty="0"/>
              <a:t>3</a:t>
            </a:r>
            <a:r>
              <a:rPr lang="ar-SA" sz="1600" b="1" dirty="0"/>
              <a:t> – تحقيق الهدف رقم 8 من أهداف التنمية المستدامة</a:t>
            </a:r>
            <a:r>
              <a:rPr lang="ar-EG" sz="1600" b="1" dirty="0"/>
              <a:t>           4 </a:t>
            </a:r>
            <a:r>
              <a:rPr lang="ar-SA" sz="1600" b="1" dirty="0"/>
              <a:t> – زيادة الإنتاجية</a:t>
            </a:r>
            <a:endParaRPr lang="ar-EG" sz="1600" b="1" dirty="0"/>
          </a:p>
          <a:p>
            <a:r>
              <a:rPr lang="ar-SA" sz="1600" b="1" dirty="0"/>
              <a:t>5 – خفض التكاليف التشغيلي</a:t>
            </a:r>
            <a:r>
              <a:rPr lang="ar-EG" sz="1600" b="1" dirty="0"/>
              <a:t>ة                                       </a:t>
            </a:r>
            <a:r>
              <a:rPr lang="ar-SA" sz="1600" b="1" dirty="0"/>
              <a:t>6 – تقليل نسبة الأخطاء</a:t>
            </a:r>
            <a:endParaRPr lang="ar-EG" sz="1600" b="1" dirty="0"/>
          </a:p>
          <a:p>
            <a:r>
              <a:rPr lang="ar-SA" sz="1600" b="1" dirty="0"/>
              <a:t>7 – تعزيز الجمعيات الأهلية الصغيرة</a:t>
            </a:r>
            <a:r>
              <a:rPr lang="ar-EG" sz="1600" b="1" dirty="0"/>
              <a:t>                               8</a:t>
            </a:r>
            <a:r>
              <a:rPr lang="ar-SA" sz="1600" b="1" dirty="0"/>
              <a:t> – </a:t>
            </a:r>
            <a:r>
              <a:rPr lang="ar-SA" sz="1400" b="1" dirty="0"/>
              <a:t>ربط </a:t>
            </a:r>
            <a:r>
              <a:rPr lang="en-US" sz="1400" b="1" dirty="0"/>
              <a:t>database </a:t>
            </a:r>
            <a:r>
              <a:rPr lang="ar-SA" sz="1400" b="1" dirty="0"/>
              <a:t> الخاصة بالابحاث الاجتماعية بين الجمعيات والمحافظات</a:t>
            </a:r>
            <a:endParaRPr lang="ar-EG" sz="1400" b="1" dirty="0"/>
          </a:p>
          <a:p>
            <a:r>
              <a:rPr lang="ar-EG" sz="1600" b="1" dirty="0"/>
              <a:t>9</a:t>
            </a:r>
            <a:r>
              <a:rPr lang="ar-SA" sz="1600" b="1" dirty="0"/>
              <a:t> – إعطاء مشروع كشك أخلاق للمؤسسات والجمعيات الأهلية للعمل بمقتضى أساليبه وبرامجه وتقديم الدعم الفني والإداري لهم</a:t>
            </a:r>
            <a:endParaRPr lang="ar-EG" sz="1200" b="1" dirty="0"/>
          </a:p>
          <a:p>
            <a:endParaRPr lang="ar-EG" sz="1600" dirty="0"/>
          </a:p>
        </p:txBody>
      </p:sp>
    </p:spTree>
    <p:extLst>
      <p:ext uri="{BB962C8B-B14F-4D97-AF65-F5344CB8AC3E}">
        <p14:creationId xmlns:p14="http://schemas.microsoft.com/office/powerpoint/2010/main" val="306215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1030518"/>
            <a:ext cx="4809728" cy="782960"/>
          </a:xfrm>
        </p:spPr>
        <p:txBody>
          <a:bodyPr>
            <a:normAutofit/>
          </a:bodyPr>
          <a:lstStyle/>
          <a:p>
            <a:r>
              <a:rPr lang="en-US" sz="2400" b="1" dirty="0"/>
              <a:t>ERP System</a:t>
            </a:r>
            <a:r>
              <a:rPr lang="ar-EG" sz="2400" b="1" dirty="0"/>
              <a:t>  </a:t>
            </a:r>
            <a:r>
              <a:rPr lang="en-US" sz="2400" b="1" dirty="0"/>
              <a:t>NGO’S</a:t>
            </a:r>
            <a:endParaRPr lang="ar-EG" sz="2400" b="1" dirty="0"/>
          </a:p>
        </p:txBody>
      </p:sp>
      <p:sp>
        <p:nvSpPr>
          <p:cNvPr id="3" name="Rectangle 2"/>
          <p:cNvSpPr/>
          <p:nvPr/>
        </p:nvSpPr>
        <p:spPr>
          <a:xfrm>
            <a:off x="6300192" y="2276871"/>
            <a:ext cx="2232248" cy="38597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a:t>الإدارات التشغيلية</a:t>
            </a:r>
            <a:endParaRPr lang="ar-EG" sz="2400" b="1" dirty="0"/>
          </a:p>
        </p:txBody>
      </p:sp>
      <p:sp>
        <p:nvSpPr>
          <p:cNvPr id="5" name="Rectangle 4"/>
          <p:cNvSpPr/>
          <p:nvPr/>
        </p:nvSpPr>
        <p:spPr>
          <a:xfrm>
            <a:off x="899592" y="2145097"/>
            <a:ext cx="2448272" cy="5177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a:t>برامج كشك أخلاق</a:t>
            </a:r>
            <a:endParaRPr lang="ar-EG" sz="2800" b="1" dirty="0"/>
          </a:p>
        </p:txBody>
      </p:sp>
      <p:sp>
        <p:nvSpPr>
          <p:cNvPr id="7" name="TextBox 6"/>
          <p:cNvSpPr txBox="1"/>
          <p:nvPr/>
        </p:nvSpPr>
        <p:spPr>
          <a:xfrm>
            <a:off x="177816" y="2708920"/>
            <a:ext cx="3384376" cy="2862322"/>
          </a:xfrm>
          <a:prstGeom prst="rect">
            <a:avLst/>
          </a:prstGeom>
          <a:noFill/>
        </p:spPr>
        <p:txBody>
          <a:bodyPr wrap="square" rtlCol="1">
            <a:spAutoFit/>
          </a:bodyPr>
          <a:lstStyle/>
          <a:p>
            <a:pPr marL="285750" indent="-285750">
              <a:buFontTx/>
              <a:buChar char="-"/>
            </a:pPr>
            <a:r>
              <a:rPr lang="ar-EG" b="1" dirty="0"/>
              <a:t>بيوت مستورة (رفع كفاءة المناطق البيئية والمجتمعية)</a:t>
            </a:r>
            <a:endParaRPr lang="ar-SA" b="1" dirty="0"/>
          </a:p>
          <a:p>
            <a:pPr marL="285750" indent="-285750">
              <a:buFontTx/>
              <a:buChar char="-"/>
            </a:pPr>
            <a:r>
              <a:rPr lang="ar-EG" b="1" dirty="0"/>
              <a:t>قلوب (محور ترفيهي للمناطق العشوائية)</a:t>
            </a:r>
            <a:endParaRPr lang="en-US" b="1" dirty="0"/>
          </a:p>
          <a:p>
            <a:pPr marL="285750" indent="-285750">
              <a:buFontTx/>
              <a:buChar char="-"/>
            </a:pPr>
            <a:r>
              <a:rPr lang="ar-EG" b="1" dirty="0"/>
              <a:t>منصة عندي سؤال (محور تعليمي )</a:t>
            </a:r>
            <a:endParaRPr lang="ar-SA" b="1" dirty="0"/>
          </a:p>
          <a:p>
            <a:pPr marL="285750" indent="-285750">
              <a:buFontTx/>
              <a:buChar char="-"/>
            </a:pPr>
            <a:r>
              <a:rPr lang="ar-EG" b="1" dirty="0"/>
              <a:t>مدرسة الأخلاق (محور تعليمي )</a:t>
            </a:r>
            <a:endParaRPr lang="ar-SA" b="1" dirty="0"/>
          </a:p>
          <a:p>
            <a:pPr marL="285750" indent="-285750">
              <a:buFontTx/>
              <a:buChar char="-"/>
            </a:pPr>
            <a:r>
              <a:rPr lang="ar-EG" b="1" dirty="0"/>
              <a:t>شطارة مصر (تمكين اقتصادي )</a:t>
            </a:r>
            <a:endParaRPr lang="ar-SA" b="1" dirty="0"/>
          </a:p>
          <a:p>
            <a:pPr marL="285750" indent="-285750">
              <a:buFontTx/>
              <a:buChar char="-"/>
            </a:pPr>
            <a:r>
              <a:rPr lang="ar-EG" b="1" dirty="0"/>
              <a:t>البوصلة (تمكين اقتصادي )</a:t>
            </a:r>
          </a:p>
          <a:p>
            <a:pPr marL="285750" indent="-285750">
              <a:buFontTx/>
              <a:buChar char="-"/>
            </a:pPr>
            <a:r>
              <a:rPr lang="ar-EG" b="1" dirty="0"/>
              <a:t>البوليس المجتمعي (تعديل سلوك )</a:t>
            </a:r>
            <a:endParaRPr lang="ar-SA" b="1" dirty="0"/>
          </a:p>
          <a:p>
            <a:endParaRPr lang="ar-EG" dirty="0"/>
          </a:p>
        </p:txBody>
      </p:sp>
      <p:sp>
        <p:nvSpPr>
          <p:cNvPr id="4" name="TextBox 3"/>
          <p:cNvSpPr txBox="1"/>
          <p:nvPr/>
        </p:nvSpPr>
        <p:spPr>
          <a:xfrm>
            <a:off x="5472100" y="2929795"/>
            <a:ext cx="3384376" cy="3139321"/>
          </a:xfrm>
          <a:prstGeom prst="rect">
            <a:avLst/>
          </a:prstGeom>
          <a:noFill/>
        </p:spPr>
        <p:txBody>
          <a:bodyPr wrap="square" rtlCol="1">
            <a:spAutoFit/>
          </a:bodyPr>
          <a:lstStyle/>
          <a:p>
            <a:pPr marL="285750" indent="-285750">
              <a:buFontTx/>
              <a:buChar char="-"/>
            </a:pPr>
            <a:r>
              <a:rPr lang="en-US" b="1" dirty="0"/>
              <a:t>Dashboard</a:t>
            </a:r>
          </a:p>
          <a:p>
            <a:pPr marL="285750" indent="-285750">
              <a:buFontTx/>
              <a:buChar char="-"/>
            </a:pPr>
            <a:r>
              <a:rPr lang="ar-SA" b="1" dirty="0"/>
              <a:t>إدارة المخازن</a:t>
            </a:r>
          </a:p>
          <a:p>
            <a:pPr marL="285750" indent="-285750">
              <a:buFontTx/>
              <a:buChar char="-"/>
            </a:pPr>
            <a:r>
              <a:rPr lang="ar-SA" b="1" dirty="0"/>
              <a:t>إدارة التخطيط والمتابعة </a:t>
            </a:r>
          </a:p>
          <a:p>
            <a:pPr marL="285750" indent="-285750">
              <a:buFontTx/>
              <a:buChar char="-"/>
            </a:pPr>
            <a:r>
              <a:rPr lang="ar-SA" b="1" dirty="0"/>
              <a:t>الإدارة المالية </a:t>
            </a:r>
          </a:p>
          <a:p>
            <a:pPr marL="285750" indent="-285750">
              <a:buFontTx/>
              <a:buChar char="-"/>
            </a:pPr>
            <a:r>
              <a:rPr lang="ar-SA" b="1" dirty="0"/>
              <a:t>إدارة المشتريات</a:t>
            </a:r>
          </a:p>
          <a:p>
            <a:pPr marL="285750" indent="-285750">
              <a:buFontTx/>
              <a:buChar char="-"/>
            </a:pPr>
            <a:r>
              <a:rPr lang="ar-SA" b="1" dirty="0"/>
              <a:t>إدارة الموارد البشرية </a:t>
            </a:r>
          </a:p>
          <a:p>
            <a:pPr marL="285750" indent="-285750">
              <a:buFontTx/>
              <a:buChar char="-"/>
            </a:pPr>
            <a:r>
              <a:rPr lang="ar-SA" b="1" dirty="0"/>
              <a:t>إدارة المتبرعين</a:t>
            </a:r>
          </a:p>
          <a:p>
            <a:pPr marL="285750" indent="-285750">
              <a:buFontTx/>
              <a:buChar char="-"/>
            </a:pPr>
            <a:r>
              <a:rPr lang="ar-SA" b="1" dirty="0"/>
              <a:t>إدارة الأبحاث الاجتماعية </a:t>
            </a:r>
          </a:p>
          <a:p>
            <a:pPr marL="285750" indent="-285750">
              <a:buFontTx/>
              <a:buChar char="-"/>
            </a:pPr>
            <a:r>
              <a:rPr lang="ar-SA" b="1" dirty="0"/>
              <a:t>إدارة المستفيدين</a:t>
            </a:r>
          </a:p>
          <a:p>
            <a:pPr marL="285750" indent="-285750">
              <a:buFontTx/>
              <a:buChar char="-"/>
            </a:pPr>
            <a:r>
              <a:rPr lang="ar-SA" b="1" dirty="0"/>
              <a:t>إدارة الجودة </a:t>
            </a:r>
            <a:endParaRPr lang="ar-EG" b="1" dirty="0"/>
          </a:p>
          <a:p>
            <a:endParaRPr lang="ar-EG" dirty="0"/>
          </a:p>
        </p:txBody>
      </p:sp>
      <p:pic>
        <p:nvPicPr>
          <p:cNvPr id="10" name="Picture 9"/>
          <p:cNvPicPr>
            <a:picLocks noChangeAspect="1"/>
          </p:cNvPicPr>
          <p:nvPr/>
        </p:nvPicPr>
        <p:blipFill>
          <a:blip r:embed="rId3">
            <a:extLst>
              <a:ext uri="{BEBA8EAE-BF5A-486C-A8C5-ECC9F3942E4B}">
                <a14:imgProps xmlns:a14="http://schemas.microsoft.com/office/drawing/2010/main">
                  <a14:imgLayer r:embed="rId4">
                    <a14:imgEffect>
                      <a14:sharpenSoften amount="-3000"/>
                    </a14:imgEffect>
                  </a14:imgLayer>
                </a14:imgProps>
              </a:ext>
            </a:extLst>
          </a:blip>
          <a:stretch>
            <a:fillRect/>
          </a:stretch>
        </p:blipFill>
        <p:spPr>
          <a:xfrm>
            <a:off x="3511364" y="4158595"/>
            <a:ext cx="3035672" cy="2181393"/>
          </a:xfrm>
          <a:prstGeom prst="rect">
            <a:avLst/>
          </a:prstGeom>
          <a:solidFill>
            <a:schemeClr val="bg1">
              <a:alpha val="22000"/>
            </a:schemeClr>
          </a:solidFill>
          <a:effectLst>
            <a:glow rad="127000">
              <a:schemeClr val="accent1">
                <a:alpha val="0"/>
              </a:schemeClr>
            </a:glow>
            <a:outerShdw blurRad="50800" dist="63500" dir="5400000" algn="ctr" rotWithShape="0">
              <a:srgbClr val="000000">
                <a:alpha val="0"/>
              </a:srgbClr>
            </a:outerShdw>
            <a:reflection stA="0" endPos="65000" dist="50800" dir="5400000" sy="-100000" algn="bl" rotWithShape="0"/>
          </a:effectLst>
        </p:spPr>
      </p:pic>
    </p:spTree>
    <p:extLst>
      <p:ext uri="{BB962C8B-B14F-4D97-AF65-F5344CB8AC3E}">
        <p14:creationId xmlns:p14="http://schemas.microsoft.com/office/powerpoint/2010/main" val="3800371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2" name="TextBox 1"/>
          <p:cNvSpPr txBox="1"/>
          <p:nvPr/>
        </p:nvSpPr>
        <p:spPr>
          <a:xfrm>
            <a:off x="3282430" y="1203589"/>
            <a:ext cx="3024336" cy="800219"/>
          </a:xfrm>
          <a:prstGeom prst="rect">
            <a:avLst/>
          </a:prstGeom>
          <a:noFill/>
        </p:spPr>
        <p:txBody>
          <a:bodyPr wrap="square" rtlCol="1">
            <a:spAutoFit/>
          </a:bodyPr>
          <a:lstStyle/>
          <a:p>
            <a:pPr lvl="0" algn="ctr"/>
            <a:r>
              <a:rPr lang="ar-EG" sz="2800" b="1" dirty="0">
                <a:solidFill>
                  <a:srgbClr val="002060"/>
                </a:solidFill>
                <a:latin typeface="Calibri"/>
                <a:ea typeface="Calibri"/>
                <a:cs typeface="+mj-cs"/>
                <a:sym typeface="Calibri"/>
              </a:rPr>
              <a:t>القابلية للتكرار للمشروع</a:t>
            </a:r>
          </a:p>
          <a:p>
            <a:endParaRPr lang="ar-EG" dirty="0"/>
          </a:p>
        </p:txBody>
      </p:sp>
      <p:sp>
        <p:nvSpPr>
          <p:cNvPr id="3" name="TextBox 2"/>
          <p:cNvSpPr txBox="1"/>
          <p:nvPr/>
        </p:nvSpPr>
        <p:spPr>
          <a:xfrm>
            <a:off x="307931" y="1745097"/>
            <a:ext cx="8910990" cy="584775"/>
          </a:xfrm>
          <a:prstGeom prst="rect">
            <a:avLst/>
          </a:prstGeom>
          <a:noFill/>
        </p:spPr>
        <p:txBody>
          <a:bodyPr wrap="square" rtlCol="1">
            <a:spAutoFit/>
          </a:bodyPr>
          <a:lstStyle/>
          <a:p>
            <a:pPr lvl="0" algn="ctr" rtl="1"/>
            <a:r>
              <a:rPr lang="ar-EG" b="1" dirty="0">
                <a:solidFill>
                  <a:schemeClr val="dk1"/>
                </a:solidFill>
                <a:latin typeface="Calibri"/>
                <a:ea typeface="Calibri"/>
                <a:cs typeface="+mj-cs"/>
                <a:sym typeface="Calibri"/>
              </a:rPr>
              <a:t>يعتمد مشروع كشك أخلاق الرقمى على تحقيق الاستمرارية من خلال عامل الإنتشار على ثلاثة مراحل.</a:t>
            </a:r>
          </a:p>
          <a:p>
            <a:pPr algn="r" rtl="1"/>
            <a:endParaRPr lang="ar-EG" sz="1400" dirty="0">
              <a:cs typeface="+mj-cs"/>
            </a:endParaRPr>
          </a:p>
        </p:txBody>
      </p:sp>
      <p:sp>
        <p:nvSpPr>
          <p:cNvPr id="10" name="Rectangle 9"/>
          <p:cNvSpPr/>
          <p:nvPr/>
        </p:nvSpPr>
        <p:spPr>
          <a:xfrm>
            <a:off x="413538" y="2132856"/>
            <a:ext cx="8316924" cy="307777"/>
          </a:xfrm>
          <a:prstGeom prst="rect">
            <a:avLst/>
          </a:prstGeom>
        </p:spPr>
        <p:txBody>
          <a:bodyPr wrap="square">
            <a:spAutoFit/>
          </a:bodyPr>
          <a:lstStyle/>
          <a:p>
            <a:pPr lvl="0" algn="ctr"/>
            <a:r>
              <a:rPr lang="ar-EG" sz="1400" b="1" dirty="0">
                <a:solidFill>
                  <a:srgbClr val="0070C0"/>
                </a:solidFill>
                <a:latin typeface="Calibri"/>
                <a:ea typeface="Calibri"/>
                <a:cs typeface="+mj-cs"/>
                <a:sym typeface="Calibri"/>
              </a:rPr>
              <a:t>المرحلة الأولى : </a:t>
            </a:r>
            <a:r>
              <a:rPr lang="ar-EG" sz="1400" b="1" dirty="0">
                <a:solidFill>
                  <a:srgbClr val="0070C0"/>
                </a:solidFill>
                <a:ea typeface="inherit"/>
                <a:sym typeface="Calibri"/>
              </a:rPr>
              <a:t>تستهدف</a:t>
            </a:r>
            <a:r>
              <a:rPr lang="ar-EG" sz="1400" b="1" dirty="0">
                <a:solidFill>
                  <a:srgbClr val="0070C0"/>
                </a:solidFill>
                <a:latin typeface="Calibri"/>
                <a:ea typeface="Calibri"/>
                <a:cs typeface="+mj-cs"/>
                <a:sym typeface="Calibri"/>
              </a:rPr>
              <a:t> 150 جمعية - </a:t>
            </a:r>
            <a:r>
              <a:rPr lang="ar-EG" sz="1400" b="1" dirty="0">
                <a:solidFill>
                  <a:srgbClr val="0070C0"/>
                </a:solidFill>
                <a:latin typeface="Calibri"/>
                <a:ea typeface="inherit"/>
                <a:cs typeface="+mj-cs"/>
                <a:sym typeface="Calibri"/>
              </a:rPr>
              <a:t>المرحلة الثانية : </a:t>
            </a:r>
            <a:r>
              <a:rPr lang="ar-EG" sz="1400" b="1" dirty="0">
                <a:solidFill>
                  <a:srgbClr val="0070C0"/>
                </a:solidFill>
                <a:ea typeface="inherit"/>
                <a:sym typeface="Calibri"/>
              </a:rPr>
              <a:t>تستهدف </a:t>
            </a:r>
            <a:r>
              <a:rPr lang="ar-EG" sz="1400" b="1" dirty="0">
                <a:solidFill>
                  <a:srgbClr val="0070C0"/>
                </a:solidFill>
                <a:latin typeface="Calibri"/>
                <a:ea typeface="inherit"/>
                <a:cs typeface="+mj-cs"/>
                <a:sym typeface="Calibri"/>
              </a:rPr>
              <a:t>300 جمعية  - المرحلة الثالثة : تستهدف 300 جمعية</a:t>
            </a:r>
            <a:endParaRPr lang="ar-EG" sz="1400" b="1" dirty="0">
              <a:solidFill>
                <a:srgbClr val="0070C0"/>
              </a:solidFill>
              <a:latin typeface="inherit"/>
              <a:ea typeface="inherit"/>
              <a:cs typeface="+mj-cs"/>
              <a:sym typeface="inherit"/>
            </a:endParaRPr>
          </a:p>
        </p:txBody>
      </p:sp>
      <p:sp>
        <p:nvSpPr>
          <p:cNvPr id="14" name="Rectangle 13"/>
          <p:cNvSpPr/>
          <p:nvPr/>
        </p:nvSpPr>
        <p:spPr>
          <a:xfrm>
            <a:off x="407685" y="2408141"/>
            <a:ext cx="8316924" cy="1938992"/>
          </a:xfrm>
          <a:prstGeom prst="rect">
            <a:avLst/>
          </a:prstGeom>
        </p:spPr>
        <p:txBody>
          <a:bodyPr wrap="square">
            <a:spAutoFit/>
          </a:bodyPr>
          <a:lstStyle/>
          <a:p>
            <a:pPr algn="ctr">
              <a:buClr>
                <a:srgbClr val="002060"/>
              </a:buClr>
              <a:buSzPts val="1100"/>
            </a:pPr>
            <a:r>
              <a:rPr lang="ar-EG" sz="2400" b="1" dirty="0">
                <a:solidFill>
                  <a:srgbClr val="002060"/>
                </a:solidFill>
                <a:ea typeface="Calibri"/>
                <a:sym typeface="Calibri"/>
              </a:rPr>
              <a:t>الأثر الاجتماعي للمشروع</a:t>
            </a:r>
            <a:endParaRPr lang="ar-EG" sz="1600" b="1" dirty="0">
              <a:solidFill>
                <a:schemeClr val="dk1"/>
              </a:solidFill>
            </a:endParaRPr>
          </a:p>
          <a:p>
            <a:pPr marL="457200" lvl="0" indent="-342900">
              <a:buClr>
                <a:srgbClr val="002060"/>
              </a:buClr>
              <a:buSzPts val="1800"/>
              <a:buFont typeface="+mj-lt"/>
              <a:buAutoNum type="arabicParenR"/>
            </a:pPr>
            <a:r>
              <a:rPr lang="ar-EG" sz="1600" b="1" dirty="0">
                <a:solidFill>
                  <a:schemeClr val="dk1"/>
                </a:solidFill>
                <a:ea typeface="Calibri"/>
                <a:sym typeface="Calibri"/>
              </a:rPr>
              <a:t>مساعدة المستفيدين بأقل تكلفة ممكنة.</a:t>
            </a:r>
          </a:p>
          <a:p>
            <a:pPr marL="457200" lvl="0" indent="-342900">
              <a:buClr>
                <a:srgbClr val="002060"/>
              </a:buClr>
              <a:buSzPts val="1800"/>
              <a:buFont typeface="+mj-lt"/>
              <a:buAutoNum type="arabicParenR"/>
            </a:pPr>
            <a:r>
              <a:rPr lang="ar-EG" sz="1600" b="1" dirty="0">
                <a:solidFill>
                  <a:schemeClr val="dk1"/>
                </a:solidFill>
                <a:ea typeface="Calibri"/>
                <a:sym typeface="Calibri"/>
              </a:rPr>
              <a:t>مساعدة أكبر عدد من المستفيدين مع ضمان عدم تكرار وصول المساعدات لنفس المستفيد، مما يُتيح خدمة مستفيدين أكثر.</a:t>
            </a:r>
          </a:p>
          <a:p>
            <a:pPr marL="457200" lvl="0" indent="-342900">
              <a:buClr>
                <a:srgbClr val="002060"/>
              </a:buClr>
              <a:buSzPts val="1800"/>
              <a:buFont typeface="+mj-lt"/>
              <a:buAutoNum type="arabicParenR"/>
            </a:pPr>
            <a:r>
              <a:rPr lang="ar-EG" sz="1600" b="1" dirty="0">
                <a:solidFill>
                  <a:schemeClr val="dk1"/>
                </a:solidFill>
                <a:ea typeface="Calibri"/>
                <a:sym typeface="Calibri"/>
              </a:rPr>
              <a:t>ضمان عملية التجديد المستمر للبيانات بسبب كثرة التعامل معها، مما يوفر الوقت والمجهود والاتصالات.</a:t>
            </a:r>
          </a:p>
          <a:p>
            <a:pPr marL="457200" lvl="0" indent="-342900">
              <a:buClr>
                <a:srgbClr val="002060"/>
              </a:buClr>
              <a:buSzPts val="1800"/>
              <a:buFont typeface="+mj-lt"/>
              <a:buAutoNum type="arabicParenR"/>
            </a:pPr>
            <a:r>
              <a:rPr lang="ar-EG" sz="1600" b="1" dirty="0">
                <a:solidFill>
                  <a:schemeClr val="dk1"/>
                </a:solidFill>
                <a:ea typeface="Calibri"/>
                <a:sym typeface="Calibri"/>
              </a:rPr>
              <a:t>يساعد التحول الرقمي المؤسسات على التوسع والانتشار في إطار أكبر والوصول إلى شريحة أكبر من المستفيدين والأسر رقيقة الحال الذين يتعثر على المؤسسات الخيرية الوصول إليهم وعدم خدمتهم</a:t>
            </a:r>
            <a:endParaRPr lang="ar-EG" sz="1600" dirty="0"/>
          </a:p>
        </p:txBody>
      </p:sp>
      <p:sp>
        <p:nvSpPr>
          <p:cNvPr id="15" name="Rectangle 14"/>
          <p:cNvSpPr/>
          <p:nvPr/>
        </p:nvSpPr>
        <p:spPr>
          <a:xfrm>
            <a:off x="604964" y="4402982"/>
            <a:ext cx="8316924" cy="2185214"/>
          </a:xfrm>
          <a:prstGeom prst="rect">
            <a:avLst/>
          </a:prstGeom>
        </p:spPr>
        <p:txBody>
          <a:bodyPr wrap="square">
            <a:spAutoFit/>
          </a:bodyPr>
          <a:lstStyle/>
          <a:p>
            <a:pPr algn="ctr"/>
            <a:r>
              <a:rPr lang="ar-EG" sz="2400" b="1" dirty="0">
                <a:solidFill>
                  <a:srgbClr val="002060"/>
                </a:solidFill>
                <a:ea typeface="Calibri"/>
                <a:cs typeface="Calibri"/>
                <a:sym typeface="Calibri"/>
              </a:rPr>
              <a:t>الأثر القومي للمشروع</a:t>
            </a:r>
            <a:endParaRPr lang="ar-EG" sz="2400" b="1" dirty="0">
              <a:solidFill>
                <a:schemeClr val="accent6">
                  <a:lumMod val="75000"/>
                </a:schemeClr>
              </a:solidFill>
            </a:endParaRPr>
          </a:p>
          <a:p>
            <a:pPr marL="342900" lvl="0" indent="-342900">
              <a:buFont typeface="+mj-lt"/>
              <a:buAutoNum type="arabicParenR"/>
            </a:pPr>
            <a:endParaRPr lang="ar-EG" sz="1400" b="1" dirty="0">
              <a:solidFill>
                <a:schemeClr val="dk1"/>
              </a:solidFill>
              <a:ea typeface="Calibri"/>
              <a:sym typeface="Calibri"/>
            </a:endParaRPr>
          </a:p>
          <a:p>
            <a:pPr marL="457200" lvl="0" indent="-342900">
              <a:buClr>
                <a:schemeClr val="dk1"/>
              </a:buClr>
              <a:buSzPts val="1800"/>
              <a:buFont typeface="+mj-lt"/>
              <a:buAutoNum type="arabicParenR"/>
            </a:pPr>
            <a:r>
              <a:rPr lang="ar-EG" sz="1400" b="1" dirty="0">
                <a:solidFill>
                  <a:schemeClr val="dk1"/>
                </a:solidFill>
                <a:ea typeface="Calibri"/>
                <a:sym typeface="Calibri"/>
              </a:rPr>
              <a:t>تكوين شبكة تحالف بين الجمعيات الأهلية ضد الكوارث والأزمات الوطنية</a:t>
            </a:r>
          </a:p>
          <a:p>
            <a:pPr marL="457200" lvl="0" indent="-342900">
              <a:buClr>
                <a:schemeClr val="dk1"/>
              </a:buClr>
              <a:buSzPts val="1800"/>
              <a:buFont typeface="+mj-lt"/>
              <a:buAutoNum type="arabicParenR"/>
            </a:pPr>
            <a:r>
              <a:rPr lang="ar-EG" sz="1400" b="1" dirty="0">
                <a:solidFill>
                  <a:schemeClr val="dk1"/>
                </a:solidFill>
                <a:ea typeface="Calibri"/>
                <a:sym typeface="Calibri"/>
              </a:rPr>
              <a:t>المشروع الأول في الشرق الأوسط لربط قاعدة بيانات المجتمع المدني وسهولة تكوين تحالف وتعاون فيما بينهم</a:t>
            </a:r>
          </a:p>
          <a:p>
            <a:pPr marL="457200" lvl="0" indent="-342900">
              <a:buClr>
                <a:schemeClr val="dk1"/>
              </a:buClr>
              <a:buSzPts val="1800"/>
              <a:buFont typeface="+mj-lt"/>
              <a:buAutoNum type="arabicParenR"/>
            </a:pPr>
            <a:r>
              <a:rPr lang="ar-EG" sz="1400" b="1" dirty="0">
                <a:solidFill>
                  <a:schemeClr val="dk1"/>
                </a:solidFill>
                <a:ea typeface="Calibri"/>
                <a:sym typeface="Calibri"/>
              </a:rPr>
              <a:t>تحويل المجتمع المدني من مجتمع مدني منحصر في مؤسسات كبيرة لا تتجاوز 10 مؤسسات إلى مجتمع مدني كبير يتعدى 150 مؤسسة كمرحلة أولى وصولاً إلى 1050 جمعية ومؤسسة أهلية مع نهاية تطبيق المشروع</a:t>
            </a:r>
          </a:p>
          <a:p>
            <a:pPr marL="457200" lvl="0" indent="-342900">
              <a:buClr>
                <a:schemeClr val="dk1"/>
              </a:buClr>
              <a:buSzPts val="1800"/>
              <a:buFont typeface="+mj-lt"/>
              <a:buAutoNum type="arabicParenR"/>
            </a:pPr>
            <a:r>
              <a:rPr lang="ar-EG" sz="1400" b="1" dirty="0">
                <a:solidFill>
                  <a:schemeClr val="dk1"/>
                </a:solidFill>
                <a:ea typeface="Calibri"/>
                <a:sym typeface="Calibri"/>
              </a:rPr>
              <a:t> الحوكمة التقنية وحوكمة التحول الرقمي تحقق استراتيجيات المؤسسات في التطوير والتقليل من المخاطر والتلاعب.</a:t>
            </a:r>
          </a:p>
          <a:p>
            <a:pPr marL="457200" lvl="0" indent="-342900">
              <a:buClr>
                <a:schemeClr val="dk1"/>
              </a:buClr>
              <a:buSzPts val="1800"/>
              <a:buFont typeface="+mj-lt"/>
              <a:buAutoNum type="arabicParenR"/>
            </a:pPr>
            <a:r>
              <a:rPr lang="ar-EG" sz="1400" b="1" dirty="0">
                <a:solidFill>
                  <a:schemeClr val="dk1"/>
                </a:solidFill>
                <a:ea typeface="Calibri"/>
                <a:sym typeface="Calibri"/>
              </a:rPr>
              <a:t>نتيجة اعتماد المؤسسات والجمعيات الأهلية في تقديم مساعدتها للأسر والمستفيدين على النظام الورقي في الأبحاث والدراسات الاجتماعية للأسر، يؤدي إلى استنزاف موارد الجمعيات والمؤسسات الأهلية</a:t>
            </a:r>
          </a:p>
        </p:txBody>
      </p:sp>
    </p:spTree>
    <p:extLst>
      <p:ext uri="{BB962C8B-B14F-4D97-AF65-F5344CB8AC3E}">
        <p14:creationId xmlns:p14="http://schemas.microsoft.com/office/powerpoint/2010/main" val="97254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4" name="Google Shape;214;g1496e99b36c_0_42"/>
          <p:cNvSpPr txBox="1"/>
          <p:nvPr/>
        </p:nvSpPr>
        <p:spPr>
          <a:xfrm>
            <a:off x="400436" y="1356757"/>
            <a:ext cx="8584515" cy="2308284"/>
          </a:xfrm>
          <a:prstGeom prst="rect">
            <a:avLst/>
          </a:prstGeom>
          <a:noFill/>
          <a:ln>
            <a:noFill/>
          </a:ln>
        </p:spPr>
        <p:txBody>
          <a:bodyPr spcFirstLastPara="1" wrap="square" lIns="91425" tIns="45700" rIns="91425" bIns="45700" anchor="t" anchorCtr="0">
            <a:spAutoFit/>
          </a:bodyPr>
          <a:lstStyle/>
          <a:p>
            <a:pPr marL="342900" marR="0" lvl="0" indent="-342900" algn="r" rtl="1">
              <a:lnSpc>
                <a:spcPct val="100000"/>
              </a:lnSpc>
              <a:spcBef>
                <a:spcPts val="0"/>
              </a:spcBef>
              <a:spcAft>
                <a:spcPts val="0"/>
              </a:spcAft>
              <a:buClr>
                <a:srgbClr val="002060"/>
              </a:buClr>
              <a:buFont typeface="+mj-lt"/>
              <a:buAutoNum type="arabicParenR"/>
            </a:pPr>
            <a:endParaRPr sz="1800" dirty="0">
              <a:solidFill>
                <a:schemeClr val="dk1"/>
              </a:solidFill>
              <a:latin typeface="Calibri"/>
              <a:ea typeface="Calibri"/>
              <a:cs typeface="Calibri"/>
              <a:sym typeface="Calibri"/>
            </a:endParaRPr>
          </a:p>
          <a:p>
            <a:pPr marL="457200" marR="0" lvl="0" indent="-342900" algn="r" rtl="1">
              <a:lnSpc>
                <a:spcPct val="100000"/>
              </a:lnSpc>
              <a:spcBef>
                <a:spcPts val="0"/>
              </a:spcBef>
              <a:spcAft>
                <a:spcPts val="0"/>
              </a:spcAft>
              <a:buClr>
                <a:srgbClr val="002060"/>
              </a:buClr>
              <a:buSzPts val="1800"/>
              <a:buFont typeface="+mj-lt"/>
              <a:buAutoNum type="arabicParenR"/>
            </a:pPr>
            <a:r>
              <a:rPr lang="ar-EG" sz="1800" b="1" dirty="0">
                <a:solidFill>
                  <a:schemeClr val="dk1"/>
                </a:solidFill>
                <a:latin typeface="Calibri"/>
                <a:ea typeface="Calibri"/>
                <a:cs typeface="+mj-cs"/>
                <a:sym typeface="Calibri"/>
              </a:rPr>
              <a:t>تقليل الجهد الذهني على العنصر البشري.</a:t>
            </a:r>
            <a:endParaRPr sz="1800" b="1" dirty="0">
              <a:solidFill>
                <a:schemeClr val="dk1"/>
              </a:solidFill>
              <a:latin typeface="Calibri"/>
              <a:ea typeface="Calibri"/>
              <a:cs typeface="+mj-cs"/>
              <a:sym typeface="Calibri"/>
            </a:endParaRPr>
          </a:p>
          <a:p>
            <a:pPr marL="457200" marR="0" lvl="0" indent="-342900" algn="r" rtl="1">
              <a:lnSpc>
                <a:spcPct val="100000"/>
              </a:lnSpc>
              <a:spcBef>
                <a:spcPts val="0"/>
              </a:spcBef>
              <a:spcAft>
                <a:spcPts val="0"/>
              </a:spcAft>
              <a:buClr>
                <a:srgbClr val="002060"/>
              </a:buClr>
              <a:buSzPts val="1800"/>
              <a:buFont typeface="+mj-lt"/>
              <a:buAutoNum type="arabicParenR"/>
            </a:pPr>
            <a:r>
              <a:rPr lang="ar-EG" sz="1800" b="1" dirty="0">
                <a:solidFill>
                  <a:schemeClr val="dk1"/>
                </a:solidFill>
                <a:latin typeface="Calibri"/>
                <a:ea typeface="Calibri"/>
                <a:cs typeface="+mj-cs"/>
                <a:sym typeface="Calibri"/>
              </a:rPr>
              <a:t>تمكن الأفراد من خلالها الوصول إلى مصادر المعلومات دون الالتزام بمكان أو زمان.</a:t>
            </a:r>
            <a:endParaRPr sz="1800" b="1" dirty="0">
              <a:solidFill>
                <a:schemeClr val="dk1"/>
              </a:solidFill>
              <a:latin typeface="Calibri"/>
              <a:ea typeface="Calibri"/>
              <a:cs typeface="+mj-cs"/>
              <a:sym typeface="Calibri"/>
            </a:endParaRPr>
          </a:p>
          <a:p>
            <a:pPr marL="342900" marR="0" lvl="0" indent="-342900" algn="r" rtl="1">
              <a:lnSpc>
                <a:spcPct val="100000"/>
              </a:lnSpc>
              <a:spcBef>
                <a:spcPts val="0"/>
              </a:spcBef>
              <a:spcAft>
                <a:spcPts val="0"/>
              </a:spcAft>
              <a:buClr>
                <a:srgbClr val="002060"/>
              </a:buClr>
              <a:buFont typeface="+mj-lt"/>
              <a:buAutoNum type="arabicParenR"/>
            </a:pPr>
            <a:endParaRPr sz="1800" b="1" dirty="0">
              <a:solidFill>
                <a:schemeClr val="dk1"/>
              </a:solidFill>
              <a:latin typeface="Calibri"/>
              <a:ea typeface="Calibri"/>
              <a:cs typeface="+mj-cs"/>
              <a:sym typeface="Calibri"/>
            </a:endParaRPr>
          </a:p>
          <a:p>
            <a:pPr marL="342900" marR="0" lvl="0" indent="-342900" algn="r" rtl="1">
              <a:lnSpc>
                <a:spcPct val="100000"/>
              </a:lnSpc>
              <a:spcBef>
                <a:spcPts val="0"/>
              </a:spcBef>
              <a:spcAft>
                <a:spcPts val="0"/>
              </a:spcAft>
              <a:buClr>
                <a:srgbClr val="002060"/>
              </a:buClr>
              <a:buFont typeface="+mj-lt"/>
              <a:buAutoNum type="arabicParenR"/>
            </a:pPr>
            <a:endParaRPr sz="1800" dirty="0">
              <a:solidFill>
                <a:schemeClr val="dk1"/>
              </a:solidFill>
              <a:latin typeface="Calibri"/>
              <a:ea typeface="Calibri"/>
              <a:cs typeface="Calibri"/>
              <a:sym typeface="Calibri"/>
            </a:endParaRPr>
          </a:p>
          <a:p>
            <a:pPr marL="342900" marR="0" lvl="0" indent="-342900" algn="r" rtl="1">
              <a:spcBef>
                <a:spcPts val="0"/>
              </a:spcBef>
              <a:spcAft>
                <a:spcPts val="0"/>
              </a:spcAft>
              <a:buClr>
                <a:srgbClr val="002060"/>
              </a:buClr>
              <a:buFont typeface="+mj-lt"/>
              <a:buAutoNum type="arabicParenR"/>
            </a:pPr>
            <a:endParaRPr sz="1800" dirty="0">
              <a:solidFill>
                <a:schemeClr val="dk1"/>
              </a:solidFill>
              <a:latin typeface="Calibri"/>
              <a:ea typeface="Calibri"/>
              <a:cs typeface="Calibri"/>
              <a:sym typeface="Calibri"/>
            </a:endParaRPr>
          </a:p>
          <a:p>
            <a:pPr marL="342900" marR="0" lvl="0" indent="-342900" algn="r" rtl="1">
              <a:spcBef>
                <a:spcPts val="0"/>
              </a:spcBef>
              <a:spcAft>
                <a:spcPts val="0"/>
              </a:spcAft>
              <a:buClr>
                <a:srgbClr val="002060"/>
              </a:buClr>
              <a:buFont typeface="+mj-lt"/>
              <a:buAutoNum type="arabicParenR"/>
            </a:pPr>
            <a:endParaRPr sz="1800" dirty="0">
              <a:solidFill>
                <a:schemeClr val="dk1"/>
              </a:solidFill>
              <a:latin typeface="Calibri"/>
              <a:ea typeface="Calibri"/>
              <a:cs typeface="Calibri"/>
              <a:sym typeface="Calibri"/>
            </a:endParaRPr>
          </a:p>
          <a:p>
            <a:pPr marL="342900" marR="0" lvl="0" indent="-342900" algn="r" rtl="1">
              <a:spcBef>
                <a:spcPts val="0"/>
              </a:spcBef>
              <a:spcAft>
                <a:spcPts val="0"/>
              </a:spcAft>
              <a:buClr>
                <a:srgbClr val="002060"/>
              </a:buClr>
              <a:buFont typeface="+mj-lt"/>
              <a:buAutoNum type="arabicParenR"/>
            </a:pPr>
            <a:endParaRPr sz="1800" dirty="0">
              <a:solidFill>
                <a:schemeClr val="dk1"/>
              </a:solidFill>
              <a:latin typeface="Calibri"/>
              <a:ea typeface="Calibri"/>
              <a:cs typeface="Calibri"/>
              <a:sym typeface="Calibri"/>
            </a:endParaRPr>
          </a:p>
        </p:txBody>
      </p:sp>
      <p:sp>
        <p:nvSpPr>
          <p:cNvPr id="2" name="TextBox 1"/>
          <p:cNvSpPr txBox="1"/>
          <p:nvPr/>
        </p:nvSpPr>
        <p:spPr>
          <a:xfrm>
            <a:off x="1015385" y="956628"/>
            <a:ext cx="7344816" cy="1077218"/>
          </a:xfrm>
          <a:prstGeom prst="rect">
            <a:avLst/>
          </a:prstGeom>
          <a:noFill/>
        </p:spPr>
        <p:txBody>
          <a:bodyPr wrap="square" rtlCol="1">
            <a:spAutoFit/>
          </a:bodyPr>
          <a:lstStyle/>
          <a:p>
            <a:pPr lvl="0" algn="ctr" rtl="1"/>
            <a:r>
              <a:rPr lang="ar-EG" sz="3600" b="1" dirty="0">
                <a:solidFill>
                  <a:srgbClr val="002060"/>
                </a:solidFill>
                <a:latin typeface="Calibri"/>
                <a:ea typeface="Calibri"/>
                <a:cs typeface="Calibri"/>
                <a:sym typeface="Calibri"/>
              </a:rPr>
              <a:t>الأثر النفسي للمشروع </a:t>
            </a:r>
          </a:p>
          <a:p>
            <a:pPr algn="ctr" rtl="1"/>
            <a:endParaRPr lang="ar-EG" sz="2800" dirty="0">
              <a:solidFill>
                <a:schemeClr val="accent6">
                  <a:lumMod val="75000"/>
                </a:schemeClr>
              </a:solidFill>
            </a:endParaRPr>
          </a:p>
        </p:txBody>
      </p:sp>
      <p:sp>
        <p:nvSpPr>
          <p:cNvPr id="5" name="TextBox 4"/>
          <p:cNvSpPr txBox="1"/>
          <p:nvPr/>
        </p:nvSpPr>
        <p:spPr>
          <a:xfrm>
            <a:off x="704031" y="2300387"/>
            <a:ext cx="8280920" cy="5047536"/>
          </a:xfrm>
          <a:prstGeom prst="rect">
            <a:avLst/>
          </a:prstGeom>
          <a:noFill/>
        </p:spPr>
        <p:txBody>
          <a:bodyPr wrap="square" rtlCol="1">
            <a:spAutoFit/>
          </a:bodyPr>
          <a:lstStyle/>
          <a:p>
            <a:pPr marL="114300" lvl="0" algn="ctr">
              <a:buClr>
                <a:srgbClr val="002060"/>
              </a:buClr>
              <a:buSzPts val="1800"/>
            </a:pPr>
            <a:r>
              <a:rPr lang="ar-EG" sz="3200" b="1" dirty="0">
                <a:solidFill>
                  <a:srgbClr val="002060"/>
                </a:solidFill>
                <a:ea typeface="Calibri"/>
                <a:cs typeface="Calibri"/>
                <a:sym typeface="Calibri"/>
              </a:rPr>
              <a:t>الأثر الاقتصادي للمشروع </a:t>
            </a:r>
          </a:p>
          <a:p>
            <a:pPr marL="114300" lvl="0">
              <a:buClr>
                <a:srgbClr val="002060"/>
              </a:buClr>
              <a:buSzPts val="1800"/>
            </a:pPr>
            <a:endParaRPr lang="ar-EG" sz="1400" b="1" dirty="0">
              <a:solidFill>
                <a:schemeClr val="dk1"/>
              </a:solidFill>
              <a:ea typeface="Calibri"/>
              <a:cs typeface="Calibri"/>
              <a:sym typeface="Calibri"/>
            </a:endParaRPr>
          </a:p>
          <a:p>
            <a:pPr marL="114300" lvl="0">
              <a:buClr>
                <a:srgbClr val="002060"/>
              </a:buClr>
              <a:buSzPts val="1800"/>
            </a:pPr>
            <a:endParaRPr lang="ar-EG" b="1" dirty="0">
              <a:solidFill>
                <a:schemeClr val="dk1"/>
              </a:solidFill>
              <a:ea typeface="Calibri"/>
              <a:cs typeface="Calibri"/>
              <a:sym typeface="Calibri"/>
            </a:endParaRP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زيادة الإنتاج بأقل تكلفة لتوافر كمية ضخمة من البيانات من خلال </a:t>
            </a:r>
            <a:r>
              <a:rPr lang="en-GB" b="1" dirty="0">
                <a:solidFill>
                  <a:schemeClr val="dk1"/>
                </a:solidFill>
                <a:ea typeface="Calibri"/>
                <a:cs typeface="Calibri"/>
                <a:sym typeface="Calibri"/>
              </a:rPr>
              <a:t>ERP System.</a:t>
            </a: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سهولة توفير فرص عمل لعدد كبير من التخصصات لسهولة الوصول للبيانات من خلال </a:t>
            </a:r>
            <a:r>
              <a:rPr lang="en-GB" b="1" dirty="0">
                <a:solidFill>
                  <a:schemeClr val="dk1"/>
                </a:solidFill>
                <a:ea typeface="Calibri"/>
                <a:cs typeface="Calibri"/>
                <a:sym typeface="Calibri"/>
              </a:rPr>
              <a:t>ERP System.</a:t>
            </a: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تقليل إهدار الموارد من الجهد والمال والطاقة بسبب تقليل المعاملات التقليدية.</a:t>
            </a: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توفير الوقت وسرعة الإنجاز.</a:t>
            </a: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توفير بدائل بشكل سريع في حالة وجود صعوبات.</a:t>
            </a: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يعمل على تحسين الكفاءة التشغيلية وينظمها لعدد  150 مؤسسة كمرحلة أولى وصولاً إلى 1050 جمعية ومؤسسة أهلية مع نهاية تطبيق المشروع.</a:t>
            </a: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تحسين الجودة وتبسيط إجراءات الحصول على الخدمات المقدمة للمستفيدين بشكل به إتقان وإحسان.</a:t>
            </a:r>
          </a:p>
          <a:p>
            <a:pPr marL="571500" lvl="0" indent="-457200">
              <a:buClr>
                <a:srgbClr val="002060"/>
              </a:buClr>
              <a:buSzPts val="1800"/>
              <a:buFont typeface="+mj-lt"/>
              <a:buAutoNum type="arabicParenR"/>
            </a:pPr>
            <a:r>
              <a:rPr lang="ar-EG" b="1" dirty="0">
                <a:solidFill>
                  <a:schemeClr val="dk1"/>
                </a:solidFill>
                <a:ea typeface="Calibri"/>
                <a:cs typeface="Calibri"/>
                <a:sym typeface="Calibri"/>
              </a:rPr>
              <a:t>يُولد فرصاً لتقديم خدمات مبتكرة وإبداعية.</a:t>
            </a:r>
          </a:p>
          <a:p>
            <a:pPr marL="342900" lvl="0" indent="-342900">
              <a:buClr>
                <a:srgbClr val="002060"/>
              </a:buClr>
              <a:buFont typeface="+mj-lt"/>
              <a:buAutoNum type="arabicParenR"/>
            </a:pPr>
            <a:endParaRPr lang="ar-EG" sz="1400" dirty="0">
              <a:solidFill>
                <a:schemeClr val="dk1"/>
              </a:solidFill>
              <a:ea typeface="Calibri"/>
              <a:cs typeface="Calibri"/>
              <a:sym typeface="Calibri"/>
            </a:endParaRPr>
          </a:p>
          <a:p>
            <a:pPr marL="342900" lvl="0" indent="-342900">
              <a:buClr>
                <a:srgbClr val="002060"/>
              </a:buClr>
              <a:buFont typeface="+mj-lt"/>
              <a:buAutoNum type="arabicParenR"/>
            </a:pPr>
            <a:endParaRPr lang="ar-EG" sz="1400" dirty="0">
              <a:solidFill>
                <a:schemeClr val="dk1"/>
              </a:solidFill>
              <a:ea typeface="Calibri"/>
              <a:cs typeface="Calibri"/>
              <a:sym typeface="Calibri"/>
            </a:endParaRPr>
          </a:p>
          <a:p>
            <a:pPr marL="342900" lvl="0" indent="-342900">
              <a:buClr>
                <a:srgbClr val="002060"/>
              </a:buClr>
              <a:buFont typeface="+mj-lt"/>
              <a:buAutoNum type="arabicParenR"/>
            </a:pPr>
            <a:endParaRPr lang="ar-EG" sz="1400" dirty="0">
              <a:solidFill>
                <a:schemeClr val="dk1"/>
              </a:solidFill>
              <a:ea typeface="Calibri"/>
              <a:cs typeface="Calibri"/>
              <a:sym typeface="Calibri"/>
            </a:endParaRPr>
          </a:p>
          <a:p>
            <a:endParaRPr lang="ar-EG" dirty="0"/>
          </a:p>
        </p:txBody>
      </p:sp>
    </p:spTree>
    <p:extLst>
      <p:ext uri="{BB962C8B-B14F-4D97-AF65-F5344CB8AC3E}">
        <p14:creationId xmlns:p14="http://schemas.microsoft.com/office/powerpoint/2010/main" val="95527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4" name="Google Shape;154;p3"/>
          <p:cNvSpPr txBox="1"/>
          <p:nvPr/>
        </p:nvSpPr>
        <p:spPr>
          <a:xfrm>
            <a:off x="611560" y="1412776"/>
            <a:ext cx="8482725" cy="3908722"/>
          </a:xfrm>
          <a:prstGeom prst="rect">
            <a:avLst/>
          </a:prstGeom>
          <a:noFill/>
          <a:ln>
            <a:noFill/>
          </a:ln>
        </p:spPr>
        <p:txBody>
          <a:bodyPr spcFirstLastPara="1" wrap="square" lIns="91425" tIns="45700" rIns="91425" bIns="45700" anchor="t" anchorCtr="0">
            <a:spAutoFit/>
          </a:bodyPr>
          <a:lstStyle/>
          <a:p>
            <a:pPr marL="342900" marR="0" lvl="0" indent="-342900" algn="r" rtl="1">
              <a:lnSpc>
                <a:spcPct val="100000"/>
              </a:lnSpc>
              <a:spcBef>
                <a:spcPts val="0"/>
              </a:spcBef>
              <a:spcAft>
                <a:spcPts val="0"/>
              </a:spcAft>
              <a:buFont typeface="+mj-lt"/>
              <a:buAutoNum type="arabicParenR"/>
            </a:pPr>
            <a:endParaRPr b="1" dirty="0">
              <a:solidFill>
                <a:schemeClr val="dk1"/>
              </a:solidFill>
              <a:latin typeface="Calibri"/>
              <a:ea typeface="Calibri"/>
              <a:cs typeface="+mj-cs"/>
              <a:sym typeface="Calibri"/>
            </a:endParaRPr>
          </a:p>
          <a:p>
            <a:pPr marL="457200" marR="0" lvl="0" indent="-342900" algn="r" rtl="1">
              <a:lnSpc>
                <a:spcPct val="100000"/>
              </a:lnSpc>
              <a:spcBef>
                <a:spcPts val="0"/>
              </a:spcBef>
              <a:spcAft>
                <a:spcPts val="0"/>
              </a:spcAft>
              <a:buClr>
                <a:schemeClr val="dk1"/>
              </a:buClr>
              <a:buSzPts val="1800"/>
              <a:buFont typeface="+mj-lt"/>
              <a:buAutoNum type="arabicParenR"/>
            </a:pPr>
            <a:r>
              <a:rPr lang="ar-EG" sz="1600" b="1" dirty="0">
                <a:solidFill>
                  <a:schemeClr val="dk1"/>
                </a:solidFill>
                <a:latin typeface="Calibri"/>
                <a:ea typeface="Calibri"/>
                <a:cs typeface="+mj-cs"/>
                <a:sym typeface="Calibri"/>
              </a:rPr>
              <a:t>الاستخدام الأمثل للموارد وترشيد استهلاكها عن طريق القضاء على تعددية المساعدات الاجتماعية المًقدمة من الجمعيات الأهلية للمستفيدين، عن طريق مشاركة قواعد بيانات الأبحاث الاجتماعية بين الجمعيات وتتبُع مدى تلبية احتياجات كل أسرة من خلال المؤسسات وحصر الاحتياجات الأخرى الغير مُلبية. </a:t>
            </a:r>
            <a:endParaRPr sz="1600" b="1" dirty="0">
              <a:solidFill>
                <a:schemeClr val="dk1"/>
              </a:solidFill>
              <a:latin typeface="Calibri"/>
              <a:ea typeface="Calibri"/>
              <a:cs typeface="+mj-cs"/>
              <a:sym typeface="Calibri"/>
            </a:endParaRPr>
          </a:p>
          <a:p>
            <a:pPr marL="457200" marR="0" lvl="0" indent="-342900" algn="r" rtl="1">
              <a:lnSpc>
                <a:spcPct val="100000"/>
              </a:lnSpc>
              <a:spcBef>
                <a:spcPts val="0"/>
              </a:spcBef>
              <a:spcAft>
                <a:spcPts val="0"/>
              </a:spcAft>
              <a:buClr>
                <a:schemeClr val="dk1"/>
              </a:buClr>
              <a:buSzPts val="1800"/>
              <a:buFont typeface="+mj-lt"/>
              <a:buAutoNum type="arabicParenR"/>
            </a:pPr>
            <a:r>
              <a:rPr lang="ar-EG" sz="1600" b="1" dirty="0">
                <a:solidFill>
                  <a:schemeClr val="dk1"/>
                </a:solidFill>
                <a:latin typeface="Calibri"/>
                <a:ea typeface="Calibri"/>
                <a:cs typeface="+mj-cs"/>
                <a:sym typeface="Calibri"/>
              </a:rPr>
              <a:t>تقليل مساحات التخزين الورقية أو ما يسمى ب (الأرشيف) لقلة عدد الأوراق المستخدمة والتي تنتهي تدريجيًا</a:t>
            </a:r>
            <a:endParaRPr sz="1600" b="1" dirty="0">
              <a:solidFill>
                <a:schemeClr val="dk1"/>
              </a:solidFill>
              <a:latin typeface="Calibri"/>
              <a:ea typeface="Calibri"/>
              <a:cs typeface="+mj-cs"/>
              <a:sym typeface="Calibri"/>
            </a:endParaRPr>
          </a:p>
          <a:p>
            <a:pPr marL="457200" marR="0" lvl="0" indent="-342900" algn="r" rtl="1">
              <a:lnSpc>
                <a:spcPct val="100000"/>
              </a:lnSpc>
              <a:spcBef>
                <a:spcPts val="0"/>
              </a:spcBef>
              <a:spcAft>
                <a:spcPts val="0"/>
              </a:spcAft>
              <a:buClr>
                <a:schemeClr val="dk1"/>
              </a:buClr>
              <a:buSzPts val="1800"/>
              <a:buFont typeface="+mj-lt"/>
              <a:buAutoNum type="arabicParenR"/>
            </a:pPr>
            <a:r>
              <a:rPr lang="ar-EG" sz="1600" b="1" dirty="0">
                <a:solidFill>
                  <a:schemeClr val="dk1"/>
                </a:solidFill>
                <a:latin typeface="Calibri"/>
                <a:ea typeface="Calibri"/>
                <a:cs typeface="+mj-cs"/>
                <a:sym typeface="Calibri"/>
              </a:rPr>
              <a:t> التنسيق مع الجهات الأهلية على الاستخدام الأمثل للموارد وترشيد استهلاكها، عن طريق توفير استخدام النظام الورقي للجمعيات واستخدام نظام الرقمنة بديلاً عنه.</a:t>
            </a:r>
            <a:endParaRPr sz="1600" b="1" dirty="0">
              <a:solidFill>
                <a:schemeClr val="dk1"/>
              </a:solidFill>
              <a:latin typeface="Calibri"/>
              <a:ea typeface="Calibri"/>
              <a:cs typeface="+mj-cs"/>
              <a:sym typeface="Calibri"/>
            </a:endParaRPr>
          </a:p>
          <a:p>
            <a:pPr marL="457200" marR="0" lvl="0" indent="-342900" algn="r" rtl="1">
              <a:lnSpc>
                <a:spcPct val="100000"/>
              </a:lnSpc>
              <a:spcBef>
                <a:spcPts val="0"/>
              </a:spcBef>
              <a:spcAft>
                <a:spcPts val="0"/>
              </a:spcAft>
              <a:buClr>
                <a:schemeClr val="dk1"/>
              </a:buClr>
              <a:buSzPts val="1800"/>
              <a:buFont typeface="+mj-lt"/>
              <a:buAutoNum type="arabicParenR"/>
            </a:pPr>
            <a:r>
              <a:rPr lang="ar-EG" sz="1600" b="1" dirty="0">
                <a:solidFill>
                  <a:schemeClr val="dk1"/>
                </a:solidFill>
                <a:latin typeface="Calibri"/>
                <a:ea typeface="Calibri"/>
                <a:cs typeface="+mj-cs"/>
                <a:sym typeface="Calibri"/>
              </a:rPr>
              <a:t>يساهم في تقليل انتقالات وسفر العاملين في عدد 1050 جمعية ومؤسسة أهلية لاعتمادهم على وجود نظام ERP System مشترك بين الجمعيات الأهلية، مما يؤدي لتقليل تلوث البيئة لقلة استخدام المواصلات.</a:t>
            </a:r>
            <a:endParaRPr sz="1600" b="1" dirty="0">
              <a:solidFill>
                <a:schemeClr val="dk1"/>
              </a:solidFill>
              <a:latin typeface="Calibri"/>
              <a:ea typeface="Calibri"/>
              <a:cs typeface="+mj-cs"/>
              <a:sym typeface="Calibri"/>
            </a:endParaRPr>
          </a:p>
          <a:p>
            <a:pPr marL="457200" marR="0" lvl="0" indent="-342900" algn="r" rtl="1">
              <a:lnSpc>
                <a:spcPct val="100000"/>
              </a:lnSpc>
              <a:spcBef>
                <a:spcPts val="0"/>
              </a:spcBef>
              <a:spcAft>
                <a:spcPts val="0"/>
              </a:spcAft>
              <a:buClr>
                <a:schemeClr val="dk1"/>
              </a:buClr>
              <a:buSzPts val="1800"/>
              <a:buFont typeface="+mj-lt"/>
              <a:buAutoNum type="arabicParenR"/>
            </a:pPr>
            <a:r>
              <a:rPr lang="ar-EG" sz="1600" b="1" dirty="0">
                <a:solidFill>
                  <a:schemeClr val="dk1"/>
                </a:solidFill>
                <a:latin typeface="Calibri"/>
                <a:ea typeface="Calibri"/>
                <a:cs typeface="+mj-cs"/>
                <a:sym typeface="Calibri"/>
              </a:rPr>
              <a:t>دعم عدد 12 هدف من أهداف التنمية المستدامة بشكل غير مباشر عن طريق تطبيق مشروع كشك أخلاق من خلال 150 جمعية أهلية.</a:t>
            </a:r>
            <a:endParaRPr sz="1600" b="1" dirty="0">
              <a:solidFill>
                <a:schemeClr val="dk1"/>
              </a:solidFill>
              <a:latin typeface="Calibri"/>
              <a:ea typeface="Calibri"/>
              <a:cs typeface="+mj-cs"/>
              <a:sym typeface="Calibri"/>
            </a:endParaRPr>
          </a:p>
          <a:p>
            <a:pPr marL="457200" lvl="0" indent="-342900" algn="r" rtl="1">
              <a:spcBef>
                <a:spcPts val="0"/>
              </a:spcBef>
              <a:spcAft>
                <a:spcPts val="0"/>
              </a:spcAft>
              <a:buClr>
                <a:schemeClr val="dk1"/>
              </a:buClr>
              <a:buSzPts val="1800"/>
              <a:buFont typeface="+mj-lt"/>
              <a:buAutoNum type="arabicParenR"/>
            </a:pPr>
            <a:r>
              <a:rPr lang="ar-EG" sz="1600" b="1" dirty="0">
                <a:solidFill>
                  <a:schemeClr val="dk1"/>
                </a:solidFill>
                <a:latin typeface="Calibri"/>
                <a:ea typeface="Calibri"/>
                <a:cs typeface="+mj-cs"/>
                <a:sym typeface="Calibri"/>
              </a:rPr>
              <a:t>يساعد التحول الرقمي المؤسسات التوسع والانتشار في إطار أكبر والوصول إلى شريحة أكثر من المستفيدين.</a:t>
            </a:r>
            <a:endParaRPr sz="1600" b="1" dirty="0">
              <a:solidFill>
                <a:schemeClr val="dk1"/>
              </a:solidFill>
              <a:latin typeface="Calibri"/>
              <a:ea typeface="Calibri"/>
              <a:cs typeface="+mj-cs"/>
              <a:sym typeface="Calibri"/>
            </a:endParaRPr>
          </a:p>
          <a:p>
            <a:pPr marL="800100" marR="0" lvl="0" indent="-342900" algn="r" rtl="1">
              <a:lnSpc>
                <a:spcPct val="100000"/>
              </a:lnSpc>
              <a:spcBef>
                <a:spcPts val="0"/>
              </a:spcBef>
              <a:spcAft>
                <a:spcPts val="0"/>
              </a:spcAft>
              <a:buFont typeface="+mj-lt"/>
              <a:buAutoNum type="arabicParenR"/>
            </a:pPr>
            <a:endParaRPr sz="1600" b="1" dirty="0">
              <a:solidFill>
                <a:schemeClr val="dk1"/>
              </a:solidFill>
              <a:latin typeface="Calibri"/>
              <a:ea typeface="Calibri"/>
              <a:cs typeface="+mj-cs"/>
              <a:sym typeface="Calibri"/>
            </a:endParaRPr>
          </a:p>
          <a:p>
            <a:pPr marL="342900" lvl="0" indent="-342900" algn="r" rtl="1">
              <a:spcBef>
                <a:spcPts val="0"/>
              </a:spcBef>
              <a:spcAft>
                <a:spcPts val="0"/>
              </a:spcAft>
              <a:buFont typeface="+mj-lt"/>
              <a:buAutoNum type="arabicParenR"/>
            </a:pPr>
            <a:endParaRPr sz="1600" b="1" dirty="0">
              <a:solidFill>
                <a:srgbClr val="595959"/>
              </a:solidFill>
              <a:cs typeface="+mj-cs"/>
            </a:endParaRPr>
          </a:p>
          <a:p>
            <a:pPr marL="342900" marR="0" lvl="0" indent="-342900" algn="l" rtl="0">
              <a:spcBef>
                <a:spcPts val="0"/>
              </a:spcBef>
              <a:spcAft>
                <a:spcPts val="0"/>
              </a:spcAft>
              <a:buFont typeface="+mj-lt"/>
              <a:buAutoNum type="arabicParenR"/>
            </a:pPr>
            <a:endParaRPr sz="1600" b="1" dirty="0">
              <a:solidFill>
                <a:schemeClr val="dk1"/>
              </a:solidFill>
              <a:latin typeface="Calibri"/>
              <a:ea typeface="Calibri"/>
              <a:cs typeface="+mj-cs"/>
              <a:sym typeface="Calibri"/>
            </a:endParaRPr>
          </a:p>
        </p:txBody>
      </p:sp>
      <p:sp>
        <p:nvSpPr>
          <p:cNvPr id="2" name="TextBox 1"/>
          <p:cNvSpPr txBox="1"/>
          <p:nvPr/>
        </p:nvSpPr>
        <p:spPr>
          <a:xfrm>
            <a:off x="3228357" y="951727"/>
            <a:ext cx="3007464" cy="584775"/>
          </a:xfrm>
          <a:prstGeom prst="rect">
            <a:avLst/>
          </a:prstGeom>
          <a:noFill/>
        </p:spPr>
        <p:txBody>
          <a:bodyPr wrap="square" rtlCol="1">
            <a:spAutoFit/>
          </a:bodyPr>
          <a:lstStyle/>
          <a:p>
            <a:pPr lvl="0" algn="ctr"/>
            <a:r>
              <a:rPr lang="ar-EG" sz="3200" b="1" dirty="0">
                <a:solidFill>
                  <a:srgbClr val="002060"/>
                </a:solidFill>
                <a:latin typeface="Calibri"/>
                <a:ea typeface="Calibri"/>
                <a:cs typeface="+mj-cs"/>
                <a:sym typeface="Calibri"/>
              </a:rPr>
              <a:t>البُعد البيئي</a:t>
            </a:r>
            <a:endParaRPr lang="ar-EG" sz="3200" dirty="0">
              <a:cs typeface="+mj-cs"/>
            </a:endParaRPr>
          </a:p>
        </p:txBody>
      </p:sp>
      <p:sp>
        <p:nvSpPr>
          <p:cNvPr id="3" name="TextBox 2"/>
          <p:cNvSpPr txBox="1"/>
          <p:nvPr/>
        </p:nvSpPr>
        <p:spPr>
          <a:xfrm>
            <a:off x="627633" y="4293096"/>
            <a:ext cx="8208912" cy="2339102"/>
          </a:xfrm>
          <a:prstGeom prst="rect">
            <a:avLst/>
          </a:prstGeom>
          <a:noFill/>
        </p:spPr>
        <p:txBody>
          <a:bodyPr wrap="square" rtlCol="1">
            <a:spAutoFit/>
          </a:bodyPr>
          <a:lstStyle/>
          <a:p>
            <a:pPr lvl="0"/>
            <a:endParaRPr lang="ar-EG" sz="1600" b="1" dirty="0">
              <a:solidFill>
                <a:schemeClr val="dk1"/>
              </a:solidFill>
              <a:ea typeface="Calibri"/>
              <a:sym typeface="Calibri"/>
            </a:endParaRPr>
          </a:p>
          <a:p>
            <a:pPr algn="ctr"/>
            <a:r>
              <a:rPr lang="ar-EG" sz="2800" b="1" dirty="0">
                <a:solidFill>
                  <a:srgbClr val="002060"/>
                </a:solidFill>
                <a:ea typeface="Calibri"/>
                <a:sym typeface="Calibri"/>
              </a:rPr>
              <a:t>البعد التكنولوجي للمشروع</a:t>
            </a:r>
          </a:p>
          <a:p>
            <a:pPr algn="ctr"/>
            <a:endParaRPr lang="ar-EG" b="1" dirty="0">
              <a:solidFill>
                <a:schemeClr val="dk1"/>
              </a:solidFill>
            </a:endParaRPr>
          </a:p>
          <a:p>
            <a:pPr lvl="0"/>
            <a:r>
              <a:rPr lang="ar-EG" sz="1600" b="1" dirty="0">
                <a:solidFill>
                  <a:schemeClr val="dk1"/>
                </a:solidFill>
              </a:rPr>
              <a:t>نظام التحول الرقمي يُلزم المؤسسات على استخدام التكنولوجيا الحديثة لمواكبة العصر وتوفير الوقت والجهد ، مما يسمح بتطوير إمكانيات العنصر البشري في استخدام التكنولوجيا وتدريجيًا اختفاء نسبة الأمية في استخدام الأنظمة الإلكترونية والتعامل مع الحاسب الألي، بل وظهور فرص عمل فنية لم تكن منتشرة من قبل مثل (البرمجة ).</a:t>
            </a:r>
          </a:p>
          <a:p>
            <a:pPr lvl="0"/>
            <a:endParaRPr lang="ar-EG" b="1" dirty="0">
              <a:solidFill>
                <a:schemeClr val="dk1"/>
              </a:solidFill>
            </a:endParaRPr>
          </a:p>
          <a:p>
            <a:endParaRPr lang="ar-EG" dirty="0"/>
          </a:p>
        </p:txBody>
      </p:sp>
    </p:spTree>
    <p:extLst>
      <p:ext uri="{BB962C8B-B14F-4D97-AF65-F5344CB8AC3E}">
        <p14:creationId xmlns:p14="http://schemas.microsoft.com/office/powerpoint/2010/main" val="711439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TotalTime>
  <Words>852</Words>
  <Application>Microsoft Office PowerPoint</Application>
  <PresentationFormat>On-screen Show (4:3)</PresentationFormat>
  <Paragraphs>90</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Berlin Sans FB Demi</vt:lpstr>
      <vt:lpstr>Calibri</vt:lpstr>
      <vt:lpstr>inherit</vt:lpstr>
      <vt:lpstr>Office Theme</vt:lpstr>
      <vt:lpstr>نظام التحالف الرقمي للمجتمع المدني</vt:lpstr>
      <vt:lpstr>عن  مشروع التحالف الرقمي للمجتمع المدني </vt:lpstr>
      <vt:lpstr>ERP System  NGO’S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c:creator>
  <cp:lastModifiedBy>Mohamed Elmelegy</cp:lastModifiedBy>
  <cp:revision>97</cp:revision>
  <dcterms:created xsi:type="dcterms:W3CDTF">2022-08-20T17:56:12Z</dcterms:created>
  <dcterms:modified xsi:type="dcterms:W3CDTF">2022-10-22T01:46:32Z</dcterms:modified>
</cp:coreProperties>
</file>