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4" r:id="rId1"/>
    <p:sldMasterId id="2147483930" r:id="rId2"/>
    <p:sldMasterId id="2147483942" r:id="rId3"/>
    <p:sldMasterId id="2147484254" r:id="rId4"/>
  </p:sldMasterIdLst>
  <p:notesMasterIdLst>
    <p:notesMasterId r:id="rId11"/>
  </p:notesMasterIdLst>
  <p:sldIdLst>
    <p:sldId id="293" r:id="rId5"/>
    <p:sldId id="303" r:id="rId6"/>
    <p:sldId id="294" r:id="rId7"/>
    <p:sldId id="307" r:id="rId8"/>
    <p:sldId id="305" r:id="rId9"/>
    <p:sldId id="306" r:id="rId10"/>
  </p:sldIdLst>
  <p:sldSz cx="15119350" cy="10691813"/>
  <p:notesSz cx="6797675" cy="9926638"/>
  <p:defaultTextStyle>
    <a:defPPr>
      <a:defRPr lang="en-US"/>
    </a:defPPr>
    <a:lvl1pPr algn="l" defTabSz="61946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619460" algn="l" defTabSz="61946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1238921" algn="l" defTabSz="61946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858381" algn="l" defTabSz="61946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2477841" algn="l" defTabSz="61946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3097301" algn="l" defTabSz="1238921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3716762" algn="l" defTabSz="1238921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4336222" algn="l" defTabSz="1238921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4955682" algn="l" defTabSz="1238921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287" autoAdjust="0"/>
  </p:normalViewPr>
  <p:slideViewPr>
    <p:cSldViewPr snapToGrid="0">
      <p:cViewPr varScale="1">
        <p:scale>
          <a:sx n="47" d="100"/>
          <a:sy n="47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BB7467AF-6C02-F301-8EE6-49AB0D53B8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C55D0C3-197E-7D0D-6A6A-CEF17024B93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03712D-AEE2-4D86-8281-AFF7E662D758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4" name="عنصر نائب لصورة الشريحة 3">
            <a:extLst>
              <a:ext uri="{FF2B5EF4-FFF2-40B4-BE49-F238E27FC236}">
                <a16:creationId xmlns:a16="http://schemas.microsoft.com/office/drawing/2014/main" id="{13767345-F275-6754-8F5F-B4F7B19B03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عنصر نائب للملاحظات 4">
            <a:extLst>
              <a:ext uri="{FF2B5EF4-FFF2-40B4-BE49-F238E27FC236}">
                <a16:creationId xmlns:a16="http://schemas.microsoft.com/office/drawing/2014/main" id="{86299961-C247-57DE-9156-BA6A1D119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  <a:endParaRPr lang="en-US" noProof="0"/>
          </a:p>
          <a:p>
            <a:pPr lvl="1"/>
            <a:r>
              <a:rPr lang="ar-SA" noProof="0"/>
              <a:t>المستوى الثاني</a:t>
            </a:r>
            <a:endParaRPr lang="en-US" noProof="0"/>
          </a:p>
          <a:p>
            <a:pPr lvl="2"/>
            <a:r>
              <a:rPr lang="ar-SA" noProof="0"/>
              <a:t>المستوى الثالث</a:t>
            </a:r>
            <a:endParaRPr lang="en-US" noProof="0"/>
          </a:p>
          <a:p>
            <a:pPr lvl="3"/>
            <a:r>
              <a:rPr lang="ar-SA" noProof="0"/>
              <a:t>المستوى الرابع</a:t>
            </a:r>
            <a:endParaRPr lang="en-US" noProof="0"/>
          </a:p>
          <a:p>
            <a:pPr lvl="4"/>
            <a:r>
              <a:rPr lang="ar-SA" noProof="0"/>
              <a:t>المستوى الخامس</a:t>
            </a:r>
            <a:endParaRPr lang="en-US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2E3BF5-1730-1315-F11B-5B7CE639B6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56448DB-F9C3-0F52-654C-D8DF449479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98EF81-56A6-476E-8716-CF051EA4C8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26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619460" algn="l" rtl="0" eaLnBrk="0" fontAlgn="base" hangingPunct="0">
      <a:spcBef>
        <a:spcPct val="30000"/>
      </a:spcBef>
      <a:spcAft>
        <a:spcPct val="0"/>
      </a:spcAft>
      <a:defRPr sz="1626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1238921" algn="l" rtl="0" eaLnBrk="0" fontAlgn="base" hangingPunct="0">
      <a:spcBef>
        <a:spcPct val="30000"/>
      </a:spcBef>
      <a:spcAft>
        <a:spcPct val="0"/>
      </a:spcAft>
      <a:defRPr sz="1626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858381" algn="l" rtl="0" eaLnBrk="0" fontAlgn="base" hangingPunct="0">
      <a:spcBef>
        <a:spcPct val="30000"/>
      </a:spcBef>
      <a:spcAft>
        <a:spcPct val="0"/>
      </a:spcAft>
      <a:defRPr sz="1626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2477841" algn="l" rtl="0" eaLnBrk="0" fontAlgn="base" hangingPunct="0">
      <a:spcBef>
        <a:spcPct val="30000"/>
      </a:spcBef>
      <a:spcAft>
        <a:spcPct val="0"/>
      </a:spcAft>
      <a:defRPr sz="1626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99718-9E39-AF73-A200-36B99AE8B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562D-FA92-4CF4-A08A-3163AC1CA64A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7B866-6251-3BA8-CA38-834DF991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3320B-2EDD-246C-F757-2BAA96B4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74F08-8C51-4691-B142-E6B5D7F73B12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48023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7AD49-A244-CCA1-30FD-592AB4AB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F520A-C1C0-4F1A-AEB1-9DD808E20BDE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F868C-C615-D854-A516-086CFDDC6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59A00-1E50-8487-100E-81A707A2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B2D59-4497-4E3E-82B3-FA6A748B5728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53516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B35F-A92D-FB73-52AB-E39111C55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D797C-0732-4CBE-85A5-495E823457E4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A8680-EDDB-73C8-CF44-6D29D144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39604-9B6C-C02F-0DCA-F4CDFE82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7BAA4-30B6-413D-B487-ADC6B7DBFBD1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814333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CAF83-AC20-3ECD-5DEA-9E52B636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8ABF9-9592-4521-AE0B-016D3BF51E4F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9B45-A4CB-6AF2-668A-079ECD4A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A2EC7-1697-F5EC-94FC-C8C23B99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F3A62-0FB8-4DB5-9402-8E366BAD81D2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657575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04FEE-4EA9-21E1-375D-37DEEBC3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A5719-083D-4A25-A50B-A935FB1B1DFE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4F78E-23E3-5A95-9DA2-E2FE6F5E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A5009-1B11-1540-7DB2-31C5541F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2CB7D-A0E6-4257-8505-A5568CC2CB47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4268862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FD0D2-77E3-ADA4-604C-72E78FF96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99AF-E6A2-4EA2-94A6-6AA3B2A9A830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D7F92-76E8-859C-A25D-A46084F3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8063C-D289-6222-79E0-43B46488A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03FF7-C247-4FCA-98B2-389E85A8119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4293258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20801A-CB45-ADD1-B347-60E57149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53250-1757-4595-A3DB-828739C45E5E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8E41DB-54D1-3453-43CE-C78B10C7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C23A81-BCE7-A1F8-C17D-A2C5B848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42CAE-042A-4022-B985-7CD2F5122673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090103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DF7487-1380-0FE4-971E-C7FAA6FB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37983-910B-4C64-AFCF-29DCC1E5A4EA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FFE8E4A-2EFA-2E32-F836-C971EAED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7ED039-1CD3-BDE3-1C71-756C40DF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C4F2F-4116-45A8-B470-4FA3652D0FA6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851116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BB2A5F5-9728-5246-3BC7-9F0710995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D3382-0590-40F9-9042-C127FFB8F67D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1F9AC2-2641-8AAE-11EB-02221B9F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59C1674-AF34-858B-63F9-606A4ABC3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A1F5B-1B6B-41DF-A619-BF7611178092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983735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313A25E-ACD8-48BE-6C06-3A711991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AF7A5-FFA1-481D-AE77-E98D060C5F95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15682A9-3E16-B020-D8E2-F70E0613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02670D-AE88-CAAE-A1A0-440E5C61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76F4B-954E-4E7E-9450-12AF99E0063B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343263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9EDE6D-473A-FE7D-16A0-D788093C1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0966C-5141-4E97-9139-953CEFB5EE48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4FB5F8-B64F-0762-2CFD-E95C1DFEA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687C3B-0D7F-22C7-6995-E5C077E7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FA8D8-1B83-40F6-9FDE-D09015074E38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78912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B588C-A89E-379B-AF93-05B12566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8578D-9A07-47CC-8425-D9093990D958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DF52B-4BF0-9EEA-5FB1-8FFE550E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A9782-7061-4076-566E-06FD1D5C7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1F4E7-8C48-4643-A7B3-2CA94A24B2AB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963683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 rtlCol="0">
            <a:normAutofit/>
          </a:bodyPr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B77529-5A3E-0363-0742-3E8A7A0F7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C832-1297-4307-89C0-237C7917AD26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CC4D3B-EF71-F03C-ABD2-D8F04FCA5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E938F7-3A07-6DA3-EC5C-099CC515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7313C-63DE-4CC7-852C-F5D85FC17674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452165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3E250-79C4-7B35-93E2-5FC4C00E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85E82-53B9-43F2-BC1C-329BD32041F6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68141-7507-7F56-6C5D-D80F33D5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0BCE-2B04-E00C-E16B-EF00FACB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C5154-6665-4001-8BF7-7F0DA4EC776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79833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0056-E3D9-73A9-9F91-C7BF150A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64F53-FCE0-4137-8846-060E6B74F09B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6D70C-AE9C-8995-593C-A02977F3C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7A7E0-612A-2935-70B1-40F8E875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81684-0F29-4B77-B562-7CE13C41E53D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6187267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52FF-A3F0-1CBE-FE17-D9C62EBF6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65C1B-739B-4253-A83F-02B2D77315C1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99D2-92B7-3FAE-02AA-E20B2632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E2ABA-681A-07C8-915D-98268461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CB938-0EB6-4BDB-8BC0-B4368C13B4F9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34363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B2977-C7CF-B679-431C-1985A9C4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21C1-D33E-4B24-92B9-6A9E7C0C5469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F90F7-7AE1-6725-8A25-243C5969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E1A1F-774C-F1C1-A301-4A93069D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BE493-1A2A-49A3-B78F-4EFF170DB7D8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420051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5D310-C91C-AAFE-039A-282B8EBA2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AE7D-A340-4D41-9F31-C78387A60E47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A51AE-27CC-F045-25F6-A2FDCB8F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CEABC-8E26-CCBB-6EFF-2335D1091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F543D-2BF0-4502-B4DB-C68EAF71D1DE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930796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E8549C-0FF4-5358-621B-90A55CD7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B24D0-9D9F-4458-8B72-8B93980AE08D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2F3FC3-FF37-563A-3719-FDED9F51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5A80B6-F617-5B90-0CA4-31589F16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B096B-EB9F-4E3A-92C4-2BD8D40C3C10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503524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7BCEEB7-3BD6-DE6E-B7E6-D5482779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D706-C875-403C-B0E5-5B154F5CC841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2EDBF6-11F7-3511-FC3A-A3100DD7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3DD6BBD-FC42-91A6-0B1E-21FD9CCC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66625-0345-483E-99E5-0A99B8D7D6EF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2874685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C3F833B-09F4-ABAA-625E-AEDADF884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34EC-7A5C-4F08-8D96-06CEA500266A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992221-F0EC-B104-F37A-E9FBA97D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8BCF23C-E088-5CD2-80E7-72CD5C8D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580F6-0244-4FAB-9E95-BFAA107D4F15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915829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205DC59-6591-87B0-3736-7A49C056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2965A-9864-4FD8-AC97-8BAA1411F8CE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374D37D-3E29-722D-C024-716835E4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538C961-A72D-025E-3E97-5621EDE7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A9287-6449-4188-B1FA-C02F238956E4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69227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88943-491A-5170-D927-9D9E1E8C3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E1C8A-CA90-4FB4-8EF2-952D685CE16F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319E0-0262-9988-BF2C-BFC8FB1C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9CCE6-E178-AB58-DC1A-06DFB571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7BD2F-4C99-4707-A18E-D6275708A805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3114647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70E863-9C5F-F7DC-6C31-92358F29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0571-26C7-457B-A5E5-169394552968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D338CF-0010-03BD-9269-768B7822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1A272D-B55C-2C03-523E-6AC2E27E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57480-85C6-44B1-88E7-E7A26BA89C0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2951484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 rtlCol="0">
            <a:normAutofit/>
          </a:bodyPr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D2679D-B1B5-11B9-DB9B-192784D88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51CB4-7401-4244-82CE-B41B68AF68C4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4D9A79-7F49-432A-D0EE-D4117B72D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FEE7DE-3EB2-9E3C-1AAE-53A130F7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2F587-AF7E-4BD8-8514-C2A9237EB5C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885684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4DD69-1E67-A2D5-92E2-4B0FCAC9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1598F-BF7F-4CA6-99C5-7929FDFF5565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CEA84-B14C-2AD8-71BF-DA40803F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A7D5A-8842-17C8-76D2-BBF4CA35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8B4E8-6589-4B27-806A-7C98786151BE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607671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7FE9B-6BA4-B42E-AB40-8DBD5778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6C75C-0489-4EBD-AB6C-3197A26C320C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5512F-9FED-97F8-BBD5-5E2ACCAB8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1E648-A82A-A964-8C2E-A15B177D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EA8E9-56DB-471C-89D9-532DE64FB3C4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41871508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5119350" cy="10691813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621895" y="1987800"/>
            <a:ext cx="11875563" cy="6716214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799203" y="2159746"/>
            <a:ext cx="11520945" cy="6372321"/>
          </a:xfrm>
          <a:prstGeom prst="rect">
            <a:avLst/>
          </a:prstGeom>
          <a:solidFill>
            <a:schemeClr val="tx2"/>
          </a:solidFill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6274530" y="1987392"/>
            <a:ext cx="2570290" cy="997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6425724" y="1987394"/>
            <a:ext cx="2267903" cy="85534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6681" y="3260337"/>
            <a:ext cx="11245992" cy="4039129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kumimoji="0" lang="en-US" sz="9666" b="0" i="0" u="none" strike="noStrike" kern="1200" cap="all" spc="-156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7167" y="7299465"/>
            <a:ext cx="11248796" cy="78406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83" spc="125" baseline="0">
                <a:solidFill>
                  <a:schemeClr val="bg2"/>
                </a:solidFill>
              </a:defRPr>
            </a:lvl1pPr>
            <a:lvl2pPr marL="712775" indent="0" algn="ctr">
              <a:buNone/>
              <a:defRPr sz="2183"/>
            </a:lvl2pPr>
            <a:lvl3pPr marL="1425550" indent="0" algn="ctr">
              <a:buNone/>
              <a:defRPr sz="2183"/>
            </a:lvl3pPr>
            <a:lvl4pPr marL="2138324" indent="0" algn="ctr">
              <a:buNone/>
              <a:defRPr sz="2183"/>
            </a:lvl4pPr>
            <a:lvl5pPr marL="2851099" indent="0" algn="ctr">
              <a:buNone/>
              <a:defRPr sz="2183"/>
            </a:lvl5pPr>
            <a:lvl6pPr marL="3563874" indent="0" algn="ctr">
              <a:buNone/>
              <a:defRPr sz="2183"/>
            </a:lvl6pPr>
            <a:lvl7pPr marL="4276649" indent="0" algn="ctr">
              <a:buNone/>
              <a:defRPr sz="2183"/>
            </a:lvl7pPr>
            <a:lvl8pPr marL="4989424" indent="0" algn="ctr">
              <a:buNone/>
              <a:defRPr sz="2183"/>
            </a:lvl8pPr>
            <a:lvl9pPr marL="5702198" indent="0" algn="ctr">
              <a:buNone/>
              <a:defRPr sz="218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6501321" y="2080089"/>
            <a:ext cx="2116709" cy="712788"/>
          </a:xfrm>
        </p:spPr>
        <p:txBody>
          <a:bodyPr/>
          <a:lstStyle>
            <a:lvl1pPr algn="ctr">
              <a:defRPr sz="1715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28774C6-CC04-4ACB-B0FE-3E7E7E195923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826982" y="8124188"/>
            <a:ext cx="7323435" cy="356394"/>
          </a:xfrm>
        </p:spPr>
        <p:txBody>
          <a:bodyPr/>
          <a:lstStyle>
            <a:lvl1pPr algn="l">
              <a:defRPr sz="1403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10673478" y="8125778"/>
            <a:ext cx="2618953" cy="356394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CBC741E8-7386-45B7-A211-C44E855D71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289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0DC07-7733-42D9-951D-F5A3864BC24B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21EB-70F8-4BBB-972E-CB791A78510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552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5119350" cy="10691813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621895" y="1987800"/>
            <a:ext cx="11875563" cy="6716214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799203" y="2159746"/>
            <a:ext cx="11520945" cy="6372321"/>
          </a:xfrm>
          <a:prstGeom prst="rect">
            <a:avLst/>
          </a:prstGeom>
          <a:solidFill>
            <a:schemeClr val="tx2"/>
          </a:solidFill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6274530" y="1987392"/>
            <a:ext cx="2570290" cy="997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6425724" y="1987394"/>
            <a:ext cx="2267903" cy="85534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055" y="3265086"/>
            <a:ext cx="11248796" cy="4034377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kumimoji="0" lang="en-US" sz="9666" b="0" i="0" u="none" strike="noStrike" kern="1200" cap="all" spc="-156" normalizeH="0" baseline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9057" y="7299465"/>
            <a:ext cx="11248796" cy="784066"/>
          </a:xfrm>
        </p:spPr>
        <p:txBody>
          <a:bodyPr anchor="t">
            <a:normAutofit/>
          </a:bodyPr>
          <a:lstStyle>
            <a:lvl1pPr marL="0" indent="0" algn="ctr">
              <a:buNone/>
              <a:defRPr sz="2183">
                <a:solidFill>
                  <a:schemeClr val="bg2"/>
                </a:solidFill>
                <a:effectLst/>
              </a:defRPr>
            </a:lvl1pPr>
            <a:lvl2pPr marL="712775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1321" y="2078050"/>
            <a:ext cx="2116709" cy="712788"/>
          </a:xfrm>
        </p:spPr>
        <p:txBody>
          <a:bodyPr/>
          <a:lstStyle>
            <a:lvl1pPr algn="ctr">
              <a:defRPr lang="en-US" sz="1715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4F2A2A-1304-4A12-9E4C-D56D87F8038B}" type="datetimeFigureOut">
              <a:rPr lang="ar-EG" smtClean="0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6556" y="8124188"/>
            <a:ext cx="7325325" cy="356394"/>
          </a:xfrm>
        </p:spPr>
        <p:txBody>
          <a:bodyPr/>
          <a:lstStyle>
            <a:lvl1pPr algn="l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0481" y="8124188"/>
            <a:ext cx="2619427" cy="356394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6F16C08-0AB9-4F2B-BE5C-869C186BED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2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9548" y="3278823"/>
            <a:ext cx="6047740" cy="6129973"/>
          </a:xfrm>
        </p:spPr>
        <p:txBody>
          <a:bodyPr/>
          <a:lstStyle>
            <a:lvl1pPr>
              <a:defRPr sz="2806"/>
            </a:lvl1pPr>
            <a:lvl2pPr>
              <a:defRPr sz="2494"/>
            </a:lvl2pPr>
            <a:lvl3pPr>
              <a:defRPr sz="2183"/>
            </a:lvl3pPr>
            <a:lvl4pPr>
              <a:defRPr sz="2183"/>
            </a:lvl4pPr>
            <a:lvl5pPr>
              <a:defRPr sz="2183"/>
            </a:lvl5pPr>
            <a:lvl6pPr>
              <a:defRPr sz="2183"/>
            </a:lvl6pPr>
            <a:lvl7pPr>
              <a:defRPr sz="2183"/>
            </a:lvl7pPr>
            <a:lvl8pPr>
              <a:defRPr sz="2183"/>
            </a:lvl8pPr>
            <a:lvl9pPr>
              <a:defRPr sz="21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2062" y="3278823"/>
            <a:ext cx="6047740" cy="6129973"/>
          </a:xfrm>
        </p:spPr>
        <p:txBody>
          <a:bodyPr/>
          <a:lstStyle>
            <a:lvl1pPr>
              <a:defRPr sz="2806"/>
            </a:lvl1pPr>
            <a:lvl2pPr>
              <a:defRPr sz="2494"/>
            </a:lvl2pPr>
            <a:lvl3pPr>
              <a:defRPr sz="2183"/>
            </a:lvl3pPr>
            <a:lvl4pPr>
              <a:defRPr sz="2183"/>
            </a:lvl4pPr>
            <a:lvl5pPr>
              <a:defRPr sz="2183"/>
            </a:lvl5pPr>
            <a:lvl6pPr>
              <a:defRPr sz="2183"/>
            </a:lvl6pPr>
            <a:lvl7pPr>
              <a:defRPr sz="2183"/>
            </a:lvl7pPr>
            <a:lvl8pPr>
              <a:defRPr sz="2183"/>
            </a:lvl8pPr>
            <a:lvl9pPr>
              <a:defRPr sz="21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4B52DB-5629-4E10-BBB1-0955D4B28AE1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2CAC-53BC-48DE-AF73-DC226105B8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688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9548" y="3233944"/>
            <a:ext cx="6047740" cy="997903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806" b="0">
                <a:solidFill>
                  <a:schemeClr val="tx2"/>
                </a:solidFill>
                <a:latin typeface="+mn-lt"/>
              </a:defRPr>
            </a:lvl1pPr>
            <a:lvl2pPr marL="712775" indent="0">
              <a:buNone/>
              <a:defRPr sz="2806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9548" y="4296522"/>
            <a:ext cx="6047740" cy="4989513"/>
          </a:xfrm>
        </p:spPr>
        <p:txBody>
          <a:bodyPr/>
          <a:lstStyle>
            <a:lvl1pPr>
              <a:defRPr sz="2806"/>
            </a:lvl1pPr>
            <a:lvl2pPr>
              <a:defRPr sz="2494"/>
            </a:lvl2pPr>
            <a:lvl3pPr>
              <a:defRPr sz="2183"/>
            </a:lvl3pPr>
            <a:lvl4pPr>
              <a:defRPr sz="2183"/>
            </a:lvl4pPr>
            <a:lvl5pPr>
              <a:defRPr sz="2183"/>
            </a:lvl5pPr>
            <a:lvl6pPr>
              <a:defRPr sz="2183"/>
            </a:lvl6pPr>
            <a:lvl7pPr>
              <a:defRPr sz="2183"/>
            </a:lvl7pPr>
            <a:lvl8pPr>
              <a:defRPr sz="2183"/>
            </a:lvl8pPr>
            <a:lvl9pPr>
              <a:defRPr sz="21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2062" y="3233944"/>
            <a:ext cx="6047740" cy="997903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806" b="0">
                <a:solidFill>
                  <a:schemeClr val="tx2"/>
                </a:solidFill>
              </a:defRPr>
            </a:lvl1pPr>
            <a:lvl2pPr marL="712775" indent="0">
              <a:buNone/>
              <a:defRPr sz="2806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2062" y="4297586"/>
            <a:ext cx="6047740" cy="4989513"/>
          </a:xfrm>
        </p:spPr>
        <p:txBody>
          <a:bodyPr/>
          <a:lstStyle>
            <a:lvl1pPr>
              <a:defRPr sz="2806"/>
            </a:lvl1pPr>
            <a:lvl2pPr>
              <a:defRPr sz="2494"/>
            </a:lvl2pPr>
            <a:lvl3pPr>
              <a:defRPr sz="2183"/>
            </a:lvl3pPr>
            <a:lvl4pPr>
              <a:defRPr sz="2183"/>
            </a:lvl4pPr>
            <a:lvl5pPr>
              <a:defRPr sz="2183"/>
            </a:lvl5pPr>
            <a:lvl6pPr>
              <a:defRPr sz="2183"/>
            </a:lvl6pPr>
            <a:lvl7pPr>
              <a:defRPr sz="2183"/>
            </a:lvl7pPr>
            <a:lvl8pPr>
              <a:defRPr sz="2183"/>
            </a:lvl8pPr>
            <a:lvl9pPr>
              <a:defRPr sz="21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54E7ED-B609-4449-A3FE-6CC5AEF7F70D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15E-1305-47E0-92E7-FFFD37094D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8823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302E3B-EC78-4EEE-9627-345FA20F7909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B353-E866-4AEC-A962-99206C0297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24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2D4A28-8110-2CDB-CB1E-3C05CAAA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1D2E6-D6E4-4CAF-BA86-BA61F1EACA8E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D0A3A5-D3A7-4DAF-8FBE-23723D0E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955D00-4BB7-924E-09DC-7944BD1E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BF5E7-CB2F-4F19-8159-4540726C6B47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3636078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604DC-FCB7-4A54-8F13-2622BFE04AE0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9C3D-C42C-406D-9C4F-182D43DD5F7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8256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186219" y="270860"/>
            <a:ext cx="3628644" cy="101500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8505" y="946941"/>
            <a:ext cx="3014420" cy="2566035"/>
          </a:xfrm>
        </p:spPr>
        <p:txBody>
          <a:bodyPr anchor="b">
            <a:normAutofit/>
          </a:bodyPr>
          <a:lstStyle>
            <a:lvl1pPr algn="l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742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133" y="1414261"/>
            <a:ext cx="8976463" cy="7863291"/>
          </a:xfrm>
        </p:spPr>
        <p:txBody>
          <a:bodyPr/>
          <a:lstStyle>
            <a:lvl1pPr>
              <a:defRPr sz="2806"/>
            </a:lvl1pPr>
            <a:lvl2pPr>
              <a:defRPr sz="2494"/>
            </a:lvl2pPr>
            <a:lvl3pPr>
              <a:defRPr sz="2183"/>
            </a:lvl3pPr>
            <a:lvl4pPr>
              <a:defRPr sz="2183"/>
            </a:lvl4pPr>
            <a:lvl5pPr>
              <a:defRPr sz="2183"/>
            </a:lvl5pPr>
            <a:lvl6pPr>
              <a:defRPr sz="2183"/>
            </a:lvl6pPr>
            <a:lvl7pPr>
              <a:defRPr sz="2183"/>
            </a:lvl7pPr>
            <a:lvl8pPr>
              <a:defRPr sz="2183"/>
            </a:lvl8pPr>
            <a:lvl9pPr>
              <a:defRPr sz="21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8505" y="3563938"/>
            <a:ext cx="3014420" cy="546470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47"/>
              </a:spcBef>
              <a:buNone/>
              <a:defRPr sz="2027">
                <a:solidFill>
                  <a:srgbClr val="FFFFFF"/>
                </a:solidFill>
              </a:defRPr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7F156B-D5AC-419C-897C-3A25B7722848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142699" y="9768585"/>
            <a:ext cx="6531559" cy="42767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2889243" y="9837600"/>
            <a:ext cx="1814322" cy="4276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91E7B2-0B7A-4FFD-8256-A1A88A7DD38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11382771" y="456184"/>
            <a:ext cx="3235541" cy="9779445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40763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1186219" y="270860"/>
            <a:ext cx="3628644" cy="10150094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1382771" y="456184"/>
            <a:ext cx="3235541" cy="9779445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8505" y="940880"/>
            <a:ext cx="3016310" cy="2566035"/>
          </a:xfrm>
        </p:spPr>
        <p:txBody>
          <a:bodyPr anchor="b">
            <a:noAutofit/>
          </a:bodyPr>
          <a:lstStyle>
            <a:lvl1pPr algn="l">
              <a:defRPr sz="3742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86" y="270860"/>
            <a:ext cx="10579765" cy="10150094"/>
          </a:xfr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8505" y="3563937"/>
            <a:ext cx="3016310" cy="5459953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1247"/>
              </a:spcBef>
              <a:buNone/>
              <a:defRPr sz="2027">
                <a:solidFill>
                  <a:srgbClr val="FFFFFF"/>
                </a:solidFill>
              </a:defRPr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75331437-7AB4-4B73-AB81-69F86159DD67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1425550" rtl="0" eaLnBrk="1" latinLnBrk="0" hangingPunct="1">
              <a:defRPr lang="en-US" sz="1403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893026" y="9836468"/>
            <a:ext cx="1814322" cy="4276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A9A5E4-790F-425B-80ED-67F84ABC61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172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567C0C-341B-450A-A49B-5926B03B02D9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D1A-69AC-40B6-B8BF-8413253EEED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3534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50521" y="1187979"/>
            <a:ext cx="2929374" cy="8197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87979"/>
            <a:ext cx="10016569" cy="81970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E3822A-8117-4022-911A-A4DC244EC04E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3D6E-B0FE-4E90-93F1-E0136B68D5D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81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85B60A6-3D0F-161E-65DE-E0FE28A6D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F1D24-C01E-4F8F-ABA1-F1B6F9279B25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B3D4C64-EF6F-434A-408D-51C3C58EB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5880DF0-911D-A0DF-0910-DD1E98FF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79C01-78E8-4200-A4F6-6ADB8AC105CD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86670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CE80291-14B0-71A5-169B-88275519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77A0-ACA0-4916-A7A4-F502144A0C2D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BD9E9FB-27FC-4553-4D6C-DB368AD7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97A7FD5-D7C7-662F-549C-D483688B6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F0815-3ED1-42AA-A88C-B372D72D1F28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92891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31D5D7-AA1A-E07F-5BEA-E3B8F7F7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4251C-75AC-4B70-8C0D-92AC9B5C72A8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63C5907-0EE1-7F98-FAC2-601DD918D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56B8402-4C54-F32C-5BA2-92F6AA03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72382-F36B-473D-9CDE-EA281B8D2DF9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76556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91C5DD-C7CD-A92B-7EF0-20E58193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05925-A3F0-435C-8CC8-D1B08F208340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6FE01E-5A27-0B7B-D128-30B77CB6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68745C-38FF-0742-C9DC-D2B8350B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EB699-900E-47BE-B897-470CA9ABDF54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77797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 rtlCol="0">
            <a:normAutofit/>
          </a:bodyPr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25D267-8AE6-61FF-CAE0-7D328BDD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9BC9-E101-4BEC-87C8-8E171AC6D06A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6196D7-4FDC-567E-275B-D08C35BF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AE427C-0C4F-7575-BDC4-70EA8BB7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B7778-6DB1-4214-BE5D-1B6F41C7C691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94840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208F728-8C00-3072-7741-57ACD81BAB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39456" y="569241"/>
            <a:ext cx="13040439" cy="206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767780C-DAAA-4CC5-55B4-3BB6D37627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39456" y="2846200"/>
            <a:ext cx="13040439" cy="678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46FC8-F0B0-FB18-FE56-E6A599E05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7ACD37-468F-47C7-A114-5155514221DA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76015-6A63-C931-5226-35A6681DA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3887B-89C9-7A3C-07A7-FC12505D2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88">
                <a:solidFill>
                  <a:srgbClr val="898989"/>
                </a:solidFill>
              </a:defRPr>
            </a:lvl1pPr>
          </a:lstStyle>
          <a:p>
            <a:fld id="{4429C293-D1D1-4044-ABE0-5EFEFF7477B8}" type="slidenum">
              <a:rPr lang="ar-EG" altLang="en-US"/>
              <a:pPr/>
              <a:t>‹#›</a:t>
            </a:fld>
            <a:endParaRPr lang="ar-E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5pPr>
      <a:lvl6pPr marL="566974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6pPr>
      <a:lvl7pPr marL="1133947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7pPr>
      <a:lvl8pPr marL="1700921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8pPr>
      <a:lvl9pPr marL="2267895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83487" indent="-283487" algn="l" rtl="0" eaLnBrk="0" fontAlgn="base" hangingPunct="0">
        <a:lnSpc>
          <a:spcPct val="90000"/>
        </a:lnSpc>
        <a:spcBef>
          <a:spcPts val="1240"/>
        </a:spcBef>
        <a:spcAft>
          <a:spcPct val="0"/>
        </a:spcAft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25A4F0F9-3550-E362-3A3F-2D525FE8EDC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39456" y="569241"/>
            <a:ext cx="13040439" cy="206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F3B9D40A-DD48-F54D-5877-DE41EF217B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39456" y="2846200"/>
            <a:ext cx="13040439" cy="678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6D522-5E86-DDAF-46D2-374254FC6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FEC5B6E-67EB-47CF-B885-024270CFE096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F6878-6542-F456-AADE-5CD42BD31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59366-FC46-AB47-4DC0-36332855C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88">
                <a:solidFill>
                  <a:srgbClr val="898989"/>
                </a:solidFill>
              </a:defRPr>
            </a:lvl1pPr>
          </a:lstStyle>
          <a:p>
            <a:fld id="{34DCBA08-5C8A-45DE-9AD7-73D124E74D96}" type="slidenum">
              <a:rPr lang="ar-EG" altLang="en-US"/>
              <a:pPr/>
              <a:t>‹#›</a:t>
            </a:fld>
            <a:endParaRPr lang="ar-E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5pPr>
      <a:lvl6pPr marL="566974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6pPr>
      <a:lvl7pPr marL="1133947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7pPr>
      <a:lvl8pPr marL="1700921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8pPr>
      <a:lvl9pPr marL="2267895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83487" indent="-283487" algn="l" rtl="0" eaLnBrk="0" fontAlgn="base" hangingPunct="0">
        <a:lnSpc>
          <a:spcPct val="90000"/>
        </a:lnSpc>
        <a:spcBef>
          <a:spcPts val="1240"/>
        </a:spcBef>
        <a:spcAft>
          <a:spcPct val="0"/>
        </a:spcAft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F5806289-53C8-5CFE-8C10-8E0323F8B2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39456" y="569241"/>
            <a:ext cx="13040439" cy="206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7A7F102D-C965-4CD4-0064-B80B8F17F3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39456" y="2846200"/>
            <a:ext cx="13040439" cy="678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3C1D2-BE31-4D0F-4AAF-F05315DE0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5E3037-3F3E-42A6-88C8-AF6E7A516481}" type="datetimeFigureOut">
              <a:rPr lang="ar-EG"/>
              <a:pPr>
                <a:defRPr/>
              </a:pPr>
              <a:t>27/03/1444</a:t>
            </a:fld>
            <a:endParaRPr lang="ar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5DE40-CA56-1D4D-3CA2-23AE77029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38D19-91E6-EDC9-CBB0-8F928095D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88">
                <a:solidFill>
                  <a:srgbClr val="898989"/>
                </a:solidFill>
              </a:defRPr>
            </a:lvl1pPr>
          </a:lstStyle>
          <a:p>
            <a:fld id="{2EC97724-B245-4367-B622-92B356C6C9E0}" type="slidenum">
              <a:rPr lang="ar-EG" altLang="en-US"/>
              <a:pPr/>
              <a:t>‹#›</a:t>
            </a:fld>
            <a:endParaRPr lang="ar-E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5pPr>
      <a:lvl6pPr marL="566974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6pPr>
      <a:lvl7pPr marL="1133947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7pPr>
      <a:lvl8pPr marL="1700921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8pPr>
      <a:lvl9pPr marL="2267895" algn="l" rtl="0" fontAlgn="base">
        <a:lnSpc>
          <a:spcPct val="90000"/>
        </a:lnSpc>
        <a:spcBef>
          <a:spcPct val="0"/>
        </a:spcBef>
        <a:spcAft>
          <a:spcPct val="0"/>
        </a:spcAft>
        <a:defRPr sz="5456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83487" indent="-283487" algn="l" rtl="0" eaLnBrk="0" fontAlgn="base" hangingPunct="0">
        <a:lnSpc>
          <a:spcPct val="90000"/>
        </a:lnSpc>
        <a:spcBef>
          <a:spcPts val="1240"/>
        </a:spcBef>
        <a:spcAft>
          <a:spcPct val="0"/>
        </a:spcAft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rtl="0" eaLnBrk="0" fontAlgn="base" hangingPunct="0">
        <a:lnSpc>
          <a:spcPct val="90000"/>
        </a:lnSpc>
        <a:spcBef>
          <a:spcPts val="62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1048" y="270860"/>
            <a:ext cx="14537255" cy="10150094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9548" y="1001822"/>
            <a:ext cx="12700254" cy="2138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9548" y="3278823"/>
            <a:ext cx="12700254" cy="6129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175" y="9768585"/>
            <a:ext cx="3401854" cy="427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3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E0DBE5E-F76C-4D2D-B0A5-84CB7CAB4B2A}" type="datetimeFigureOut">
              <a:rPr lang="en-US" smtClean="0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93896" y="9768585"/>
            <a:ext cx="6531559" cy="427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403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03753" y="9768585"/>
            <a:ext cx="1814322" cy="427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03">
                <a:solidFill>
                  <a:schemeClr val="tx2"/>
                </a:solidFill>
              </a:defRPr>
            </a:lvl1pPr>
          </a:lstStyle>
          <a:p>
            <a:fld id="{ACCE2A94-9E68-44B2-AA05-357A3834B20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472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hf sldNum="0" hdr="0" ftr="0" dt="0"/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lang="en-US" sz="6236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285110" indent="-285110" algn="r" defTabSz="1425550" rtl="1" eaLnBrk="1" latinLnBrk="0" hangingPunct="1">
        <a:lnSpc>
          <a:spcPct val="100000"/>
        </a:lnSpc>
        <a:spcBef>
          <a:spcPts val="1403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indent="-285110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440" indent="-285110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3pPr>
      <a:lvl4pPr marL="1568105" indent="-285110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4pPr>
      <a:lvl5pPr marL="1995769" indent="-285110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5pPr>
      <a:lvl6pPr marL="2494400" indent="-356387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6pPr>
      <a:lvl7pPr marL="2962100" indent="-356387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7pPr>
      <a:lvl8pPr marL="3429800" indent="-356387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8pPr>
      <a:lvl9pPr marL="3897500" indent="-356387" algn="r" defTabSz="1425550" rtl="1" eaLnBrk="1" latinLnBrk="0" hangingPunct="1">
        <a:lnSpc>
          <a:spcPct val="100000"/>
        </a:lnSpc>
        <a:spcBef>
          <a:spcPts val="780"/>
        </a:spcBef>
        <a:buClr>
          <a:schemeClr val="tx2"/>
        </a:buClr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69AABC3-4731-9ADC-3157-FBE06DAA3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3176437"/>
            <a:ext cx="11339513" cy="5008285"/>
          </a:xfrm>
        </p:spPr>
        <p:txBody>
          <a:bodyPr/>
          <a:lstStyle/>
          <a:p>
            <a:pPr>
              <a:defRPr/>
            </a:pPr>
            <a:r>
              <a:rPr lang="ar-EG" cap="none" dirty="0"/>
              <a:t>نموذج</a:t>
            </a:r>
            <a:br>
              <a:rPr sz="5456" b="1" cap="none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sz="5456" b="1" cap="none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ar-EG" b="1" cap="none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مشروع</a:t>
            </a:r>
            <a:r>
              <a:rPr lang="ar-EG" sz="5456" b="1" cap="none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EG" b="1" cap="none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انتاج الكهرباء والسماد العضوي من مصادر آمنة ومتجدده مثل توليد البيوجاز</a:t>
            </a:r>
            <a:endParaRPr cap="non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F3CC115-7A8A-CAAE-F54D-7F58502A3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3735538"/>
            <a:ext cx="12154540" cy="1606431"/>
          </a:xfrm>
        </p:spPr>
        <p:txBody>
          <a:bodyPr/>
          <a:lstStyle/>
          <a:p>
            <a:pPr>
              <a:defRPr/>
            </a:pPr>
            <a:r>
              <a:rPr lang="ar-EG"/>
              <a:t>نموذج لعرض على مستوى المحافظات</a:t>
            </a:r>
            <a:endParaRPr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68A9928-A7B0-99D7-E138-C58754CDD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0322" y="3735538"/>
            <a:ext cx="13133734" cy="5573491"/>
          </a:xfrm>
        </p:spPr>
        <p:txBody>
          <a:bodyPr>
            <a:normAutofit/>
          </a:bodyPr>
          <a:lstStyle/>
          <a:p>
            <a:pPr algn="r" defTabSz="566974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  <a:defRPr/>
            </a:pPr>
            <a:r>
              <a:rPr lang="en-US" sz="2480" b="1" dirty="0">
                <a:solidFill>
                  <a:schemeClr val="tx1"/>
                </a:solidFill>
              </a:rPr>
              <a:t>*</a:t>
            </a:r>
            <a:r>
              <a:rPr lang="ar-EG" sz="2480" b="1" dirty="0">
                <a:solidFill>
                  <a:schemeClr val="tx1"/>
                </a:solidFill>
              </a:rPr>
              <a:t>مدير عام الصرف الصحي بشركه مياه الشرب والصرف الصحي بكفر الشيخ</a:t>
            </a:r>
            <a:endParaRPr lang="en-US" sz="2480" b="1" dirty="0">
              <a:solidFill>
                <a:schemeClr val="tx1"/>
              </a:solidFill>
            </a:endParaRPr>
          </a:p>
          <a:p>
            <a:pPr algn="r" defTabSz="566974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  <a:defRPr/>
            </a:pPr>
            <a:r>
              <a:rPr lang="en-US" sz="2480" b="1" dirty="0">
                <a:solidFill>
                  <a:schemeClr val="tx1"/>
                </a:solidFill>
              </a:rPr>
              <a:t>*</a:t>
            </a:r>
            <a:r>
              <a:rPr lang="ar-EG" sz="2232" b="1" dirty="0">
                <a:solidFill>
                  <a:schemeClr val="tx1"/>
                </a:solidFill>
              </a:rPr>
              <a:t>دكتوراه في المعالجة الحيوية لمياه الصرف الصحي لاستخدامها بأمان في تطبيقات مختلفة</a:t>
            </a:r>
          </a:p>
          <a:p>
            <a:pPr algn="r" defTabSz="566974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  <a:defRPr/>
            </a:pPr>
            <a:r>
              <a:rPr lang="ar-EG" sz="2232" b="1" dirty="0">
                <a:solidFill>
                  <a:schemeClr val="tx1"/>
                </a:solidFill>
              </a:rPr>
              <a:t>*الاشراف الفنى على تنفيذ وحده انتاج الكهرباء و السماد العضوى كبيرة الحجم فى سخا بمحافظه كفر الشيخ </a:t>
            </a:r>
          </a:p>
          <a:p>
            <a:pPr algn="r" defTabSz="566974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  <a:defRPr/>
            </a:pPr>
            <a:r>
              <a:rPr lang="ar-EG" sz="2232" b="1" dirty="0">
                <a:solidFill>
                  <a:schemeClr val="tx1"/>
                </a:solidFill>
              </a:rPr>
              <a:t>* الاشراف على اعادة استخدام السماد العضوى المحسن الناتج من الهاضم لاستخدامه كعلف للاسماك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269" name="مستطيل 1">
            <a:extLst>
              <a:ext uri="{FF2B5EF4-FFF2-40B4-BE49-F238E27FC236}">
                <a16:creationId xmlns:a16="http://schemas.microsoft.com/office/drawing/2014/main" id="{DC5A48DC-4EAF-B556-7196-1D7682AC1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9312" y="2501391"/>
            <a:ext cx="11764744" cy="68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  <a:defRPr/>
            </a:pPr>
            <a:r>
              <a:rPr lang="ar-EG" sz="2976" b="1" spc="99" dirty="0"/>
              <a:t>د/ نيفين احمد الخطيب</a:t>
            </a:r>
            <a:endParaRPr lang="en-US" sz="2976" b="1" spc="99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6A40158-86A2-F913-5E39-562A888CB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3176437"/>
            <a:ext cx="11339513" cy="2960873"/>
          </a:xfrm>
        </p:spPr>
        <p:txBody>
          <a:bodyPr/>
          <a:lstStyle/>
          <a:p>
            <a:pPr>
              <a:defRPr/>
            </a:pPr>
            <a:r>
              <a:rPr lang="ar-EG" dirty="0"/>
              <a:t>نموذج لعرض على مستوى المحافظات</a:t>
            </a:r>
            <a:endParaRPr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96D4D6-0424-22C3-F89C-8CBF231BB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9122" y="4053352"/>
            <a:ext cx="11339513" cy="1363060"/>
          </a:xfrm>
        </p:spPr>
        <p:txBody>
          <a:bodyPr>
            <a:normAutofit lnSpcReduction="10000"/>
          </a:bodyPr>
          <a:lstStyle/>
          <a:p>
            <a:pPr algn="r">
              <a:defRPr/>
            </a:pPr>
            <a:r>
              <a:rPr lang="ar-EG" sz="2976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تحويل محطات معالجة الصرف الصحي لمنشآت خضراء صديقة للبيئة  واستخدام الحمأه المنتجة من هذه المحطات كمصدر امن ومتجدد  في انتاج الغاز الحيوي لتوليد الكهرباء والسماد العضوي</a:t>
            </a:r>
          </a:p>
          <a:p>
            <a:pPr algn="r">
              <a:defRPr/>
            </a:pPr>
            <a:endParaRPr lang="ar-EG" sz="2976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defRPr/>
            </a:pPr>
            <a:endParaRPr lang="en-US" sz="2976" dirty="0">
              <a:solidFill>
                <a:schemeClr val="tx1"/>
              </a:solidFill>
            </a:endParaRPr>
          </a:p>
        </p:txBody>
      </p:sp>
      <p:sp>
        <p:nvSpPr>
          <p:cNvPr id="12293" name="مستطيل 1">
            <a:extLst>
              <a:ext uri="{FF2B5EF4-FFF2-40B4-BE49-F238E27FC236}">
                <a16:creationId xmlns:a16="http://schemas.microsoft.com/office/drawing/2014/main" id="{74FC3D78-1CC0-C0C4-32FB-9AC6D8E5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645" y="2684271"/>
            <a:ext cx="11315889" cy="9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4464" b="1" dirty="0"/>
              <a:t>فكرة المشروع</a:t>
            </a:r>
            <a:endParaRPr lang="en-US" altLang="en-US" sz="24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dvertisingBold"/>
            </a:endParaRPr>
          </a:p>
        </p:txBody>
      </p:sp>
      <p:sp>
        <p:nvSpPr>
          <p:cNvPr id="6" name="مستطيل 1">
            <a:extLst>
              <a:ext uri="{FF2B5EF4-FFF2-40B4-BE49-F238E27FC236}">
                <a16:creationId xmlns:a16="http://schemas.microsoft.com/office/drawing/2014/main" id="{C47D53F9-6F6A-4DF0-B177-D77973FEB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542" y="5435241"/>
            <a:ext cx="11315889" cy="69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976" b="1" dirty="0"/>
              <a:t>المكون الاخضر</a:t>
            </a:r>
            <a:endParaRPr lang="en-US" altLang="en-US" sz="1736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dvertisingBold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1F8182F-DDFC-4C72-85A2-725D6C998C06}"/>
              </a:ext>
            </a:extLst>
          </p:cNvPr>
          <p:cNvSpPr txBox="1">
            <a:spLocks/>
          </p:cNvSpPr>
          <p:nvPr/>
        </p:nvSpPr>
        <p:spPr bwMode="auto">
          <a:xfrm>
            <a:off x="2075707" y="6152311"/>
            <a:ext cx="11517661" cy="109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3395" tIns="56698" rIns="113395" bIns="56698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r" rtl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b="1" spc="80" baseline="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  <a:lvl2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2pPr>
            <a:lvl3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3pPr>
            <a:lvl4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4pPr>
            <a:lvl5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6pPr>
            <a:lvl7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7pPr>
            <a:lvl8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8pPr>
            <a:lvl9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9pPr>
          </a:lstStyle>
          <a:p>
            <a:r>
              <a:rPr lang="ar-EG" sz="2976" dirty="0"/>
              <a:t>تحويل محطات معالجة الصرف الصحي لمنشات خضراء صديقة للبيئة  واستخدام الحماه المنتجة من هذه المحطات كمصدر امن ومتجدد  في انتاج الغاز الحيوي  لتوليد الكهرباء والسماد العضوي</a:t>
            </a:r>
          </a:p>
          <a:p>
            <a:endParaRPr lang="ar-EG" sz="2976" dirty="0"/>
          </a:p>
          <a:p>
            <a:endParaRPr lang="ar-EG" sz="2976" dirty="0"/>
          </a:p>
          <a:p>
            <a:endParaRPr lang="ar-EG" sz="2976" dirty="0"/>
          </a:p>
        </p:txBody>
      </p:sp>
      <p:sp>
        <p:nvSpPr>
          <p:cNvPr id="8" name="مستطيل 1">
            <a:extLst>
              <a:ext uri="{FF2B5EF4-FFF2-40B4-BE49-F238E27FC236}">
                <a16:creationId xmlns:a16="http://schemas.microsoft.com/office/drawing/2014/main" id="{61506C37-2298-4871-9695-B374D0362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227" y="7266042"/>
            <a:ext cx="9034205" cy="68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976" b="1" dirty="0"/>
              <a:t>المكون الذكى</a:t>
            </a:r>
            <a:endParaRPr lang="en-US" altLang="en-US" sz="2976" b="1" dirty="0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id="{AF1BAFD3-FD7E-4D29-8AC0-936CF8C58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928" y="8292839"/>
            <a:ext cx="9756706" cy="57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3395" tIns="56698" rIns="113395" bIns="56698" numCol="1" anchor="t" anchorCtr="0" compatLnSpc="1">
            <a:prstTxWarp prst="textNoShape">
              <a:avLst/>
            </a:prstTxWarp>
            <a:normAutofit/>
          </a:bodyPr>
          <a:lstStyle/>
          <a:p>
            <a:pPr algn="r" rtl="1">
              <a:spcBef>
                <a:spcPts val="0"/>
              </a:spcBef>
              <a:buClr>
                <a:schemeClr val="tx2"/>
              </a:buClr>
            </a:pPr>
            <a:r>
              <a:rPr lang="ar-EG" altLang="en-US" sz="2976" b="1" spc="99" dirty="0">
                <a:latin typeface="Calibri" panose="020F0502020204030204" pitchFamily="34" charset="0"/>
                <a:cs typeface="Times New Roman" panose="02020603050405020304" pitchFamily="18" charset="0"/>
              </a:rPr>
              <a:t>استخدام الاسكادا في التحكم والتشغيل للمشروع بالكامل</a:t>
            </a:r>
            <a:endParaRPr lang="en-US" altLang="en-US" sz="2976" b="1" spc="99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6A40158-86A2-F913-5E39-562A888CB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3176437"/>
            <a:ext cx="11339513" cy="2960873"/>
          </a:xfrm>
        </p:spPr>
        <p:txBody>
          <a:bodyPr/>
          <a:lstStyle/>
          <a:p>
            <a:pPr>
              <a:defRPr/>
            </a:pPr>
            <a:r>
              <a:rPr lang="ar-EG" dirty="0"/>
              <a:t>نموذج لعرض على مستوى المحافظات</a:t>
            </a:r>
            <a:endParaRPr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96D4D6-0424-22C3-F89C-8CBF231BB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3856" y="3798566"/>
            <a:ext cx="11339513" cy="1363060"/>
          </a:xfrm>
        </p:spPr>
        <p:txBody>
          <a:bodyPr>
            <a:normAutofit fontScale="85000" lnSpcReduction="10000"/>
          </a:bodyPr>
          <a:lstStyle/>
          <a:p>
            <a:pPr algn="r">
              <a:defRPr/>
            </a:pPr>
            <a:r>
              <a:rPr lang="ar-EG" sz="2976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التخلص الآمن و النظيف من الحمأة المنتجة من محطات الصرف الصحى و تقليل انبعاثات غازات الاحتباس الحراري من الحمأة وبالتالى تنظيف المناخ و البيئة بكل المناطق المحيطة فى محطات الصرف الصحي و الحصول على كهرباء و اسمده نظيفة و معالجة</a:t>
            </a:r>
          </a:p>
          <a:p>
            <a:pPr algn="r">
              <a:defRPr/>
            </a:pPr>
            <a:endParaRPr lang="ar-EG" sz="2976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defRPr/>
            </a:pPr>
            <a:endParaRPr lang="en-US" sz="2976" dirty="0">
              <a:solidFill>
                <a:schemeClr val="tx1"/>
              </a:solidFill>
            </a:endParaRPr>
          </a:p>
        </p:txBody>
      </p:sp>
      <p:sp>
        <p:nvSpPr>
          <p:cNvPr id="12293" name="مستطيل 1">
            <a:extLst>
              <a:ext uri="{FF2B5EF4-FFF2-40B4-BE49-F238E27FC236}">
                <a16:creationId xmlns:a16="http://schemas.microsoft.com/office/drawing/2014/main" id="{74FC3D78-1CC0-C0C4-32FB-9AC6D8E5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25" y="2684837"/>
            <a:ext cx="11315889" cy="68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976" b="1" dirty="0"/>
              <a:t>الاثر البيئى </a:t>
            </a:r>
            <a:endParaRPr lang="en-US" altLang="en-US" sz="2976" b="1" dirty="0"/>
          </a:p>
        </p:txBody>
      </p:sp>
      <p:sp>
        <p:nvSpPr>
          <p:cNvPr id="6" name="مستطيل 1">
            <a:extLst>
              <a:ext uri="{FF2B5EF4-FFF2-40B4-BE49-F238E27FC236}">
                <a16:creationId xmlns:a16="http://schemas.microsoft.com/office/drawing/2014/main" id="{C47D53F9-6F6A-4DF0-B177-D77973FEB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3856" y="5252072"/>
            <a:ext cx="11315889" cy="69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976" b="1" dirty="0"/>
              <a:t>الاثر الاقتصادى </a:t>
            </a:r>
            <a:endParaRPr lang="en-US" altLang="en-US" sz="1736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dvertisingBold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1F8182F-DDFC-4C72-85A2-725D6C998C06}"/>
              </a:ext>
            </a:extLst>
          </p:cNvPr>
          <p:cNvSpPr txBox="1">
            <a:spLocks/>
          </p:cNvSpPr>
          <p:nvPr/>
        </p:nvSpPr>
        <p:spPr bwMode="auto">
          <a:xfrm>
            <a:off x="2075707" y="6152311"/>
            <a:ext cx="11517661" cy="136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3395" tIns="56698" rIns="113395" bIns="56698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r" rtl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b="1" spc="80" baseline="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  <a:lvl2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2pPr>
            <a:lvl3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3pPr>
            <a:lvl4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4pPr>
            <a:lvl5pPr indent="0" algn="ctr" rtl="1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6pPr>
            <a:lvl7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7pPr>
            <a:lvl8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8pPr>
            <a:lvl9pPr indent="0" algn="ctr" rtl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None/>
              <a:defRPr sz="1600">
                <a:latin typeface="+mn-lt"/>
              </a:defRPr>
            </a:lvl9pPr>
          </a:lstStyle>
          <a:p>
            <a:r>
              <a:rPr lang="ar-EG" sz="2976" dirty="0"/>
              <a:t>انشاء وحدة واحده توفر عدد 4 وظائف للمهندسين و 12 وظيفة للعمال و الفنيين و ايضا رفع القيمه التسويقية للمنتجات يفتح اسواق عمل جديدة عن طريق بيع هذه المنتجات من الاسمده و ايضا ساعد ربط الكهرباء المنتجه بالشبكة القومية على رفع المردود الاقتصادي للمشروع </a:t>
            </a:r>
          </a:p>
          <a:p>
            <a:endParaRPr lang="ar-EG" sz="2976" dirty="0"/>
          </a:p>
          <a:p>
            <a:endParaRPr lang="ar-EG" sz="2976" dirty="0"/>
          </a:p>
        </p:txBody>
      </p:sp>
      <p:sp>
        <p:nvSpPr>
          <p:cNvPr id="8" name="مستطيل 1">
            <a:extLst>
              <a:ext uri="{FF2B5EF4-FFF2-40B4-BE49-F238E27FC236}">
                <a16:creationId xmlns:a16="http://schemas.microsoft.com/office/drawing/2014/main" id="{61506C37-2298-4871-9695-B374D0362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477" y="7297379"/>
            <a:ext cx="9034205" cy="68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976" b="1" dirty="0"/>
              <a:t>الاثر المجتمعى </a:t>
            </a:r>
            <a:endParaRPr lang="en-US" altLang="en-US" sz="2976" b="1" dirty="0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id="{AF1BAFD3-FD7E-4D29-8AC0-936CF8C58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196" y="8086318"/>
            <a:ext cx="12610485" cy="136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3395" tIns="56698" rIns="113395" bIns="5669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r" rtl="1">
              <a:spcBef>
                <a:spcPts val="0"/>
              </a:spcBef>
              <a:buClr>
                <a:schemeClr val="tx2"/>
              </a:buClr>
            </a:pPr>
            <a:r>
              <a:rPr lang="ar-EG" altLang="en-US" sz="2976" b="1" spc="99" dirty="0">
                <a:latin typeface="Calibri" panose="020F0502020204030204" pitchFamily="34" charset="0"/>
                <a:cs typeface="Times New Roman" panose="02020603050405020304" pitchFamily="18" charset="0"/>
              </a:rPr>
              <a:t>تم تغيير الصورة القديمة التقليدية عن محطة الصرف الصحى لاننا نقوم باستغلال امثل لما يراه الناس مخلفات ضارة و انتاج ما يلزمهم من الاسمدة و رفع الوعى الاجتماعي للمواطنين عن اهمية المخلفات </a:t>
            </a:r>
            <a:endParaRPr lang="en-US" altLang="en-US" sz="2976" b="1" spc="99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03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E891E8A-14F8-80F5-1C1C-262069D09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3176437"/>
            <a:ext cx="11339513" cy="2960873"/>
          </a:xfrm>
        </p:spPr>
        <p:txBody>
          <a:bodyPr/>
          <a:lstStyle/>
          <a:p>
            <a:pPr>
              <a:defRPr/>
            </a:pPr>
            <a:r>
              <a:rPr lang="ar-EG"/>
              <a:t>نموذج لعرض على مستوى المحافظات</a:t>
            </a:r>
            <a:endParaRPr/>
          </a:p>
        </p:txBody>
      </p:sp>
      <p:sp>
        <p:nvSpPr>
          <p:cNvPr id="2" name="عنوان فرعي 1">
            <a:extLst>
              <a:ext uri="{FF2B5EF4-FFF2-40B4-BE49-F238E27FC236}">
                <a16:creationId xmlns:a16="http://schemas.microsoft.com/office/drawing/2014/main" id="{735FD6FB-82AA-2B2A-3956-F8A3B934B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7167" y="4420633"/>
            <a:ext cx="11248954" cy="447280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340" name="مستطيل 1">
            <a:extLst>
              <a:ext uri="{FF2B5EF4-FFF2-40B4-BE49-F238E27FC236}">
                <a16:creationId xmlns:a16="http://schemas.microsoft.com/office/drawing/2014/main" id="{2D7FA2C3-4B26-EEC8-B7A3-8A5CC3ED7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023" y="1664502"/>
            <a:ext cx="11315889" cy="180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4464" b="1" dirty="0">
                <a:solidFill>
                  <a:srgbClr val="000000"/>
                </a:solidFill>
              </a:rPr>
              <a:t>فكرة المشروع  </a:t>
            </a:r>
          </a:p>
          <a:p>
            <a:pPr algn="ct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480" b="1" dirty="0"/>
              <a:t>  </a:t>
            </a:r>
            <a:endParaRPr lang="en-US" altLang="en-US" sz="24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dvertisingBold"/>
            </a:endParaRPr>
          </a:p>
        </p:txBody>
      </p:sp>
      <p:pic>
        <p:nvPicPr>
          <p:cNvPr id="14342" name="Picture 2" descr="C:\Users\elgamaha\Desktop\sustainable\Biogas\Pics\biopact_biogas_pipeline_US.jpg">
            <a:extLst>
              <a:ext uri="{FF2B5EF4-FFF2-40B4-BE49-F238E27FC236}">
                <a16:creationId xmlns:a16="http://schemas.microsoft.com/office/drawing/2014/main" id="{86AF11D7-4773-E2BE-8A54-4162CEB67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7" y="3468970"/>
            <a:ext cx="14579936" cy="596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CBFEED8-EA88-A785-8822-E9A0CB590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3176437"/>
            <a:ext cx="11339513" cy="1618243"/>
          </a:xfrm>
        </p:spPr>
        <p:txBody>
          <a:bodyPr/>
          <a:lstStyle/>
          <a:p>
            <a:pPr>
              <a:defRPr/>
            </a:pPr>
            <a:r>
              <a:rPr lang="ar-EG" sz="11600" dirty="0"/>
              <a:t>نموذج لعرض على مستوى المحافظات</a:t>
            </a:r>
            <a:endParaRPr sz="116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A14EE68-E286-22BF-55B9-9CA9A5C07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359" y="2331643"/>
            <a:ext cx="11339513" cy="809122"/>
          </a:xfrm>
        </p:spPr>
        <p:txBody>
          <a:bodyPr>
            <a:noAutofit/>
          </a:bodyPr>
          <a:lstStyle/>
          <a:p>
            <a:pPr algn="r" defTabSz="566974">
              <a:spcBef>
                <a:spcPct val="0"/>
              </a:spcBef>
              <a:defRPr/>
            </a:pPr>
            <a:r>
              <a:rPr lang="ar-EG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قابل للتكرار بمحطات معالجة الصرف </a:t>
            </a:r>
            <a:r>
              <a:rPr lang="ar-EG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الصحى</a:t>
            </a:r>
            <a:r>
              <a:rPr lang="ar-EG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والاستفادة من هذه المحطات وتحويلها الى مصادر منتجة لبدائل للطاقة</a:t>
            </a:r>
          </a:p>
          <a:p>
            <a:pPr>
              <a:defRPr/>
            </a:pPr>
            <a:endParaRPr lang="ar-EG" sz="2800" b="1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ar-EG" sz="2800" b="1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ar-EG" sz="2800" b="1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65" name="مستطيل 1">
            <a:extLst>
              <a:ext uri="{FF2B5EF4-FFF2-40B4-BE49-F238E27FC236}">
                <a16:creationId xmlns:a16="http://schemas.microsoft.com/office/drawing/2014/main" id="{8DD8FE30-63EB-2A19-812A-5A3FB5224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2619" y="1632766"/>
            <a:ext cx="11315889" cy="65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800" b="1" dirty="0">
                <a:solidFill>
                  <a:srgbClr val="000000"/>
                </a:solidFill>
              </a:rPr>
              <a:t>التكرارية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dvertisingBold"/>
            </a:endParaRPr>
          </a:p>
        </p:txBody>
      </p:sp>
      <p:sp>
        <p:nvSpPr>
          <p:cNvPr id="15366" name="مستطيل 1">
            <a:extLst>
              <a:ext uri="{FF2B5EF4-FFF2-40B4-BE49-F238E27FC236}">
                <a16:creationId xmlns:a16="http://schemas.microsoft.com/office/drawing/2014/main" id="{A83D0BA0-814E-7CB3-FB58-EE7D92D22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4303" y="3438578"/>
            <a:ext cx="9034205" cy="6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spcBef>
                <a:spcPts val="744"/>
              </a:spcBef>
              <a:spcAft>
                <a:spcPts val="744"/>
              </a:spcAft>
            </a:pPr>
            <a:r>
              <a:rPr lang="ar-EG" altLang="en-US" sz="2800" b="1" dirty="0"/>
              <a:t>العائد من المشروع على الشركة والمجتمع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15367" name="مستطيل 4">
            <a:extLst>
              <a:ext uri="{FF2B5EF4-FFF2-40B4-BE49-F238E27FC236}">
                <a16:creationId xmlns:a16="http://schemas.microsoft.com/office/drawing/2014/main" id="{125F5A2A-6EAA-2E69-079A-DD52B50F5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802" y="4390866"/>
            <a:ext cx="9756706" cy="459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/>
            <a:r>
              <a:rPr lang="ar-EG" altLang="en-US" sz="2000" dirty="0"/>
              <a:t>2% من قيمة الكهرباء المباعة عن كل محطة</a:t>
            </a:r>
          </a:p>
          <a:p>
            <a:pPr algn="r" rtl="1"/>
            <a:r>
              <a:rPr lang="ar-EG" altLang="en-US" sz="2000" dirty="0"/>
              <a:t>مقابل الحمأة سنويا 35 جنيها للمتر بزيادة 10% سنويا</a:t>
            </a:r>
          </a:p>
          <a:p>
            <a:pPr algn="r" rtl="1"/>
            <a:r>
              <a:rPr lang="ar-EG" altLang="en-US" sz="2000" dirty="0"/>
              <a:t>عدم انقطاع الكهرباء عن محطات الصرف لضخ الكهرباء في نقطة الاستهلاك</a:t>
            </a:r>
          </a:p>
          <a:p>
            <a:pPr algn="r" rtl="1"/>
            <a:endParaRPr lang="ar-EG" altLang="en-US" sz="2000" dirty="0"/>
          </a:p>
          <a:p>
            <a:pPr algn="r" rtl="1"/>
            <a:r>
              <a:rPr lang="ar-SA" altLang="en-US" sz="2000" dirty="0"/>
              <a:t>الحفاظ على الصحة العامة من خلال </a:t>
            </a:r>
            <a:r>
              <a:rPr lang="ar-EG" altLang="en-US" sz="2000" dirty="0"/>
              <a:t> التخلص الآمن للحمأة بعد معالجتها حراريا وبكتيريا وكيميائيا وبذلك تكون معقمه وتكون سماد محسن لخواص التربة</a:t>
            </a:r>
          </a:p>
          <a:p>
            <a:pPr algn="r" rtl="1"/>
            <a:r>
              <a:rPr lang="ar-SA" altLang="en-US" sz="2000" dirty="0"/>
              <a:t>الحفاظ على الثروة الحيوانية والداجنة من خلال معالجة وتعقيم مخلفات الروث والسبلة عند مصادرها مما يمنع انتقال الامراض لمناطق التسميد الجديدة. </a:t>
            </a:r>
            <a:endParaRPr lang="ar-EG" altLang="en-US" sz="2000" dirty="0"/>
          </a:p>
          <a:p>
            <a:pPr algn="r" rtl="1"/>
            <a:endParaRPr lang="ar-EG" altLang="en-US" sz="2000" dirty="0"/>
          </a:p>
          <a:p>
            <a:pPr algn="just" rtl="1">
              <a:lnSpc>
                <a:spcPct val="102000"/>
              </a:lnSpc>
              <a:spcAft>
                <a:spcPts val="682"/>
              </a:spcAft>
            </a:pPr>
            <a:r>
              <a:rPr lang="ar-SA" altLang="en-US" sz="2000" dirty="0"/>
              <a:t>حل جذري لتوفير الطاقة في المناطق الصحراوية أو العشوائية ،عن طريق الإنتاج الحيواني او الداجن في هذه المناطقبالإضافة الى معالجة الصرف الصحي لأنشاء مجتمعات وقرى ذاتية الطاقة. </a:t>
            </a:r>
            <a:endParaRPr lang="ar-EG" altLang="en-US" sz="2000" dirty="0"/>
          </a:p>
          <a:p>
            <a:pPr algn="just" rtl="1">
              <a:lnSpc>
                <a:spcPct val="102000"/>
              </a:lnSpc>
              <a:spcAft>
                <a:spcPts val="682"/>
              </a:spcAft>
            </a:pPr>
            <a:r>
              <a:rPr lang="ar-SA" altLang="en-US" sz="2000" dirty="0"/>
              <a:t>توفير فرص عمل في جمع المخلفات وتشغيل المحطات، وخلق أسواق عمل جديدة. </a:t>
            </a:r>
            <a:endParaRPr lang="en-US" altLang="en-US" sz="2000" dirty="0"/>
          </a:p>
          <a:p>
            <a:pPr algn="just" rtl="1">
              <a:lnSpc>
                <a:spcPct val="102000"/>
              </a:lnSpc>
              <a:spcAft>
                <a:spcPts val="682"/>
              </a:spcAft>
            </a:pPr>
            <a:r>
              <a:rPr lang="ar-SA" altLang="en-US" sz="2000" dirty="0"/>
              <a:t> دون الاحتياج الى مد شبكات الكهرباء او الغاز</a:t>
            </a:r>
            <a:endParaRPr lang="en-US" altLang="en-US" sz="1400" b="1" dirty="0">
              <a:latin typeface="Times New Roman" panose="02020603050405020304" pitchFamily="18" charset="0"/>
              <a:ea typeface="Times New Roman" panose="02020603050405020304" pitchFamily="18" charset="0"/>
              <a:cs typeface="AdvertisingBold"/>
            </a:endParaRPr>
          </a:p>
        </p:txBody>
      </p:sp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ppt/theme/theme5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655</TotalTime>
  <Words>441</Words>
  <Application>Microsoft Office PowerPoint</Application>
  <PresentationFormat>Custom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2_Office Theme</vt:lpstr>
      <vt:lpstr>Office Theme</vt:lpstr>
      <vt:lpstr>1_Office Theme</vt:lpstr>
      <vt:lpstr>Savon</vt:lpstr>
      <vt:lpstr>نموذج   مشروع انتاج الكهرباء والسماد العضوي من مصادر آمنة ومتجدده مثل توليد البيوجاز</vt:lpstr>
      <vt:lpstr>نموذج لعرض على مستوى المحافظات</vt:lpstr>
      <vt:lpstr>نموذج لعرض على مستوى المحافظات</vt:lpstr>
      <vt:lpstr>نموذج لعرض على مستوى المحافظات</vt:lpstr>
      <vt:lpstr>نموذج لعرض على مستوى المحافظات</vt:lpstr>
      <vt:lpstr>نموذج لعرض على مستوى المحافظات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Samy Hassan</dc:creator>
  <cp:lastModifiedBy>Mohamed Elmelegy</cp:lastModifiedBy>
  <cp:revision>53</cp:revision>
  <cp:lastPrinted>2018-09-13T12:54:31Z</cp:lastPrinted>
  <dcterms:created xsi:type="dcterms:W3CDTF">2016-11-25T13:41:31Z</dcterms:created>
  <dcterms:modified xsi:type="dcterms:W3CDTF">2022-10-22T03:10:14Z</dcterms:modified>
</cp:coreProperties>
</file>