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3" r:id="rId4"/>
    <p:sldId id="264" r:id="rId5"/>
    <p:sldId id="265"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91544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90987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0680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0551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502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4799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797797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4162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21063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4561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6483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184484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60571" y="2940740"/>
            <a:ext cx="13040439" cy="1578010"/>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latin typeface="Calibri Light" panose="020F0302020204030204"/>
                <a:cs typeface="PT Bold Heading" panose="02010400000000000000" pitchFamily="2" charset="-78"/>
              </a:rPr>
              <a:t>اسم المشروع</a:t>
            </a:r>
            <a:endParaRPr lang="en-US" sz="5456" dirty="0">
              <a:latin typeface="Calibri Light" panose="020F0302020204030204"/>
              <a:cs typeface="PT Bold Heading" panose="02010400000000000000" pitchFamily="2" charset="-78"/>
            </a:endParaRPr>
          </a:p>
        </p:txBody>
      </p:sp>
      <p:sp>
        <p:nvSpPr>
          <p:cNvPr id="9"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endParaRPr lang="en-US" sz="3472" dirty="0">
              <a:solidFill>
                <a:sysClr val="windowText" lastClr="000000"/>
              </a:solidFill>
              <a:latin typeface="Calibri" panose="020F0502020204030204"/>
            </a:endParaRPr>
          </a:p>
        </p:txBody>
      </p:sp>
      <p:sp>
        <p:nvSpPr>
          <p:cNvPr id="3" name="مستطيل 2">
            <a:extLst>
              <a:ext uri="{FF2B5EF4-FFF2-40B4-BE49-F238E27FC236}">
                <a16:creationId xmlns:a16="http://schemas.microsoft.com/office/drawing/2014/main" id="{07A764C9-9325-A62C-3918-06B6A5AF6DAD}"/>
              </a:ext>
            </a:extLst>
          </p:cNvPr>
          <p:cNvSpPr/>
          <p:nvPr/>
        </p:nvSpPr>
        <p:spPr>
          <a:xfrm>
            <a:off x="336193" y="4331334"/>
            <a:ext cx="14604735" cy="1488469"/>
          </a:xfrm>
          <a:prstGeom prst="rect">
            <a:avLst/>
          </a:prstGeom>
          <a:noFill/>
        </p:spPr>
        <p:txBody>
          <a:bodyPr wrap="square" lIns="113395" tIns="56698" rIns="113395" bIns="56698">
            <a:spAutoFit/>
          </a:bodyPr>
          <a:lstStyle/>
          <a:p>
            <a:pPr algn="ctr"/>
            <a:r>
              <a:rPr lang="ar-EG" sz="4464" dirty="0">
                <a:ln w="0"/>
                <a:solidFill>
                  <a:schemeClr val="accent6">
                    <a:lumMod val="50000"/>
                  </a:schemeClr>
                </a:solidFill>
                <a:effectLst>
                  <a:outerShdw blurRad="38100" dist="25400" dir="5400000" algn="ctr" rotWithShape="0">
                    <a:srgbClr val="6E747A">
                      <a:alpha val="43000"/>
                    </a:srgbClr>
                  </a:outerShdw>
                </a:effectLst>
                <a:latin typeface="Calibri Light" panose="020F0302020204030204"/>
                <a:cs typeface="PT Bold Heading" panose="02010400000000000000" pitchFamily="2" charset="-78"/>
              </a:rPr>
              <a:t>نظام متكامل ذكي لفرز وجمع ونقل المخلفات البلدية بمدينة المنصورة </a:t>
            </a:r>
          </a:p>
          <a:p>
            <a:pPr algn="ctr"/>
            <a:r>
              <a:rPr lang="ar-EG" sz="4464" dirty="0">
                <a:ln w="0"/>
                <a:solidFill>
                  <a:schemeClr val="accent6">
                    <a:lumMod val="50000"/>
                  </a:schemeClr>
                </a:solidFill>
                <a:effectLst>
                  <a:outerShdw blurRad="38100" dist="25400" dir="5400000" algn="ctr" rotWithShape="0">
                    <a:srgbClr val="6E747A">
                      <a:alpha val="43000"/>
                    </a:srgbClr>
                  </a:outerShdw>
                </a:effectLst>
                <a:latin typeface="Calibri Light" panose="020F0302020204030204"/>
                <a:cs typeface="PT Bold Heading" panose="02010400000000000000" pitchFamily="2" charset="-78"/>
              </a:rPr>
              <a:t>وتدوير المفروزات بحاضنات أعمال</a:t>
            </a:r>
            <a:endParaRPr lang="en-US" sz="4464" dirty="0">
              <a:ln w="0"/>
              <a:solidFill>
                <a:schemeClr val="accent6">
                  <a:lumMod val="50000"/>
                </a:schemeClr>
              </a:solidFill>
              <a:effectLst>
                <a:outerShdw blurRad="38100" dist="25400" dir="5400000" algn="ctr" rotWithShape="0">
                  <a:srgbClr val="6E747A">
                    <a:alpha val="43000"/>
                  </a:srgbClr>
                </a:outerShdw>
              </a:effectLst>
            </a:endParaRPr>
          </a:p>
        </p:txBody>
      </p:sp>
      <p:sp>
        <p:nvSpPr>
          <p:cNvPr id="2" name="Rectangle 1"/>
          <p:cNvSpPr/>
          <p:nvPr/>
        </p:nvSpPr>
        <p:spPr>
          <a:xfrm>
            <a:off x="1548090" y="6002023"/>
            <a:ext cx="12157929" cy="2534796"/>
          </a:xfrm>
          <a:prstGeom prst="rect">
            <a:avLst/>
          </a:prstGeom>
        </p:spPr>
        <p:txBody>
          <a:bodyPr wrap="square">
            <a:spAutoFit/>
          </a:bodyPr>
          <a:lstStyle/>
          <a:p>
            <a:pPr lvl="0" algn="r" rtl="1">
              <a:defRPr/>
            </a:pPr>
            <a:r>
              <a:rPr lang="ar-EG" sz="3968" dirty="0">
                <a:solidFill>
                  <a:schemeClr val="accent6">
                    <a:lumMod val="50000"/>
                  </a:schemeClr>
                </a:solidFill>
                <a:cs typeface="Akhbar MT" pitchFamily="2" charset="-78"/>
              </a:rPr>
              <a:t>الاسم / فوقية توفيق سامي محمد</a:t>
            </a:r>
          </a:p>
          <a:p>
            <a:pPr lvl="0" algn="r" rtl="1">
              <a:defRPr/>
            </a:pPr>
            <a:r>
              <a:rPr lang="ar-EG" sz="3968" dirty="0">
                <a:solidFill>
                  <a:schemeClr val="accent6">
                    <a:lumMod val="50000"/>
                  </a:schemeClr>
                </a:solidFill>
                <a:cs typeface="Akhbar MT" pitchFamily="2" charset="-78"/>
              </a:rPr>
              <a:t>الوظيفة / مدير المكتب الفني – جمعية رسالة للأعمال الخيرية بالدقهلية</a:t>
            </a:r>
          </a:p>
          <a:p>
            <a:pPr lvl="0" algn="r" rtl="1">
              <a:defRPr/>
            </a:pPr>
            <a:r>
              <a:rPr lang="ar-EG" sz="3968" dirty="0">
                <a:solidFill>
                  <a:schemeClr val="accent6">
                    <a:lumMod val="50000"/>
                  </a:schemeClr>
                </a:solidFill>
                <a:cs typeface="Akhbar MT" pitchFamily="2" charset="-78"/>
              </a:rPr>
              <a:t>الخلفية العلمية / بكالوريوس علوم وتربية</a:t>
            </a:r>
          </a:p>
          <a:p>
            <a:pPr lvl="0" algn="r" rtl="1">
              <a:defRPr/>
            </a:pPr>
            <a:r>
              <a:rPr lang="ar-EG" sz="3968" dirty="0">
                <a:solidFill>
                  <a:schemeClr val="accent6">
                    <a:lumMod val="50000"/>
                  </a:schemeClr>
                </a:solidFill>
                <a:cs typeface="Akhbar MT" pitchFamily="2" charset="-78"/>
              </a:rPr>
              <a:t>الخبرات / مدير دار الفضل للأيتام والمسنين لمدة 3 سنوات</a:t>
            </a:r>
            <a:r>
              <a:rPr lang="ar-EG" sz="3968" dirty="0">
                <a:solidFill>
                  <a:sysClr val="windowText" lastClr="000000"/>
                </a:solidFill>
              </a:rPr>
              <a:t> </a:t>
            </a:r>
            <a:endParaRPr lang="en-US" sz="3968" dirty="0">
              <a:solidFill>
                <a:sysClr val="windowText" lastClr="000000"/>
              </a:solidFill>
            </a:endParaRPr>
          </a:p>
        </p:txBody>
      </p:sp>
    </p:spTree>
    <p:extLst>
      <p:ext uri="{BB962C8B-B14F-4D97-AF65-F5344CB8AC3E}">
        <p14:creationId xmlns:p14="http://schemas.microsoft.com/office/powerpoint/2010/main" val="336368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066900"/>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PT Bold Heading" panose="02010400000000000000" pitchFamily="2" charset="-78"/>
              </a:rPr>
              <a:t>فكرة المشروع</a:t>
            </a:r>
            <a:endParaRPr lang="en-US" sz="5456" dirty="0">
              <a:solidFill>
                <a:sysClr val="windowText" lastClr="000000"/>
              </a:solidFill>
              <a:latin typeface="Calibri Light" panose="020F0302020204030204"/>
              <a:cs typeface="PT Bold Heading" panose="02010400000000000000" pitchFamily="2" charset="-78"/>
            </a:endParaRPr>
          </a:p>
        </p:txBody>
      </p:sp>
      <p:sp>
        <p:nvSpPr>
          <p:cNvPr id="9" name="Content Placeholder 2"/>
          <p:cNvSpPr txBox="1">
            <a:spLocks/>
          </p:cNvSpPr>
          <p:nvPr/>
        </p:nvSpPr>
        <p:spPr>
          <a:xfrm>
            <a:off x="482789" y="3414924"/>
            <a:ext cx="14153773" cy="2914562"/>
          </a:xfrm>
          <a:prstGeom prst="rect">
            <a:avLst/>
          </a:prstGeom>
        </p:spPr>
        <p:txBody>
          <a:bodyPr vert="horz" lIns="113395" tIns="56698" rIns="113395" bIns="56698"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1133947" rtl="1">
              <a:lnSpc>
                <a:spcPct val="150000"/>
              </a:lnSpc>
              <a:spcBef>
                <a:spcPts val="0"/>
              </a:spcBef>
              <a:buNone/>
              <a:defRPr/>
            </a:pPr>
            <a:r>
              <a:rPr lang="ar-EG" sz="3472" b="1" dirty="0">
                <a:solidFill>
                  <a:schemeClr val="accent6">
                    <a:lumMod val="50000"/>
                  </a:schemeClr>
                </a:solidFill>
                <a:latin typeface="Calibri" panose="020F0502020204030204"/>
                <a:cs typeface="Arial" panose="020B0604020202020204" pitchFamily="34" charset="0"/>
              </a:rPr>
              <a:t>تحتل مشكلة المخلفات البلدية الصلبة أهمية كبري.</a:t>
            </a:r>
          </a:p>
          <a:p>
            <a:pPr marL="0" indent="0" algn="r" defTabSz="1133947" rtl="1">
              <a:lnSpc>
                <a:spcPct val="150000"/>
              </a:lnSpc>
              <a:spcBef>
                <a:spcPts val="0"/>
              </a:spcBef>
              <a:buNone/>
              <a:defRPr/>
            </a:pPr>
            <a:r>
              <a:rPr lang="ar-EG" sz="3472" b="1" dirty="0">
                <a:solidFill>
                  <a:schemeClr val="accent6">
                    <a:lumMod val="50000"/>
                  </a:schemeClr>
                </a:solidFill>
                <a:latin typeface="Calibri" panose="020F0502020204030204"/>
                <a:cs typeface="Arial" panose="020B0604020202020204" pitchFamily="34" charset="0"/>
              </a:rPr>
              <a:t>ونستهدف عن طريق جمع ونقل المخلفات من الوحدات المنزلية والإدارية والتجارية بمدينة المنصورة كونها تؤثر سلبا علي جودة الحياة في حالة التخلص منها عشوائي بشكل غير مخطط ومدروس ومن هذا المنطلق أصبح عمل نظام متكامل لجمع ونقل المخلفات أمر حتمي</a:t>
            </a:r>
            <a:endParaRPr lang="en-US" sz="3472" b="1" dirty="0">
              <a:solidFill>
                <a:schemeClr val="accent6">
                  <a:lumMod val="50000"/>
                </a:schemeClr>
              </a:solidFill>
              <a:latin typeface="Calibri" panose="020F0502020204030204"/>
            </a:endParaRPr>
          </a:p>
        </p:txBody>
      </p:sp>
      <p:sp>
        <p:nvSpPr>
          <p:cNvPr id="6" name="Title 1"/>
          <p:cNvSpPr txBox="1">
            <a:spLocks/>
          </p:cNvSpPr>
          <p:nvPr/>
        </p:nvSpPr>
        <p:spPr>
          <a:xfrm>
            <a:off x="1039456" y="6358283"/>
            <a:ext cx="13040439" cy="1312225"/>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4464" dirty="0">
                <a:solidFill>
                  <a:sysClr val="windowText" lastClr="000000"/>
                </a:solidFill>
                <a:latin typeface="Calibri Light" panose="020F0302020204030204"/>
                <a:cs typeface="PT Bold Heading" panose="02010400000000000000" pitchFamily="2" charset="-78"/>
              </a:rPr>
              <a:t>الفئة المستفيدة من المشروع</a:t>
            </a:r>
            <a:endParaRPr lang="en-US" sz="4464" dirty="0">
              <a:solidFill>
                <a:sysClr val="windowText" lastClr="000000"/>
              </a:solidFill>
              <a:latin typeface="Calibri Light" panose="020F0302020204030204"/>
              <a:cs typeface="PT Bold Heading" panose="02010400000000000000" pitchFamily="2" charset="-78"/>
            </a:endParaRPr>
          </a:p>
        </p:txBody>
      </p:sp>
      <p:sp>
        <p:nvSpPr>
          <p:cNvPr id="7" name="Content Placeholder 2"/>
          <p:cNvSpPr txBox="1">
            <a:spLocks/>
          </p:cNvSpPr>
          <p:nvPr/>
        </p:nvSpPr>
        <p:spPr>
          <a:xfrm>
            <a:off x="484507" y="7866914"/>
            <a:ext cx="13926984" cy="766779"/>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1133947" rtl="1">
              <a:spcBef>
                <a:spcPts val="1240"/>
              </a:spcBef>
              <a:buNone/>
              <a:defRPr/>
            </a:pPr>
            <a:r>
              <a:rPr lang="ar-EG" sz="3968" b="1" dirty="0">
                <a:solidFill>
                  <a:schemeClr val="accent6">
                    <a:lumMod val="50000"/>
                  </a:schemeClr>
                </a:solidFill>
                <a:latin typeface="Calibri" panose="020F0502020204030204"/>
                <a:cs typeface="Arial" panose="020B0604020202020204" pitchFamily="34" charset="0"/>
              </a:rPr>
              <a:t>الوحدات المنزلية والإدارية والتجارية بمدينة المنصورة (أي سكان المنصورة بأكملها)</a:t>
            </a:r>
            <a:endParaRPr lang="en-US" sz="3968" b="1" dirty="0">
              <a:solidFill>
                <a:schemeClr val="accent6">
                  <a:lumMod val="50000"/>
                </a:schemeClr>
              </a:solidFill>
              <a:latin typeface="Calibri" panose="020F0502020204030204"/>
            </a:endParaRPr>
          </a:p>
        </p:txBody>
      </p:sp>
    </p:spTree>
    <p:extLst>
      <p:ext uri="{BB962C8B-B14F-4D97-AF65-F5344CB8AC3E}">
        <p14:creationId xmlns:p14="http://schemas.microsoft.com/office/powerpoint/2010/main" val="3767894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6" y="223706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PT Bold Heading" panose="02010400000000000000" pitchFamily="2" charset="-78"/>
              </a:rPr>
              <a:t>الميزة التنافسية للمشروع</a:t>
            </a:r>
            <a:endParaRPr lang="en-US" sz="5456" dirty="0">
              <a:solidFill>
                <a:sysClr val="windowText" lastClr="000000"/>
              </a:solidFill>
              <a:latin typeface="Calibri Light" panose="020F0302020204030204"/>
              <a:cs typeface="PT Bold Heading" panose="02010400000000000000" pitchFamily="2" charset="-78"/>
            </a:endParaRPr>
          </a:p>
        </p:txBody>
      </p:sp>
      <p:sp>
        <p:nvSpPr>
          <p:cNvPr id="9" name="Content Placeholder 2"/>
          <p:cNvSpPr txBox="1">
            <a:spLocks/>
          </p:cNvSpPr>
          <p:nvPr/>
        </p:nvSpPr>
        <p:spPr>
          <a:xfrm>
            <a:off x="164940" y="3701677"/>
            <a:ext cx="14741366" cy="5742669"/>
          </a:xfrm>
          <a:prstGeom prst="rect">
            <a:avLst/>
          </a:prstGeom>
        </p:spPr>
        <p:txBody>
          <a:bodyPr vert="horz" lIns="113395" tIns="56698" rIns="113395" bIns="56698"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defTabSz="1133947" rtl="1">
              <a:lnSpc>
                <a:spcPct val="160000"/>
              </a:lnSpc>
              <a:spcBef>
                <a:spcPts val="1240"/>
              </a:spcBef>
              <a:buFont typeface="Wingdings" panose="05000000000000000000" pitchFamily="2" charset="2"/>
              <a:buChar char="ü"/>
              <a:defRPr/>
            </a:pPr>
            <a:r>
              <a:rPr lang="ar-EG" sz="2976" b="1" dirty="0">
                <a:solidFill>
                  <a:schemeClr val="accent6">
                    <a:lumMod val="50000"/>
                  </a:schemeClr>
                </a:solidFill>
                <a:latin typeface="Calibri" panose="020F0502020204030204"/>
                <a:cs typeface="Akhbar MT" pitchFamily="2" charset="-78"/>
              </a:rPr>
              <a:t>يعتمد نظام التشغيل علي نظام التتبع والرصد باستخدام وحدات </a:t>
            </a:r>
            <a:r>
              <a:rPr lang="en-US" sz="2976" b="1" dirty="0">
                <a:solidFill>
                  <a:schemeClr val="accent6">
                    <a:lumMod val="50000"/>
                  </a:schemeClr>
                </a:solidFill>
                <a:latin typeface="Calibri" panose="020F0502020204030204"/>
                <a:cs typeface="Akhbar MT" pitchFamily="2" charset="-78"/>
              </a:rPr>
              <a:t>GPS </a:t>
            </a:r>
            <a:r>
              <a:rPr lang="ar-EG" sz="2976" b="1" dirty="0">
                <a:solidFill>
                  <a:schemeClr val="accent6">
                    <a:lumMod val="50000"/>
                  </a:schemeClr>
                </a:solidFill>
                <a:latin typeface="Calibri" panose="020F0502020204030204"/>
                <a:cs typeface="Akhbar MT" pitchFamily="2" charset="-78"/>
              </a:rPr>
              <a:t> لسيارات النقل واستخدام مستشعرات لقياس حمولة السيارات وربطها بغرفة التحكم.</a:t>
            </a:r>
          </a:p>
          <a:p>
            <a:pPr algn="r" defTabSz="1133947" rtl="1">
              <a:lnSpc>
                <a:spcPct val="160000"/>
              </a:lnSpc>
              <a:spcBef>
                <a:spcPts val="1240"/>
              </a:spcBef>
              <a:buFont typeface="Wingdings" panose="05000000000000000000" pitchFamily="2" charset="2"/>
              <a:buChar char="ü"/>
              <a:defRPr/>
            </a:pPr>
            <a:r>
              <a:rPr lang="ar-EG" sz="2976" b="1" dirty="0">
                <a:solidFill>
                  <a:schemeClr val="accent6">
                    <a:lumMod val="50000"/>
                  </a:schemeClr>
                </a:solidFill>
                <a:latin typeface="Calibri" panose="020F0502020204030204"/>
                <a:cs typeface="Akhbar MT" pitchFamily="2" charset="-78"/>
              </a:rPr>
              <a:t>تخصيص قنوات اتصال لاستقبال الشكاوي والمقترحات من خلال انشاء غرفة تحكم مزودة بشاشات عرض وتطبيقات ويب مزودة بخرائط إضافية </a:t>
            </a:r>
            <a:r>
              <a:rPr lang="en-US" sz="2976" b="1" dirty="0">
                <a:solidFill>
                  <a:schemeClr val="accent6">
                    <a:lumMod val="50000"/>
                  </a:schemeClr>
                </a:solidFill>
                <a:latin typeface="Calibri" panose="020F0502020204030204"/>
                <a:cs typeface="Akhbar MT" pitchFamily="2" charset="-78"/>
              </a:rPr>
              <a:t>GIS</a:t>
            </a:r>
            <a:r>
              <a:rPr lang="ar-EG" sz="2976" b="1" dirty="0">
                <a:solidFill>
                  <a:schemeClr val="accent6">
                    <a:lumMod val="50000"/>
                  </a:schemeClr>
                </a:solidFill>
                <a:latin typeface="Calibri" panose="020F0502020204030204"/>
                <a:cs typeface="Akhbar MT" pitchFamily="2" charset="-78"/>
              </a:rPr>
              <a:t> توضع مسارات النقل وحركة المعدات.</a:t>
            </a:r>
          </a:p>
          <a:p>
            <a:pPr algn="r" defTabSz="1133947" rtl="1">
              <a:lnSpc>
                <a:spcPct val="160000"/>
              </a:lnSpc>
              <a:spcBef>
                <a:spcPts val="1240"/>
              </a:spcBef>
              <a:buFont typeface="Wingdings" panose="05000000000000000000" pitchFamily="2" charset="2"/>
              <a:buChar char="ü"/>
              <a:defRPr/>
            </a:pPr>
            <a:r>
              <a:rPr lang="ar-EG" sz="2976" b="1" dirty="0">
                <a:solidFill>
                  <a:schemeClr val="accent6">
                    <a:lumMod val="50000"/>
                  </a:schemeClr>
                </a:solidFill>
                <a:latin typeface="Calibri" panose="020F0502020204030204"/>
                <a:cs typeface="Akhbar MT" pitchFamily="2" charset="-78"/>
              </a:rPr>
              <a:t>استخدام حاويات بعجلات في المناطق المناسبة بديلة عن السيارات بما يوفر استخدام الوقود الاحفوري ويقلل من الانبعاثات الغازية عن عملية الاحتراق.</a:t>
            </a:r>
          </a:p>
          <a:p>
            <a:pPr algn="r" defTabSz="1133947" rtl="1">
              <a:lnSpc>
                <a:spcPct val="160000"/>
              </a:lnSpc>
              <a:spcBef>
                <a:spcPts val="1240"/>
              </a:spcBef>
              <a:buFont typeface="Wingdings" panose="05000000000000000000" pitchFamily="2" charset="2"/>
              <a:buChar char="ü"/>
              <a:defRPr/>
            </a:pPr>
            <a:r>
              <a:rPr lang="ar-EG" sz="2976" b="1" dirty="0">
                <a:solidFill>
                  <a:schemeClr val="accent6">
                    <a:lumMod val="50000"/>
                  </a:schemeClr>
                </a:solidFill>
                <a:latin typeface="Calibri" panose="020F0502020204030204"/>
                <a:cs typeface="Akhbar MT" pitchFamily="2" charset="-78"/>
              </a:rPr>
              <a:t>تفعيل الاقتصاد الدوار بإعادة استخدام المواد القابلة للتدوير بما يمثل استغلال امثل للموارد الطبيعية.</a:t>
            </a:r>
          </a:p>
          <a:p>
            <a:pPr algn="r" defTabSz="1133947" rtl="1">
              <a:lnSpc>
                <a:spcPct val="160000"/>
              </a:lnSpc>
              <a:spcBef>
                <a:spcPts val="1240"/>
              </a:spcBef>
              <a:buFont typeface="Wingdings" panose="05000000000000000000" pitchFamily="2" charset="2"/>
              <a:buChar char="ü"/>
              <a:defRPr/>
            </a:pPr>
            <a:r>
              <a:rPr lang="ar-EG" sz="2976" b="1" dirty="0">
                <a:solidFill>
                  <a:schemeClr val="accent6">
                    <a:lumMod val="50000"/>
                  </a:schemeClr>
                </a:solidFill>
                <a:latin typeface="Calibri" panose="020F0502020204030204"/>
                <a:cs typeface="Akhbar MT" pitchFamily="2" charset="-78"/>
              </a:rPr>
              <a:t>يستهدف المشروع جمع ونقل المخلفات من الوحدات المنزلية والإدارية والتجارية بمدينة المنصورة مما يمكننا من جمع ونقل 100% من المخلفات الصلبة إلي مصانع التدوير بما يقلل من انبعاث الغازات وبالتالي في تقليل الاحتباس الحراري وكذلك المحافظة علي البعد الصحي بالمجتمع.</a:t>
            </a:r>
            <a:endParaRPr lang="en-US" sz="2976" b="1" dirty="0">
              <a:solidFill>
                <a:schemeClr val="accent6">
                  <a:lumMod val="50000"/>
                </a:schemeClr>
              </a:solidFill>
              <a:latin typeface="Calibri" panose="020F0502020204030204"/>
              <a:cs typeface="Akhbar MT" pitchFamily="2" charset="-78"/>
            </a:endParaRPr>
          </a:p>
        </p:txBody>
      </p:sp>
    </p:spTree>
    <p:extLst>
      <p:ext uri="{BB962C8B-B14F-4D97-AF65-F5344CB8AC3E}">
        <p14:creationId xmlns:p14="http://schemas.microsoft.com/office/powerpoint/2010/main" val="33966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412315"/>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PT Bold Heading" panose="02010400000000000000" pitchFamily="2" charset="-78"/>
              </a:rPr>
              <a:t>أثر المشروع </a:t>
            </a:r>
            <a:r>
              <a:rPr lang="ar-EG" sz="5456" dirty="0">
                <a:solidFill>
                  <a:sysClr val="windowText" lastClr="000000"/>
                </a:solidFill>
                <a:latin typeface="Calibri" panose="020F0502020204030204"/>
                <a:ea typeface="+mn-ea"/>
                <a:cs typeface="PT Bold Heading" panose="02010400000000000000" pitchFamily="2" charset="-78"/>
              </a:rPr>
              <a:t>الاقتصادي والاجتماعي والبيئي </a:t>
            </a:r>
            <a:endParaRPr lang="en-US" sz="5456" dirty="0">
              <a:solidFill>
                <a:sysClr val="windowText" lastClr="000000"/>
              </a:solidFill>
              <a:latin typeface="Calibri Light" panose="020F0302020204030204"/>
              <a:cs typeface="PT Bold Heading" panose="02010400000000000000" pitchFamily="2" charset="-78"/>
            </a:endParaRPr>
          </a:p>
        </p:txBody>
      </p:sp>
      <p:sp>
        <p:nvSpPr>
          <p:cNvPr id="7" name="Content Placeholder 2"/>
          <p:cNvSpPr txBox="1">
            <a:spLocks/>
          </p:cNvSpPr>
          <p:nvPr/>
        </p:nvSpPr>
        <p:spPr>
          <a:xfrm>
            <a:off x="1039456" y="4079161"/>
            <a:ext cx="13040439" cy="5396112"/>
          </a:xfrm>
          <a:prstGeom prst="rect">
            <a:avLst/>
          </a:prstGeom>
        </p:spPr>
        <p:txBody>
          <a:bodyPr vert="horz" lIns="113395" tIns="56698" rIns="113395" bIns="56698"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يستهدف المشروع جمع ونقل المخلفات من الوحدات المنزلية والإدارية والتجارية وانهاء تسريب المخلفات بمدينة المنصورة بنسبة 100 % بما فيها المتسرب العشوائي الذي يتم التخلص منه في الجسور وينتج عن تحللها غاز الميثان الذي يكافئ 21 مرة من غاز ثاني أكسيد الكربون ويعمل علي رفع نسبة الاحتباس الحراري.</a:t>
            </a:r>
          </a:p>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تقدم خدمة جمع المخلفات لعدد سكان المنصورة بإجمالي 700 ألف نسمة.</a:t>
            </a:r>
          </a:p>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يتم فرز وتجميع ونقل حوالي 582 طن بلدية يوميا.</a:t>
            </a:r>
          </a:p>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يتم الاستغلال الأمثل للمواد الطبيعية والحفاظ علي بقائها.</a:t>
            </a:r>
          </a:p>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توفير فرص عمل للذكور والاناث.</a:t>
            </a:r>
          </a:p>
          <a:p>
            <a:pPr algn="r" defTabSz="1133947" rtl="1">
              <a:lnSpc>
                <a:spcPct val="150000"/>
              </a:lnSpc>
              <a:spcBef>
                <a:spcPts val="1240"/>
              </a:spcBef>
              <a:buFont typeface="Wingdings" panose="05000000000000000000" pitchFamily="2" charset="2"/>
              <a:buChar char="ü"/>
              <a:defRPr/>
            </a:pPr>
            <a:r>
              <a:rPr lang="ar-EG" sz="2480" b="1" dirty="0">
                <a:solidFill>
                  <a:schemeClr val="accent6">
                    <a:lumMod val="50000"/>
                  </a:schemeClr>
                </a:solidFill>
                <a:latin typeface="Calibri" panose="020F0502020204030204"/>
                <a:cs typeface="Akhbar MT" pitchFamily="2" charset="-78"/>
              </a:rPr>
              <a:t>يغطي المشروع أهداف أممية متمثلة في الهدف رقم 11 لجعل المدينة والمستوطنات البشرية شاملة وأمنة ومرنة ومستدامة بتحسين أسلوب جمع ونقل المخلفات والحفاظ علي البيئة صحية وأمنة.</a:t>
            </a:r>
          </a:p>
          <a:p>
            <a:pPr algn="r" defTabSz="1133947" rtl="1">
              <a:spcBef>
                <a:spcPts val="1240"/>
              </a:spcBef>
              <a:buFont typeface="Wingdings" panose="05000000000000000000" pitchFamily="2" charset="2"/>
              <a:buChar char="ü"/>
              <a:defRPr/>
            </a:pPr>
            <a:endParaRPr lang="ar-EG" sz="2232" b="1" dirty="0">
              <a:solidFill>
                <a:schemeClr val="accent6">
                  <a:lumMod val="50000"/>
                </a:schemeClr>
              </a:solidFill>
              <a:latin typeface="Calibri" panose="020F0502020204030204"/>
              <a:cs typeface="Akhbar MT" pitchFamily="2" charset="-78"/>
            </a:endParaRPr>
          </a:p>
          <a:p>
            <a:pPr marL="0" indent="0" algn="r" defTabSz="1133947" rtl="1">
              <a:spcBef>
                <a:spcPts val="1240"/>
              </a:spcBef>
              <a:buNone/>
              <a:defRPr/>
            </a:pPr>
            <a:endParaRPr lang="ar-EG" sz="3472" b="1" dirty="0">
              <a:solidFill>
                <a:schemeClr val="accent6">
                  <a:lumMod val="50000"/>
                </a:schemeClr>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728399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6" y="2608172"/>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spcBef>
                <a:spcPts val="1240"/>
              </a:spcBef>
              <a:defRPr/>
            </a:pPr>
            <a:r>
              <a:rPr lang="ar-EG" sz="5456" dirty="0">
                <a:solidFill>
                  <a:sysClr val="windowText" lastClr="000000"/>
                </a:solidFill>
                <a:latin typeface="Calibri" panose="020F0502020204030204"/>
                <a:ea typeface="+mn-ea"/>
                <a:cs typeface="PT Bold Heading" panose="02010400000000000000" pitchFamily="2" charset="-78"/>
              </a:rPr>
              <a:t>ما تم تنفيذه والخطط المستقبلية للمشروع </a:t>
            </a:r>
          </a:p>
        </p:txBody>
      </p:sp>
      <p:sp>
        <p:nvSpPr>
          <p:cNvPr id="7" name="Content Placeholder 2"/>
          <p:cNvSpPr txBox="1">
            <a:spLocks/>
          </p:cNvSpPr>
          <p:nvPr/>
        </p:nvSpPr>
        <p:spPr>
          <a:xfrm>
            <a:off x="1039456" y="4048234"/>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defTabSz="1133947" rtl="1">
              <a:lnSpc>
                <a:spcPct val="150000"/>
              </a:lnSpc>
              <a:spcBef>
                <a:spcPts val="1240"/>
              </a:spcBef>
              <a:buFont typeface="Wingdings" panose="05000000000000000000" pitchFamily="2" charset="2"/>
              <a:buChar char="ü"/>
              <a:defRPr/>
            </a:pPr>
            <a:r>
              <a:rPr lang="ar-EG" sz="3472" b="1" dirty="0">
                <a:solidFill>
                  <a:schemeClr val="accent6">
                    <a:lumMod val="50000"/>
                  </a:schemeClr>
                </a:solidFill>
                <a:latin typeface="Calibri" panose="020F0502020204030204"/>
                <a:cs typeface="Akhbar MT" pitchFamily="2" charset="-78"/>
              </a:rPr>
              <a:t>تم رفع مدينة المنصورة بالأماكن المختلفة إلي 43 منطقة مقسمة إلي 25 منطقة حي غرب و 16 منطقة حي شرق وعدد 2 منطقة تابعة لمدينة المنصورة وهما الزعفران وبن زيد بواسطة جوجل إرث وبرنامج </a:t>
            </a:r>
            <a:r>
              <a:rPr lang="en-US" sz="3472" b="1" dirty="0">
                <a:solidFill>
                  <a:schemeClr val="accent6">
                    <a:lumMod val="50000"/>
                  </a:schemeClr>
                </a:solidFill>
                <a:latin typeface="Calibri" panose="020F0502020204030204"/>
                <a:cs typeface="Akhbar MT" pitchFamily="2" charset="-78"/>
              </a:rPr>
              <a:t>3D</a:t>
            </a:r>
          </a:p>
          <a:p>
            <a:pPr algn="r" defTabSz="1133947" rtl="1">
              <a:lnSpc>
                <a:spcPct val="150000"/>
              </a:lnSpc>
              <a:spcBef>
                <a:spcPts val="1240"/>
              </a:spcBef>
              <a:buFont typeface="Wingdings" panose="05000000000000000000" pitchFamily="2" charset="2"/>
              <a:buChar char="ü"/>
              <a:defRPr/>
            </a:pPr>
            <a:r>
              <a:rPr lang="ar-EG" sz="3472" b="1" dirty="0">
                <a:solidFill>
                  <a:schemeClr val="accent6">
                    <a:lumMod val="50000"/>
                  </a:schemeClr>
                </a:solidFill>
                <a:latin typeface="Calibri" panose="020F0502020204030204"/>
                <a:cs typeface="Akhbar MT" pitchFamily="2" charset="-78"/>
              </a:rPr>
              <a:t>تم تجهيز طاقة النقل اللازمة لمنظومة جمع ونقل القمامة المنزلية والإدارية والتجارية محدد لها معدات نقل القمامة بحي شرق وحي غرب وأيضا العمالة اللازمة للمنظومة وهي تعادل 1000 عامل بالمنظومة بأكملها.</a:t>
            </a:r>
          </a:p>
          <a:p>
            <a:pPr algn="r" defTabSz="1133947" rtl="1">
              <a:lnSpc>
                <a:spcPct val="150000"/>
              </a:lnSpc>
              <a:spcBef>
                <a:spcPts val="1240"/>
              </a:spcBef>
              <a:buFont typeface="Wingdings" panose="05000000000000000000" pitchFamily="2" charset="2"/>
              <a:buChar char="ü"/>
              <a:defRPr/>
            </a:pPr>
            <a:r>
              <a:rPr lang="ar-EG" sz="3472" b="1" dirty="0">
                <a:solidFill>
                  <a:schemeClr val="accent6">
                    <a:lumMod val="50000"/>
                  </a:schemeClr>
                </a:solidFill>
                <a:latin typeface="Calibri" panose="020F0502020204030204"/>
                <a:cs typeface="Akhbar MT" pitchFamily="2" charset="-78"/>
              </a:rPr>
              <a:t>تسعي الجمعية مستقبلا لضم مناطق خدمة في مرحلة لاحقة خدمة مستقبلية.</a:t>
            </a:r>
          </a:p>
          <a:p>
            <a:pPr algn="r" defTabSz="1133947" rtl="1">
              <a:lnSpc>
                <a:spcPct val="150000"/>
              </a:lnSpc>
              <a:spcBef>
                <a:spcPts val="1240"/>
              </a:spcBef>
              <a:buFont typeface="Wingdings" panose="05000000000000000000" pitchFamily="2" charset="2"/>
              <a:buChar char="ü"/>
              <a:defRPr/>
            </a:pPr>
            <a:r>
              <a:rPr lang="ar-EG" sz="3472" b="1" dirty="0">
                <a:solidFill>
                  <a:schemeClr val="accent6">
                    <a:lumMod val="50000"/>
                  </a:schemeClr>
                </a:solidFill>
                <a:latin typeface="Calibri" panose="020F0502020204030204"/>
                <a:cs typeface="Akhbar MT" pitchFamily="2" charset="-78"/>
              </a:rPr>
              <a:t>انشاء تطبيق إلكتروني علي منصة لجمع المخلفات الصلبة وعرض سعر مناسب لها.</a:t>
            </a:r>
          </a:p>
          <a:p>
            <a:pPr marL="0" indent="0" algn="r" defTabSz="1133947" rtl="1">
              <a:spcBef>
                <a:spcPts val="1240"/>
              </a:spcBef>
              <a:buNone/>
              <a:defRPr/>
            </a:pPr>
            <a:endParaRPr lang="ar-EG" sz="3472"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5617015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461</Words>
  <Application>Microsoft Office PowerPoint</Application>
  <PresentationFormat>Custom</PresentationFormat>
  <Paragraphs>30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13</cp:revision>
  <dcterms:created xsi:type="dcterms:W3CDTF">2022-09-29T13:35:57Z</dcterms:created>
  <dcterms:modified xsi:type="dcterms:W3CDTF">2022-10-20T20:40:59Z</dcterms:modified>
</cp:coreProperties>
</file>