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76116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4354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7905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5231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66935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23814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687287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16069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7527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12579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5563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511486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8" y="3865469"/>
            <a:ext cx="11339513" cy="2960873"/>
          </a:xfrm>
        </p:spPr>
        <p:txBody>
          <a:bodyPr>
            <a:normAutofit fontScale="90000"/>
          </a:bodyPr>
          <a:lstStyle/>
          <a:p>
            <a:pPr rtl="1"/>
            <a:r>
              <a:rPr lang="ar-EG" dirty="0"/>
              <a:t>نموذج لعرض المشروعات المتأهلة على مستوى </a:t>
            </a:r>
            <a:r>
              <a:rPr lang="ar-SA" dirty="0"/>
              <a:t>محافظة القاهرة</a:t>
            </a:r>
            <a:br>
              <a:rPr lang="ar-SA" dirty="0"/>
            </a:br>
            <a:r>
              <a:rPr lang="ar-SA" dirty="0"/>
              <a:t>المشروعات الصغيرة</a:t>
            </a:r>
            <a:endParaRPr lang="en-US" dirty="0"/>
          </a:p>
        </p:txBody>
      </p:sp>
      <p:sp>
        <p:nvSpPr>
          <p:cNvPr id="4" name="Subtitle 2"/>
          <p:cNvSpPr>
            <a:spLocks noGrp="1"/>
          </p:cNvSpPr>
          <p:nvPr>
            <p:ph type="subTitle" idx="1"/>
          </p:nvPr>
        </p:nvSpPr>
        <p:spPr>
          <a:xfrm>
            <a:off x="1889918" y="7441619"/>
            <a:ext cx="11339513" cy="2053317"/>
          </a:xfrm>
        </p:spPr>
        <p:txBody>
          <a:bodyPr/>
          <a:lstStyle/>
          <a:p>
            <a:r>
              <a:rPr lang="ar-EG" dirty="0"/>
              <a:t>المبادرة الوطنية للمشروعات الخضراء الذكية</a:t>
            </a: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المشروع الحاصل على المركز الأول من المشروعات </a:t>
            </a:r>
          </a:p>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الصغيرة </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إسم مقدم المشروع </a:t>
            </a:r>
            <a:r>
              <a:rPr lang="ar-EG" sz="3472" dirty="0">
                <a:solidFill>
                  <a:sysClr val="windowText" lastClr="000000"/>
                </a:solidFill>
                <a:latin typeface="Calibri" panose="020F0502020204030204"/>
                <a:cs typeface="Arial" panose="020B0604020202020204" pitchFamily="34" charset="0"/>
              </a:rPr>
              <a:t>: </a:t>
            </a:r>
            <a:r>
              <a:rPr lang="ar-AE" sz="3472" dirty="0"/>
              <a:t>منار أحمد محمد بشير</a:t>
            </a:r>
            <a:endParaRPr lang="ar-EG" sz="3472" dirty="0">
              <a:solidFill>
                <a:sysClr val="windowText" lastClr="000000"/>
              </a:solidFill>
              <a:latin typeface="Calibri" panose="020F0502020204030204"/>
              <a:cs typeface="Arial" panose="020B0604020202020204" pitchFamily="34" charset="0"/>
            </a:endParaRPr>
          </a:p>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الجهه: </a:t>
            </a:r>
            <a:r>
              <a:rPr lang="ar-EG" sz="3472" dirty="0">
                <a:solidFill>
                  <a:sysClr val="windowText" lastClr="000000"/>
                </a:solidFill>
              </a:rPr>
              <a:t> الهيئة القومية للاستشعار من البعد وعلوم الفضاء</a:t>
            </a:r>
            <a:endParaRPr lang="ar-EG" sz="3472" dirty="0">
              <a:solidFill>
                <a:sysClr val="windowText" lastClr="000000"/>
              </a:solidFill>
              <a:latin typeface="Calibri" panose="020F0502020204030204"/>
              <a:cs typeface="Arial" panose="020B0604020202020204" pitchFamily="34" charset="0"/>
            </a:endParaRPr>
          </a:p>
          <a:p>
            <a:pPr algn="r" rtl="1">
              <a:defRPr/>
            </a:pPr>
            <a:r>
              <a:rPr lang="ar-EG" sz="3472" b="1" dirty="0">
                <a:solidFill>
                  <a:schemeClr val="accent1">
                    <a:lumMod val="75000"/>
                  </a:schemeClr>
                </a:solidFill>
                <a:latin typeface="Calibri" panose="020F0502020204030204"/>
                <a:cs typeface="Arial" panose="020B0604020202020204" pitchFamily="34" charset="0"/>
              </a:rPr>
              <a:t>اسم المشروع:</a:t>
            </a:r>
            <a:r>
              <a:rPr lang="ar-EG" sz="3472" dirty="0">
                <a:solidFill>
                  <a:sysClr val="windowText" lastClr="000000"/>
                </a:solidFill>
                <a:latin typeface="Calibri" panose="020F0502020204030204"/>
                <a:cs typeface="Arial" panose="020B0604020202020204" pitchFamily="34" charset="0"/>
              </a:rPr>
              <a:t> </a:t>
            </a:r>
            <a:r>
              <a:rPr lang="ar-EG" sz="3472" dirty="0">
                <a:solidFill>
                  <a:sysClr val="windowText" lastClr="000000"/>
                </a:solidFill>
              </a:rPr>
              <a:t> استخدام التطبيقات الصديقة للبيئة بالتكامل مع تقنيات الاستشعار من </a:t>
            </a:r>
            <a:r>
              <a:rPr lang="ar-AE" sz="3472" dirty="0"/>
              <a:t>من البعد لخفض الانبعاثات ورفع العائد الاقتصادي في زراعة نبات الجوجوبا</a:t>
            </a:r>
            <a:r>
              <a:rPr lang="ar-EG" sz="3472" dirty="0">
                <a:solidFill>
                  <a:sysClr val="windowText" lastClr="000000"/>
                </a:solidFill>
              </a:rPr>
              <a:t>.</a:t>
            </a:r>
            <a:endParaRPr lang="ar-EG" sz="3472" dirty="0">
              <a:solidFill>
                <a:sysClr val="windowText" lastClr="000000"/>
              </a:solidFill>
              <a:latin typeface="Calibri" panose="020F0502020204030204"/>
              <a:cs typeface="Arial" panose="020B0604020202020204" pitchFamily="34" charset="0"/>
            </a:endParaRPr>
          </a:p>
          <a:p>
            <a:pPr algn="r" rtl="1">
              <a:defRPr/>
            </a:pPr>
            <a:r>
              <a:rPr lang="ar-EG" sz="3472" b="1" dirty="0">
                <a:solidFill>
                  <a:schemeClr val="accent1">
                    <a:lumMod val="75000"/>
                  </a:schemeClr>
                </a:solidFill>
                <a:latin typeface="Calibri" panose="020F0502020204030204"/>
                <a:cs typeface="Arial" panose="020B0604020202020204" pitchFamily="34" charset="0"/>
              </a:rPr>
              <a:t> فكرته: </a:t>
            </a:r>
            <a:r>
              <a:rPr lang="ar-AE" sz="3472" dirty="0"/>
              <a:t>الجوجوبا من أكثر المحاصيل توافق مواجهة التغيرات المناخية ومناسبا للبيئة الصحراوية وظروفها الخاصة بالنسبة للموارد الأرضية والمائية او البيئية كما أن زيت الجوجوبا له استخدامات متعددة علاوة على استخدام ناتج العصر في إنتاج الأعلاف. تحقق زراعة نباتات الجوجوبا العديد من الفوائد اقتصادية للدخل القومي، كما أنها تعد أحد الزراعات ذات العائد المرتفع في الزراعة. كما يمكن الاعتماد على ريها بمياه الصرف الزراعي، أو مياه الآبار ذات الملوحة المرتفعة كما في مناطق الاستصلاح الحديثة والاراضي غير صالحة للزراعة التقليدية، ومياه الصرف الصحي </a:t>
            </a:r>
          </a:p>
          <a:p>
            <a:pPr lvl="0" algn="r" rtl="1">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4169545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3472" b="1" dirty="0">
                <a:solidFill>
                  <a:schemeClr val="accent1">
                    <a:lumMod val="50000"/>
                  </a:schemeClr>
                </a:solidFill>
                <a:latin typeface="Calibri" panose="020F0502020204030204"/>
                <a:cs typeface="Arial" panose="020B0604020202020204" pitchFamily="34" charset="0"/>
              </a:rPr>
              <a:t>الغرض من المشروع </a:t>
            </a:r>
            <a:r>
              <a:rPr lang="ar-EG" sz="3472" dirty="0">
                <a:solidFill>
                  <a:schemeClr val="accent1">
                    <a:lumMod val="50000"/>
                  </a:schemeClr>
                </a:solidFill>
                <a:latin typeface="Calibri" panose="020F0502020204030204"/>
                <a:cs typeface="Arial" panose="020B0604020202020204" pitchFamily="34" charset="0"/>
              </a:rPr>
              <a:t>:</a:t>
            </a:r>
            <a:r>
              <a:rPr lang="ar-EG" sz="3472" dirty="0">
                <a:solidFill>
                  <a:sysClr val="windowText" lastClr="000000"/>
                </a:solidFill>
                <a:latin typeface="Calibri" panose="020F0502020204030204"/>
                <a:cs typeface="Arial" panose="020B0604020202020204" pitchFamily="34" charset="0"/>
              </a:rPr>
              <a:t>يسعي المشروع </a:t>
            </a:r>
            <a:r>
              <a:rPr lang="ar-AE" sz="3472" dirty="0"/>
              <a:t>الى زراعة نبات الجوجوبا مصر لديها إمكانية لزراعة أكثر من 300 الف فدان بالمحصول لزيادة القيمة الاقتصادية لمياه الصرف والحد من مصادر التلوث البيئي . و تكمن ميزة زراعة الجوجوبا في القيمة الاقتصادية لها وخاصة في إنتاج زيوت محركات عالية الجودة وزيوت صناعية ووقود حيوي وخامات للصناعة النظيفة التي تتوسع دوليا، وتصل إجمالي التجارة الدولية لزيوت الجوجوبا إلي أكثر من 30 مليار دولار سنويا. و للحفاظ على المياه وترشيد استهلاكها فإن طرق الري الذكية التي تعمل بالطاقة الشمسية هي الحل للمزارعين للحفاظ على المياه. يتكون هذا النظام من مضخة مياه تعمل بالطاقة الشمسية مع تحكم تلقائي في تدفق المياه باستخدام مؤقت، و يحافظ هذا النظام على الكهرباء عن طريق تقليل استخدام طاقة الشبكة ويحافظ على المياه من خلال تقليل الفاقد في المياه والحفاظ على البيئة. </a:t>
            </a: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الفئة المستفيدة من المشروع: </a:t>
            </a:r>
            <a:r>
              <a:rPr lang="ar-EG" sz="3472" dirty="0">
                <a:solidFill>
                  <a:sysClr val="windowText" lastClr="000000"/>
                </a:solidFill>
                <a:latin typeface="Calibri" panose="020F0502020204030204"/>
                <a:cs typeface="Arial" panose="020B0604020202020204" pitchFamily="34" charset="0"/>
              </a:rPr>
              <a:t>المزارعين والمواطنين الذين سيعملون في المشروع.</a:t>
            </a:r>
          </a:p>
          <a:p>
            <a:pPr algn="r" rtl="1">
              <a:defRPr/>
            </a:pPr>
            <a:r>
              <a:rPr lang="ar-EG" sz="3472" b="1" dirty="0">
                <a:solidFill>
                  <a:schemeClr val="accent1">
                    <a:lumMod val="50000"/>
                  </a:schemeClr>
                </a:solidFill>
                <a:latin typeface="Calibri" panose="020F0502020204030204"/>
                <a:cs typeface="Arial" panose="020B0604020202020204" pitchFamily="34" charset="0"/>
              </a:rPr>
              <a:t>الميزة التنافسية للمشروع:</a:t>
            </a:r>
            <a:r>
              <a:rPr lang="ar-AE" sz="3472" dirty="0"/>
              <a:t>تحقق زراعة نباتات الجوجوبا العديد من الفوائد اقتصادية للدخل القومي، كما أنها تعد أحد الزراعات ذات العائد المرتفع في الزراعة</a:t>
            </a:r>
            <a:r>
              <a:rPr lang="ar-SA" sz="3472" dirty="0">
                <a:solidFill>
                  <a:sysClr val="windowText" lastClr="000000"/>
                </a:solidFill>
                <a:latin typeface="Calibri" panose="020F0502020204030204"/>
                <a:cs typeface="Arial" panose="020B0604020202020204" pitchFamily="34" charset="0"/>
              </a:rPr>
              <a:t>.</a:t>
            </a:r>
            <a:r>
              <a:rPr lang="ar-EG" sz="3472" dirty="0">
                <a:solidFill>
                  <a:sysClr val="windowText" lastClr="000000"/>
                </a:solidFill>
                <a:latin typeface="Calibri" panose="020F0502020204030204"/>
                <a:cs typeface="Arial" panose="020B0604020202020204" pitchFamily="34" charset="0"/>
              </a:rPr>
              <a:t>  </a:t>
            </a:r>
            <a:endParaRPr lang="en-US" sz="3472" dirty="0">
              <a:solidFill>
                <a:sysClr val="windowText" lastClr="000000"/>
              </a:solidFill>
              <a:latin typeface="Calibri" panose="020F0502020204030204"/>
            </a:endParaRPr>
          </a:p>
        </p:txBody>
      </p:sp>
    </p:spTree>
    <p:extLst>
      <p:ext uri="{BB962C8B-B14F-4D97-AF65-F5344CB8AC3E}">
        <p14:creationId xmlns:p14="http://schemas.microsoft.com/office/powerpoint/2010/main" val="173715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1039456" y="4048234"/>
            <a:ext cx="13040439" cy="5396112"/>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أثر المشروع الاقتصادي والاجتماعي والبيئي :</a:t>
            </a:r>
          </a:p>
          <a:p>
            <a:pPr marL="0" indent="0" algn="r" rtl="1">
              <a:buNone/>
              <a:defRPr/>
            </a:pPr>
            <a:r>
              <a:rPr lang="ar-AE" sz="3472" dirty="0"/>
              <a:t>يفيد هذا المشروع فئة كبيرة من المجتمع حيث سيتم تشغيل عدد كبير من المواطنين من خلال عدة أنشطة كما أن المخرجات المتوقعة للمشروع تشمل استصلاح الأراضي الصحراوية وحل مشكلة التصحر وزيادة الرقعة الخضراء والتخفيف من آثارالتغير المناخي في المناطق الأكثر تضرراً من ارتفاع درجات الحرارة وزيادة الانبعاثات وحل مشاكل مياه الري والتربة، ويعتبر  العائد الاقتصادي المرتفع لزيت الجوجوبا حيث يزيد سعر اللتر الواحد عن قيمة 25 دولارًا.</a:t>
            </a: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b="1" dirty="0">
              <a:solidFill>
                <a:schemeClr val="accent1">
                  <a:lumMod val="50000"/>
                </a:schemeClr>
              </a:solidFill>
              <a:latin typeface="Calibri" panose="020F0502020204030204"/>
              <a:cs typeface="Arial" panose="020B0604020202020204" pitchFamily="34" charset="0"/>
            </a:endParaRP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ما تم تنفيذه والخطط المستقبلية للمشروع:</a:t>
            </a:r>
          </a:p>
          <a:p>
            <a:pPr marL="0" indent="0" algn="r" rtl="1">
              <a:buNone/>
              <a:defRPr/>
            </a:pPr>
            <a:r>
              <a:rPr lang="ar-EG" sz="3472" dirty="0">
                <a:solidFill>
                  <a:schemeClr val="accent1">
                    <a:lumMod val="75000"/>
                  </a:schemeClr>
                </a:solidFill>
                <a:latin typeface="Calibri" panose="020F0502020204030204"/>
                <a:cs typeface="Arial" panose="020B0604020202020204" pitchFamily="34" charset="0"/>
              </a:rPr>
              <a:t> </a:t>
            </a:r>
            <a:r>
              <a:rPr lang="ar-EG" sz="3472" dirty="0">
                <a:solidFill>
                  <a:sysClr val="windowText" lastClr="000000"/>
                </a:solidFill>
                <a:latin typeface="Calibri" panose="020F0502020204030204"/>
                <a:cs typeface="Arial" panose="020B0604020202020204" pitchFamily="34" charset="0"/>
              </a:rPr>
              <a:t>بدء تنفيذ المشروع بتاريخ </a:t>
            </a:r>
            <a:r>
              <a:rPr lang="en-AE" sz="3472" dirty="0"/>
              <a:t>01/12/2022 </a:t>
            </a:r>
            <a:r>
              <a:rPr lang="ar-SA" sz="3472" dirty="0"/>
              <a:t>.</a:t>
            </a:r>
            <a:r>
              <a:rPr lang="ar-EG" sz="3472" dirty="0">
                <a:solidFill>
                  <a:sysClr val="windowText" lastClr="000000"/>
                </a:solidFill>
                <a:latin typeface="Calibri" panose="020F0502020204030204"/>
                <a:cs typeface="Arial" panose="020B0604020202020204" pitchFamily="34" charset="0"/>
              </a:rPr>
              <a:t> </a:t>
            </a:r>
          </a:p>
        </p:txBody>
      </p:sp>
    </p:spTree>
    <p:extLst>
      <p:ext uri="{BB962C8B-B14F-4D97-AF65-F5344CB8AC3E}">
        <p14:creationId xmlns:p14="http://schemas.microsoft.com/office/powerpoint/2010/main" val="24738175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444</TotalTime>
  <Words>423</Words>
  <Application>Microsoft Office PowerPoint</Application>
  <PresentationFormat>Custom</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نموذج لعرض المشروعات المتأهلة على مستوى محافظة القاهرة المشروعات الصغيرة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12</cp:revision>
  <dcterms:created xsi:type="dcterms:W3CDTF">2022-09-29T13:35:57Z</dcterms:created>
  <dcterms:modified xsi:type="dcterms:W3CDTF">2022-10-21T21:07:45Z</dcterms:modified>
</cp:coreProperties>
</file>