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304" r:id="rId4"/>
    <p:sldId id="317" r:id="rId5"/>
    <p:sldId id="306" r:id="rId6"/>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6" d="100"/>
          <a:sy n="56" d="100"/>
        </p:scale>
        <p:origin x="582" y="84"/>
      </p:cViewPr>
      <p:guideLst>
        <p:guide orient="horz" pos="3368"/>
        <p:guide pos="476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56117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738538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19274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28052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26619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70391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2D066-E1D5-435E-AAB1-000871C3FCD3}" type="datetimeFigureOut">
              <a:rPr lang="ar-EG" smtClean="0"/>
              <a:t>27/03/1444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985592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82D066-E1D5-435E-AAB1-000871C3FCD3}" type="datetimeFigureOut">
              <a:rPr lang="ar-EG" smtClean="0"/>
              <a:t>27/03/1444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318225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2D066-E1D5-435E-AAB1-000871C3FCD3}" type="datetimeFigureOut">
              <a:rPr lang="ar-EG" smtClean="0"/>
              <a:t>27/03/1444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894942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015412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247621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8682D066-E1D5-435E-AAB1-000871C3FCD3}" type="datetimeFigureOut">
              <a:rPr lang="ar-EG" smtClean="0"/>
              <a:t>27/03/1444</a:t>
            </a:fld>
            <a:endParaRPr lang="ar-EG"/>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FFE8E38B-3A5B-40C5-9933-6260CA32EC75}" type="slidenum">
              <a:rPr lang="ar-EG" smtClean="0"/>
              <a:t>‹#›</a:t>
            </a:fld>
            <a:endParaRPr lang="ar-EG"/>
          </a:p>
        </p:txBody>
      </p:sp>
    </p:spTree>
    <p:extLst>
      <p:ext uri="{BB962C8B-B14F-4D97-AF65-F5344CB8AC3E}">
        <p14:creationId xmlns:p14="http://schemas.microsoft.com/office/powerpoint/2010/main" val="3078318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1"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r" defTabSz="1425550" rtl="1"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r" defTabSz="1425550" rtl="1"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r" defTabSz="1425550" rtl="1"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haaraf.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3250660" y="2642152"/>
            <a:ext cx="8618030" cy="643743"/>
          </a:xfrm>
        </p:spPr>
        <p:txBody>
          <a:bodyPr>
            <a:noAutofit/>
          </a:bodyPr>
          <a:lstStyle/>
          <a:p>
            <a:pPr lvl="0" rtl="1"/>
            <a:r>
              <a:rPr lang="ar-EG" sz="4464" b="1" u="sng" dirty="0">
                <a:solidFill>
                  <a:sysClr val="windowText" lastClr="000000"/>
                </a:solidFill>
                <a:cs typeface="Arial" panose="020B0604020202020204" pitchFamily="34" charset="0"/>
              </a:rPr>
              <a:t>تصنيع ماكينات نسيج صديقة للبيئة</a:t>
            </a:r>
            <a:endParaRPr lang="en-US" sz="4464" b="1" u="sng" dirty="0"/>
          </a:p>
        </p:txBody>
      </p:sp>
      <p:sp>
        <p:nvSpPr>
          <p:cNvPr id="4" name="Content Placeholder 2"/>
          <p:cNvSpPr txBox="1">
            <a:spLocks/>
          </p:cNvSpPr>
          <p:nvPr/>
        </p:nvSpPr>
        <p:spPr>
          <a:xfrm>
            <a:off x="1039456" y="3752251"/>
            <a:ext cx="13040439" cy="4749818"/>
          </a:xfrm>
          <a:prstGeom prst="rect">
            <a:avLst/>
          </a:prstGeom>
        </p:spPr>
        <p:txBody>
          <a:bodyPr vert="horz" lIns="113395" tIns="56698" rIns="113395" bIns="56698"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rtl="1">
              <a:defRPr/>
            </a:pPr>
            <a:r>
              <a:rPr lang="ar-EG" sz="3472" b="1" u="sng" dirty="0">
                <a:solidFill>
                  <a:sysClr val="windowText" lastClr="000000"/>
                </a:solidFill>
                <a:cs typeface="Arial" panose="020B0604020202020204" pitchFamily="34" charset="0"/>
              </a:rPr>
              <a:t>الفئة : </a:t>
            </a:r>
            <a:r>
              <a:rPr lang="ar-EG" sz="3472" dirty="0">
                <a:solidFill>
                  <a:srgbClr val="FF0000"/>
                </a:solidFill>
                <a:cs typeface="Arial" panose="020B0604020202020204" pitchFamily="34" charset="0"/>
              </a:rPr>
              <a:t>المشروعات المحلية الصغيرة (حياة كريمة)</a:t>
            </a:r>
          </a:p>
          <a:p>
            <a:pPr lvl="0" algn="r" rtl="1">
              <a:defRPr/>
            </a:pPr>
            <a:r>
              <a:rPr lang="ar-EG" sz="3472" b="1" u="sng" dirty="0">
                <a:solidFill>
                  <a:sysClr val="windowText" lastClr="000000"/>
                </a:solidFill>
                <a:cs typeface="Arial" panose="020B0604020202020204" pitchFamily="34" charset="0"/>
              </a:rPr>
              <a:t>المحافظة : </a:t>
            </a:r>
            <a:r>
              <a:rPr lang="ar-EG" sz="3472" dirty="0">
                <a:solidFill>
                  <a:sysClr val="windowText" lastClr="000000"/>
                </a:solidFill>
                <a:cs typeface="Arial" panose="020B0604020202020204" pitchFamily="34" charset="0"/>
              </a:rPr>
              <a:t>بورسعيد</a:t>
            </a:r>
          </a:p>
          <a:p>
            <a:pPr lvl="0" algn="r" rtl="1">
              <a:defRPr/>
            </a:pPr>
            <a:r>
              <a:rPr lang="ar-EG" sz="3472" b="1" u="sng" dirty="0">
                <a:solidFill>
                  <a:sysClr val="windowText" lastClr="000000"/>
                </a:solidFill>
                <a:cs typeface="Arial" panose="020B0604020202020204" pitchFamily="34" charset="0"/>
              </a:rPr>
              <a:t>اسم الجهه المتقدمة : </a:t>
            </a:r>
            <a:r>
              <a:rPr lang="ar-EG" sz="3472" dirty="0">
                <a:solidFill>
                  <a:sysClr val="windowText" lastClr="000000"/>
                </a:solidFill>
                <a:cs typeface="Arial" panose="020B0604020202020204" pitchFamily="34" charset="0"/>
              </a:rPr>
              <a:t>شركة الشرف لمعدات وادوات النسيج</a:t>
            </a:r>
          </a:p>
          <a:p>
            <a:pPr lvl="0" algn="r" rtl="1">
              <a:defRPr/>
            </a:pPr>
            <a:r>
              <a:rPr lang="ar-EG" sz="3472" dirty="0">
                <a:solidFill>
                  <a:sysClr val="windowText" lastClr="000000"/>
                </a:solidFill>
                <a:cs typeface="Arial" panose="020B0604020202020204" pitchFamily="34" charset="0"/>
              </a:rPr>
              <a:t> </a:t>
            </a:r>
            <a:r>
              <a:rPr lang="ar-EG" sz="3472" b="1" u="sng" dirty="0">
                <a:solidFill>
                  <a:sysClr val="windowText" lastClr="000000"/>
                </a:solidFill>
                <a:cs typeface="Arial" panose="020B0604020202020204" pitchFamily="34" charset="0"/>
              </a:rPr>
              <a:t>نوع الشركة : </a:t>
            </a:r>
            <a:r>
              <a:rPr lang="ar-EG" sz="3472" dirty="0">
                <a:solidFill>
                  <a:sysClr val="windowText" lastClr="000000"/>
                </a:solidFill>
                <a:cs typeface="Arial" panose="020B0604020202020204" pitchFamily="34" charset="0"/>
              </a:rPr>
              <a:t>شركة توصية بسيطة (مارس 2019) - بورسعيد</a:t>
            </a:r>
          </a:p>
          <a:p>
            <a:pPr lvl="0" algn="r" rtl="1">
              <a:defRPr/>
            </a:pPr>
            <a:r>
              <a:rPr lang="ar-EG" sz="3472" b="1" u="sng" dirty="0">
                <a:solidFill>
                  <a:sysClr val="windowText" lastClr="000000"/>
                </a:solidFill>
                <a:cs typeface="Arial" panose="020B0604020202020204" pitchFamily="34" charset="0"/>
              </a:rPr>
              <a:t>سجل تجاري رقم :  </a:t>
            </a:r>
            <a:r>
              <a:rPr lang="ar-EG" sz="3472" dirty="0">
                <a:solidFill>
                  <a:sysClr val="windowText" lastClr="000000"/>
                </a:solidFill>
                <a:cs typeface="Arial" panose="020B0604020202020204" pitchFamily="34" charset="0"/>
              </a:rPr>
              <a:t>40034             </a:t>
            </a:r>
            <a:r>
              <a:rPr lang="ar-EG" sz="3472" b="1" u="sng" dirty="0">
                <a:solidFill>
                  <a:sysClr val="windowText" lastClr="000000"/>
                </a:solidFill>
                <a:cs typeface="Arial" panose="020B0604020202020204" pitchFamily="34" charset="0"/>
              </a:rPr>
              <a:t>بطاقة ضريبية رقم: </a:t>
            </a:r>
            <a:r>
              <a:rPr lang="ar-EG" sz="3472" dirty="0">
                <a:solidFill>
                  <a:sysClr val="windowText" lastClr="000000"/>
                </a:solidFill>
                <a:cs typeface="Arial" panose="020B0604020202020204" pitchFamily="34" charset="0"/>
              </a:rPr>
              <a:t>644-117-562</a:t>
            </a:r>
          </a:p>
          <a:p>
            <a:pPr lvl="0" algn="r" rtl="1">
              <a:defRPr/>
            </a:pPr>
            <a:r>
              <a:rPr lang="ar-EG" sz="3472" b="1" u="sng" dirty="0">
                <a:solidFill>
                  <a:sysClr val="windowText" lastClr="000000"/>
                </a:solidFill>
                <a:cs typeface="Arial" panose="020B0604020202020204" pitchFamily="34" charset="0"/>
              </a:rPr>
              <a:t>الموقع الالكتروني للشركة : </a:t>
            </a:r>
            <a:r>
              <a:rPr lang="en-US" sz="3472" dirty="0">
                <a:solidFill>
                  <a:sysClr val="windowText" lastClr="000000"/>
                </a:solidFill>
                <a:cs typeface="Arial" panose="020B0604020202020204" pitchFamily="34" charset="0"/>
                <a:hlinkClick r:id="rId2"/>
              </a:rPr>
              <a:t>www.shaaraf.com</a:t>
            </a:r>
            <a:endParaRPr lang="en-US" sz="3472" dirty="0">
              <a:solidFill>
                <a:sysClr val="windowText" lastClr="000000"/>
              </a:solidFill>
              <a:cs typeface="Arial" panose="020B0604020202020204" pitchFamily="34" charset="0"/>
            </a:endParaRPr>
          </a:p>
          <a:p>
            <a:pPr lvl="0" algn="r" rtl="1">
              <a:defRPr/>
            </a:pPr>
            <a:r>
              <a:rPr lang="ar-EG" sz="3472" b="1" u="sng" dirty="0">
                <a:solidFill>
                  <a:sysClr val="windowText" lastClr="000000"/>
                </a:solidFill>
                <a:cs typeface="Arial" panose="020B0604020202020204" pitchFamily="34" charset="0"/>
              </a:rPr>
              <a:t>اسم منسق المشروع : </a:t>
            </a:r>
            <a:r>
              <a:rPr lang="ar-EG" sz="3472" dirty="0">
                <a:solidFill>
                  <a:sysClr val="windowText" lastClr="000000"/>
                </a:solidFill>
                <a:cs typeface="Arial" panose="020B0604020202020204" pitchFamily="34" charset="0"/>
              </a:rPr>
              <a:t>د/اسامة عبد المنعم عبد الحليم شرف</a:t>
            </a:r>
          </a:p>
          <a:p>
            <a:pPr lvl="0" algn="r" rtl="1">
              <a:defRPr/>
            </a:pPr>
            <a:r>
              <a:rPr lang="ar-EG" sz="3472" b="1" u="sng" dirty="0">
                <a:solidFill>
                  <a:sysClr val="windowText" lastClr="000000"/>
                </a:solidFill>
                <a:cs typeface="Arial" panose="020B0604020202020204" pitchFamily="34" charset="0"/>
              </a:rPr>
              <a:t>صفته : </a:t>
            </a:r>
            <a:r>
              <a:rPr lang="ar-EG" sz="3472" dirty="0">
                <a:solidFill>
                  <a:sysClr val="windowText" lastClr="000000"/>
                </a:solidFill>
                <a:cs typeface="Arial" panose="020B0604020202020204" pitchFamily="34" charset="0"/>
              </a:rPr>
              <a:t>شريك موصي بالشركة - والمصمم لكل ماكينات وادوات النسيج</a:t>
            </a:r>
          </a:p>
          <a:p>
            <a:pPr lvl="0" algn="r" rtl="1">
              <a:defRPr/>
            </a:pPr>
            <a:r>
              <a:rPr lang="ar-EG" sz="3472" b="1" u="sng" dirty="0">
                <a:solidFill>
                  <a:sysClr val="windowText" lastClr="000000"/>
                </a:solidFill>
                <a:cs typeface="Arial" panose="020B0604020202020204" pitchFamily="34" charset="0"/>
              </a:rPr>
              <a:t>وظيفته : </a:t>
            </a:r>
            <a:r>
              <a:rPr lang="ar-EG" sz="3472" dirty="0">
                <a:solidFill>
                  <a:sysClr val="windowText" lastClr="000000"/>
                </a:solidFill>
                <a:cs typeface="Arial" panose="020B0604020202020204" pitchFamily="34" charset="0"/>
              </a:rPr>
              <a:t>استاذ مساعد بقسم الهندسة الميكانيكية بكلية الهندسة بالاسماعيلية جامعة قناة السويس</a:t>
            </a:r>
          </a:p>
          <a:p>
            <a:pPr lvl="0" algn="r" rtl="1">
              <a:defRPr/>
            </a:pPr>
            <a:r>
              <a:rPr lang="ar-EG" sz="3472" b="1" u="sng" dirty="0">
                <a:solidFill>
                  <a:sysClr val="windowText" lastClr="000000"/>
                </a:solidFill>
                <a:cs typeface="Arial" panose="020B0604020202020204" pitchFamily="34" charset="0"/>
              </a:rPr>
              <a:t>بطاقة رقم قومي : </a:t>
            </a:r>
            <a:r>
              <a:rPr lang="ar-EG" sz="3472" dirty="0">
                <a:solidFill>
                  <a:sysClr val="windowText" lastClr="000000"/>
                </a:solidFill>
                <a:cs typeface="Arial" panose="020B0604020202020204" pitchFamily="34" charset="0"/>
              </a:rPr>
              <a:t>26901020300073</a:t>
            </a:r>
          </a:p>
          <a:p>
            <a:pPr lvl="0" algn="r" rtl="1">
              <a:defRPr/>
            </a:pPr>
            <a:endParaRPr lang="ar-EG" sz="3472"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374508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39456" y="4251538"/>
            <a:ext cx="13040439" cy="1094367"/>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EG" sz="3968" u="sng" dirty="0"/>
              <a:t>مراحل تطور الشركة </a:t>
            </a:r>
            <a:endParaRPr lang="en-US" sz="3968" dirty="0">
              <a:solidFill>
                <a:sysClr val="windowText" lastClr="000000"/>
              </a:solidFill>
              <a:latin typeface="Calibri Light" panose="020F0302020204030204"/>
            </a:endParaRPr>
          </a:p>
        </p:txBody>
      </p:sp>
      <p:sp>
        <p:nvSpPr>
          <p:cNvPr id="9" name="Content Placeholder 2"/>
          <p:cNvSpPr txBox="1">
            <a:spLocks/>
          </p:cNvSpPr>
          <p:nvPr/>
        </p:nvSpPr>
        <p:spPr>
          <a:xfrm>
            <a:off x="1039456" y="5347368"/>
            <a:ext cx="13040439" cy="3202378"/>
          </a:xfrm>
          <a:prstGeom prst="rect">
            <a:avLst/>
          </a:prstGeom>
        </p:spPr>
        <p:txBody>
          <a:bodyPr vert="horz" lIns="113395" tIns="56698" rIns="113395" bIns="5669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7845" indent="-637845" algn="r" rtl="1">
              <a:buFont typeface="+mj-lt"/>
              <a:buAutoNum type="arabicPeriod"/>
            </a:pPr>
            <a:r>
              <a:rPr lang="ar-SA" sz="2976" dirty="0"/>
              <a:t>المرحلة الاولى (ت</a:t>
            </a:r>
            <a:r>
              <a:rPr lang="ar-EG" sz="2976" dirty="0"/>
              <a:t>صميم وتصنيع </a:t>
            </a:r>
            <a:r>
              <a:rPr lang="ar-SA" sz="2976" dirty="0"/>
              <a:t> جميع انواع انوال النسيج اليدوي) </a:t>
            </a:r>
            <a:r>
              <a:rPr lang="ar-SA" sz="2976" b="1" u="sng" dirty="0">
                <a:solidFill>
                  <a:schemeClr val="accent2">
                    <a:lumMod val="75000"/>
                  </a:schemeClr>
                </a:solidFill>
              </a:rPr>
              <a:t>(مكتملة بنسبة 95%)</a:t>
            </a:r>
            <a:endParaRPr lang="en-US" sz="2976" b="1" u="sng" dirty="0">
              <a:solidFill>
                <a:schemeClr val="accent2">
                  <a:lumMod val="75000"/>
                </a:schemeClr>
              </a:solidFill>
            </a:endParaRPr>
          </a:p>
          <a:p>
            <a:pPr marL="637845" indent="-637845" algn="r" rtl="1">
              <a:buFont typeface="+mj-lt"/>
              <a:buAutoNum type="arabicPeriod"/>
            </a:pPr>
            <a:r>
              <a:rPr lang="ar-SA" sz="2976" dirty="0"/>
              <a:t>المرحلة الثانية  (انتاج ماكينات نسيج ميكانيكية الحركة ولكن تعمل بطاقة بشرية) </a:t>
            </a:r>
            <a:r>
              <a:rPr lang="ar-SA" sz="2976" b="1" u="sng" dirty="0">
                <a:solidFill>
                  <a:srgbClr val="00B050"/>
                </a:solidFill>
              </a:rPr>
              <a:t>(تم البدا فيها – الحالية)</a:t>
            </a:r>
            <a:r>
              <a:rPr lang="ar-EG" sz="2976" b="1" u="sng" dirty="0">
                <a:solidFill>
                  <a:srgbClr val="00B050"/>
                </a:solidFill>
              </a:rPr>
              <a:t> -   </a:t>
            </a:r>
            <a:r>
              <a:rPr lang="ar-EG" sz="2976" b="1" u="sng" dirty="0">
                <a:solidFill>
                  <a:srgbClr val="FF0000"/>
                </a:solidFill>
              </a:rPr>
              <a:t>هذه المرحلة تمثل المشروع المتقدم به وتستكمل في المراحل التالية (الثالثة والرابعة)</a:t>
            </a:r>
            <a:endParaRPr lang="en-US" sz="2976" b="1" u="sng" dirty="0">
              <a:solidFill>
                <a:srgbClr val="FF0000"/>
              </a:solidFill>
            </a:endParaRPr>
          </a:p>
          <a:p>
            <a:pPr marL="637845" indent="-637845" algn="r" rtl="1">
              <a:buFont typeface="+mj-lt"/>
              <a:buAutoNum type="arabicPeriod"/>
            </a:pPr>
            <a:r>
              <a:rPr lang="ar-SA" sz="2976" dirty="0"/>
              <a:t>المرحل الثالثة  (انتاج ماكينات نسيج ميكانيكية مكتملة تعمل باستخدام الطاقة المتجددة)</a:t>
            </a:r>
            <a:endParaRPr lang="en-US" sz="2976" dirty="0"/>
          </a:p>
          <a:p>
            <a:pPr marL="637845" indent="-637845" algn="r" rtl="1">
              <a:buFont typeface="+mj-lt"/>
              <a:buAutoNum type="arabicPeriod"/>
            </a:pPr>
            <a:r>
              <a:rPr lang="ar-SA" sz="2976" dirty="0"/>
              <a:t>المرحلة الرابعة (انتاج ماكينات نسيج ميكانيكية الحركة تعمل بالطاقة المتجددة او البشرية ويتم التحكم بها الكترونيا و باستخدام الذكاء الاصطناعي)  </a:t>
            </a:r>
            <a:r>
              <a:rPr lang="ar-EG" sz="2976" b="1" u="sng" dirty="0">
                <a:solidFill>
                  <a:srgbClr val="C00000"/>
                </a:solidFill>
              </a:rPr>
              <a:t>(تم تنفيذ وحدة دوبي الكتروني وكذلك برنامج تشغيله وايضا برنامج نسيج عربي)</a:t>
            </a:r>
            <a:endParaRPr lang="en-US" sz="2976" b="1" u="sng" dirty="0">
              <a:solidFill>
                <a:srgbClr val="C00000"/>
              </a:solidFill>
            </a:endParaRPr>
          </a:p>
        </p:txBody>
      </p:sp>
      <p:sp>
        <p:nvSpPr>
          <p:cNvPr id="6" name="Content Placeholder 2"/>
          <p:cNvSpPr txBox="1">
            <a:spLocks/>
          </p:cNvSpPr>
          <p:nvPr/>
        </p:nvSpPr>
        <p:spPr>
          <a:xfrm>
            <a:off x="1039456" y="3503646"/>
            <a:ext cx="13040439" cy="796562"/>
          </a:xfrm>
          <a:prstGeom prst="rect">
            <a:avLst/>
          </a:prstGeom>
        </p:spPr>
        <p:txBody>
          <a:bodyPr vert="horz" lIns="113395" tIns="56698" rIns="113395" bIns="5669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defRPr/>
            </a:pPr>
            <a:r>
              <a:rPr lang="ar-EG" sz="2976" dirty="0">
                <a:solidFill>
                  <a:sysClr val="windowText" lastClr="000000"/>
                </a:solidFill>
                <a:cs typeface="Arial" panose="020B0604020202020204" pitchFamily="34" charset="0"/>
              </a:rPr>
              <a:t>تصنيع ماكينات نسيج مصرية تحظي بالمرتبة الاولى عالمياً وتكون صديقة للبيئة ومساهمة في تقليل الفقر</a:t>
            </a:r>
          </a:p>
        </p:txBody>
      </p:sp>
      <p:sp>
        <p:nvSpPr>
          <p:cNvPr id="7" name="Title 1"/>
          <p:cNvSpPr txBox="1">
            <a:spLocks/>
          </p:cNvSpPr>
          <p:nvPr/>
        </p:nvSpPr>
        <p:spPr>
          <a:xfrm>
            <a:off x="1039456" y="2484144"/>
            <a:ext cx="13040439" cy="1094367"/>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EG" sz="3968" u="sng" dirty="0"/>
              <a:t>رؤية الشركة</a:t>
            </a:r>
            <a:endParaRPr lang="en-US" sz="3968" dirty="0">
              <a:solidFill>
                <a:sysClr val="windowText" lastClr="000000"/>
              </a:solidFill>
              <a:latin typeface="Calibri Light" panose="020F0302020204030204"/>
            </a:endParaRPr>
          </a:p>
        </p:txBody>
      </p:sp>
    </p:spTree>
    <p:extLst>
      <p:ext uri="{BB962C8B-B14F-4D97-AF65-F5344CB8AC3E}">
        <p14:creationId xmlns:p14="http://schemas.microsoft.com/office/powerpoint/2010/main" val="191242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39456" y="2514383"/>
            <a:ext cx="13040439" cy="816870"/>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EG" sz="3968" u="sng" dirty="0"/>
              <a:t>فكرة المشروع</a:t>
            </a:r>
            <a:endParaRPr lang="en-US" sz="3968" b="1" dirty="0">
              <a:solidFill>
                <a:schemeClr val="accent2">
                  <a:lumMod val="75000"/>
                </a:schemeClr>
              </a:solidFill>
              <a:latin typeface="Calibri Light" panose="020F0302020204030204"/>
            </a:endParaRPr>
          </a:p>
        </p:txBody>
      </p:sp>
      <p:sp>
        <p:nvSpPr>
          <p:cNvPr id="9" name="Content Placeholder 2"/>
          <p:cNvSpPr txBox="1">
            <a:spLocks/>
          </p:cNvSpPr>
          <p:nvPr/>
        </p:nvSpPr>
        <p:spPr>
          <a:xfrm>
            <a:off x="1039456" y="3440012"/>
            <a:ext cx="13040439" cy="2567365"/>
          </a:xfrm>
          <a:prstGeom prst="rect">
            <a:avLst/>
          </a:prstGeom>
        </p:spPr>
        <p:txBody>
          <a:bodyPr vert="horz" lIns="113395" tIns="56698" rIns="113395" bIns="5669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ar-EG" sz="2976" dirty="0"/>
              <a:t> تصنيع ماكينة نسيج تعمل بالطاقة البشرية (ببدال قدم سواء دائري او ترددي) في المرحلة الاولى على ان تتعدد خصائصها (العرض وعدد الدرآت وكذلك نظام فتح النفس (كامات او دوبي)) لتقابل طلبات العميل، ثم يتم تطويرها الى ان تعمل باحد انواع الطاقات المتجددة بما يتناسب بمكان تواجدها، ثم تطور بعد ذلك لتتصل بقواعد بيانات الشركة لمعرفة اي مشاكل بالماكينة قبل ان تحدث وباعطاء النصح للعميل، ايضا بوضح حساسات تناسب عملها سواء من حساسات قطع خيط او تنظيم شد. وتنفيذ برامج تشغيل وحدات الدوبي الالكترونى وبرامج النسيج اللازمة لذلك وتطوير موقع الشركة الالكترونى ليتناسب مع كل ذلك</a:t>
            </a:r>
          </a:p>
        </p:txBody>
      </p:sp>
      <p:sp>
        <p:nvSpPr>
          <p:cNvPr id="6" name="Title 1"/>
          <p:cNvSpPr txBox="1">
            <a:spLocks/>
          </p:cNvSpPr>
          <p:nvPr/>
        </p:nvSpPr>
        <p:spPr>
          <a:xfrm>
            <a:off x="1039456" y="6687748"/>
            <a:ext cx="13040439" cy="816445"/>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EG" sz="3968" u="sng" dirty="0"/>
              <a:t>الفئات المستهدفة</a:t>
            </a:r>
            <a:endParaRPr lang="en-US" sz="3968" b="1" dirty="0">
              <a:solidFill>
                <a:srgbClr val="FF0000"/>
              </a:solidFill>
              <a:latin typeface="Calibri Light" panose="020F0302020204030204"/>
            </a:endParaRPr>
          </a:p>
        </p:txBody>
      </p:sp>
      <p:sp>
        <p:nvSpPr>
          <p:cNvPr id="7" name="Content Placeholder 2"/>
          <p:cNvSpPr txBox="1">
            <a:spLocks/>
          </p:cNvSpPr>
          <p:nvPr/>
        </p:nvSpPr>
        <p:spPr>
          <a:xfrm>
            <a:off x="1039456" y="7504194"/>
            <a:ext cx="13040439" cy="1351720"/>
          </a:xfrm>
          <a:prstGeom prst="rect">
            <a:avLst/>
          </a:prstGeom>
        </p:spPr>
        <p:txBody>
          <a:bodyPr vert="horz" lIns="113395" tIns="56698" rIns="113395" bIns="5669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EG" sz="3472" dirty="0"/>
              <a:t> تعد الفئة المستهدفة هي كل من هو مهتم بعمليات الانتاج المتوسط لصناعة النسيج سواء اشخاص مستقلين او مصنعين نسيج او جمعيات اجتماعية مهتمة بالمرأه المعيلة  نظرا لسهولة عمل الماكينة</a:t>
            </a:r>
          </a:p>
          <a:p>
            <a:pPr marL="0" indent="0" algn="just" rtl="1">
              <a:buNone/>
            </a:pPr>
            <a:endParaRPr lang="en-US" sz="3472" dirty="0"/>
          </a:p>
        </p:txBody>
      </p:sp>
    </p:spTree>
    <p:extLst>
      <p:ext uri="{BB962C8B-B14F-4D97-AF65-F5344CB8AC3E}">
        <p14:creationId xmlns:p14="http://schemas.microsoft.com/office/powerpoint/2010/main" val="942739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39456" y="2467026"/>
            <a:ext cx="13040439" cy="897390"/>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EG" sz="3968" u="sng" dirty="0"/>
              <a:t>الميزة التنافسية</a:t>
            </a:r>
            <a:endParaRPr lang="en-US" sz="3968" b="1" dirty="0">
              <a:solidFill>
                <a:srgbClr val="FF0000"/>
              </a:solidFill>
              <a:latin typeface="Calibri Light" panose="020F0302020204030204"/>
            </a:endParaRPr>
          </a:p>
        </p:txBody>
      </p:sp>
      <p:sp>
        <p:nvSpPr>
          <p:cNvPr id="9" name="Content Placeholder 2"/>
          <p:cNvSpPr txBox="1">
            <a:spLocks/>
          </p:cNvSpPr>
          <p:nvPr/>
        </p:nvSpPr>
        <p:spPr>
          <a:xfrm>
            <a:off x="231988" y="3412696"/>
            <a:ext cx="14655375" cy="1933211"/>
          </a:xfrm>
          <a:prstGeom prst="rect">
            <a:avLst/>
          </a:prstGeom>
        </p:spPr>
        <p:txBody>
          <a:bodyPr vert="horz" lIns="113395" tIns="56698" rIns="113395" bIns="5669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sz="2976" dirty="0"/>
              <a:t>تعد الشركة هي الاولى من نوعها في منطقة الوطن العربي. والمنتج سيكون اول منتج من نوعه في مصر والوطن العربي – كما ان سعر بيعه سيكون مناسب للفئات المستهدفه</a:t>
            </a:r>
            <a:r>
              <a:rPr lang="ar-EG" sz="2976" dirty="0"/>
              <a:t> بالمقارنة بالاسعار العالمية واضافة قيمة الشحن وتكاليفه وقيمة الجمارك وما الى ذلك من تكاليف (يوجد شركة منافسة واحدة على مستوى العالم ومؤسسه هندية)</a:t>
            </a:r>
          </a:p>
          <a:p>
            <a:pPr marL="0" indent="0" algn="ctr" rtl="1">
              <a:buNone/>
            </a:pPr>
            <a:r>
              <a:rPr lang="ar-EG" sz="2976" dirty="0"/>
              <a:t>معدل انتاج هذه النوعية من الماكينات تصل الى 50% من معدلات انتاج الماكينات المماثلة والتى تعمل بالكهرباء</a:t>
            </a:r>
            <a:endParaRPr lang="en-US" sz="2976" dirty="0"/>
          </a:p>
        </p:txBody>
      </p:sp>
      <p:sp>
        <p:nvSpPr>
          <p:cNvPr id="6" name="Title 1"/>
          <p:cNvSpPr txBox="1">
            <a:spLocks/>
          </p:cNvSpPr>
          <p:nvPr/>
        </p:nvSpPr>
        <p:spPr>
          <a:xfrm>
            <a:off x="1145291" y="5345906"/>
            <a:ext cx="13040439" cy="767308"/>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EG" sz="3968" u="sng" dirty="0"/>
              <a:t>الاثر البيئي والاجتماعي</a:t>
            </a:r>
            <a:endParaRPr lang="en-US" sz="3968" b="1" dirty="0">
              <a:solidFill>
                <a:srgbClr val="FF0000"/>
              </a:solidFill>
              <a:latin typeface="Calibri Light" panose="020F0302020204030204"/>
            </a:endParaRPr>
          </a:p>
        </p:txBody>
      </p:sp>
      <p:sp>
        <p:nvSpPr>
          <p:cNvPr id="7" name="Content Placeholder 2"/>
          <p:cNvSpPr txBox="1">
            <a:spLocks/>
          </p:cNvSpPr>
          <p:nvPr/>
        </p:nvSpPr>
        <p:spPr>
          <a:xfrm>
            <a:off x="1145291" y="6116137"/>
            <a:ext cx="13040439" cy="2446411"/>
          </a:xfrm>
          <a:prstGeom prst="rect">
            <a:avLst/>
          </a:prstGeom>
        </p:spPr>
        <p:txBody>
          <a:bodyPr vert="horz" lIns="113395" tIns="56698" rIns="113395" bIns="5669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EG" sz="2976" dirty="0"/>
              <a:t>من المتوقع ان يكون اثر الماكينة الاقتصادي كبير نظرا لانها تعد في حد ذاتها فرصة عمل سواء للاشخاص او للمؤسسات. حيث ان كل ماكينة في حد ذاتها هي وظيفة متاحة. ايضا تعمل الماكينة على تقليل الفقر لانها من السهولة بمكان مما يجعل من يديرها ويعمل عليها اي شخص (رجال – نساء  - شباب). كم انها ليس لها اي اثر على البيئة حيث انها لا تستهلك اي نوع من انواع الطاقات الملوثة للبيئة مما يؤهلها لان تكون احد الماكينات التى تعمل على تقليل قيمة الانبعاثات الكربونية.</a:t>
            </a:r>
            <a:endParaRPr lang="en-US" sz="2976" dirty="0"/>
          </a:p>
        </p:txBody>
      </p:sp>
    </p:spTree>
    <p:extLst>
      <p:ext uri="{BB962C8B-B14F-4D97-AF65-F5344CB8AC3E}">
        <p14:creationId xmlns:p14="http://schemas.microsoft.com/office/powerpoint/2010/main" val="1270629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39456" y="2150880"/>
            <a:ext cx="13040439" cy="847109"/>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EG" sz="2800" u="sng" dirty="0"/>
              <a:t>صور لبعض المنتجات المرتبطة بالمشروع</a:t>
            </a:r>
            <a:endParaRPr lang="en-US" sz="2800" b="1" dirty="0">
              <a:solidFill>
                <a:srgbClr val="FF0000"/>
              </a:solidFill>
              <a:latin typeface="Calibri Light" panose="020F0302020204030204"/>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9784" y="2972166"/>
            <a:ext cx="3753323" cy="195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48481" y="2968387"/>
            <a:ext cx="2171159" cy="195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1819158" y="4926342"/>
            <a:ext cx="3121002" cy="1015663"/>
          </a:xfrm>
          <a:prstGeom prst="rect">
            <a:avLst/>
          </a:prstGeom>
        </p:spPr>
        <p:txBody>
          <a:bodyPr wrap="square">
            <a:spAutoFit/>
          </a:bodyPr>
          <a:lstStyle/>
          <a:p>
            <a:pPr algn="ctr" rtl="1"/>
            <a:r>
              <a:rPr lang="ar-EG" sz="2000" dirty="0"/>
              <a:t>صورة جانب النول الميكانيكي (فكرة المشروع) من تصميم الشركة والتي شرعت في تنفيذ النموذج الاول منه</a:t>
            </a:r>
            <a:endParaRPr lang="en-US" sz="2000" dirty="0"/>
          </a:p>
        </p:txBody>
      </p:sp>
      <p:pic>
        <p:nvPicPr>
          <p:cNvPr id="10" name="Picture 2" descr="H:\0000 - Shaaraf (Textile Equipment and Tools)\03 - DobbyLoom-Nazekter\Anouar Dobby\تركيبات\IMG_20210204_1924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3864" y="6352874"/>
            <a:ext cx="3785858" cy="28393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941" t="2644" r="34026" b="5423"/>
          <a:stretch/>
        </p:blipFill>
        <p:spPr bwMode="auto">
          <a:xfrm>
            <a:off x="8059783" y="6352874"/>
            <a:ext cx="1583025" cy="2839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8448304" y="5063515"/>
            <a:ext cx="3121002" cy="1015663"/>
          </a:xfrm>
          <a:prstGeom prst="rect">
            <a:avLst/>
          </a:prstGeom>
        </p:spPr>
        <p:txBody>
          <a:bodyPr wrap="square">
            <a:spAutoFit/>
          </a:bodyPr>
          <a:lstStyle/>
          <a:p>
            <a:pPr algn="ctr" rtl="1"/>
            <a:r>
              <a:rPr lang="ar-EG" sz="2000" dirty="0"/>
              <a:t>ماكينة انتاج الحصير من البوص الطبيعي (انتاج الشركة لتوفير فرص عمل في سيوه</a:t>
            </a:r>
            <a:endParaRPr lang="en-US" sz="2000" dirty="0"/>
          </a:p>
        </p:txBody>
      </p:sp>
      <p:sp>
        <p:nvSpPr>
          <p:cNvPr id="13" name="Rectangle 12"/>
          <p:cNvSpPr/>
          <p:nvPr/>
        </p:nvSpPr>
        <p:spPr>
          <a:xfrm>
            <a:off x="13534061" y="6352873"/>
            <a:ext cx="1296029" cy="2246769"/>
          </a:xfrm>
          <a:prstGeom prst="rect">
            <a:avLst/>
          </a:prstGeom>
        </p:spPr>
        <p:txBody>
          <a:bodyPr wrap="square">
            <a:spAutoFit/>
          </a:bodyPr>
          <a:lstStyle/>
          <a:p>
            <a:pPr algn="ctr" rtl="1"/>
            <a:r>
              <a:rPr lang="ar-EG" sz="2000" dirty="0"/>
              <a:t>وحدة الدوبي الالكترونى من تصميم الشركة وتعمل على نول نسيج يدوي</a:t>
            </a:r>
            <a:endParaRPr lang="en-US" sz="2000" dirty="0"/>
          </a:p>
        </p:txBody>
      </p:sp>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748" y="2997989"/>
            <a:ext cx="4438526" cy="234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748" y="5613294"/>
            <a:ext cx="4438526" cy="334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4786274" y="3071308"/>
            <a:ext cx="2531492" cy="1200329"/>
          </a:xfrm>
          <a:prstGeom prst="rect">
            <a:avLst/>
          </a:prstGeom>
        </p:spPr>
        <p:txBody>
          <a:bodyPr wrap="square">
            <a:spAutoFit/>
          </a:bodyPr>
          <a:lstStyle/>
          <a:p>
            <a:pPr algn="ctr" rtl="1"/>
            <a:r>
              <a:rPr lang="ar-EG" dirty="0"/>
              <a:t>صورة لتجربة تصميم نسيج على برنامج منساج (منفذ من قبل الشركة ) – اول برنامج عربي للنسيج</a:t>
            </a:r>
            <a:endParaRPr lang="en-US" dirty="0"/>
          </a:p>
        </p:txBody>
      </p:sp>
      <p:sp>
        <p:nvSpPr>
          <p:cNvPr id="2" name="Rectangle 1"/>
          <p:cNvSpPr/>
          <p:nvPr/>
        </p:nvSpPr>
        <p:spPr>
          <a:xfrm>
            <a:off x="4900720" y="5771644"/>
            <a:ext cx="2175137" cy="923330"/>
          </a:xfrm>
          <a:prstGeom prst="rect">
            <a:avLst/>
          </a:prstGeom>
        </p:spPr>
        <p:txBody>
          <a:bodyPr wrap="square">
            <a:spAutoFit/>
          </a:bodyPr>
          <a:lstStyle/>
          <a:p>
            <a:pPr algn="ctr" rtl="1"/>
            <a:r>
              <a:rPr lang="ar-EG" dirty="0"/>
              <a:t>صورة لتجربة برنامج تشغيل وحدة الدوبي الالكتروني</a:t>
            </a:r>
            <a:endParaRPr lang="en-US" dirty="0"/>
          </a:p>
        </p:txBody>
      </p:sp>
    </p:spTree>
    <p:extLst>
      <p:ext uri="{BB962C8B-B14F-4D97-AF65-F5344CB8AC3E}">
        <p14:creationId xmlns:p14="http://schemas.microsoft.com/office/powerpoint/2010/main" val="4395199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TotalTime>
  <Words>600</Words>
  <Application>Microsoft Office PowerPoint</Application>
  <PresentationFormat>Custom</PresentationFormat>
  <Paragraphs>33</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تصنيع ماكينات نسيج صديقة للبيئة</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adel</dc:creator>
  <cp:lastModifiedBy>Mohamed Elmelegy</cp:lastModifiedBy>
  <cp:revision>34</cp:revision>
  <dcterms:created xsi:type="dcterms:W3CDTF">2022-09-29T13:35:57Z</dcterms:created>
  <dcterms:modified xsi:type="dcterms:W3CDTF">2022-10-22T01:47:52Z</dcterms:modified>
</cp:coreProperties>
</file>