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74" r:id="rId2"/>
    <p:sldId id="275" r:id="rId3"/>
    <p:sldId id="273" r:id="rId4"/>
    <p:sldId id="280" r:id="rId5"/>
    <p:sldId id="277" r:id="rId6"/>
  </p:sldIdLst>
  <p:sldSz cx="15119350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8" userDrawn="1">
          <p15:clr>
            <a:srgbClr val="A4A3A4"/>
          </p15:clr>
        </p15:guide>
        <p15:guide id="2" pos="476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56" d="100"/>
          <a:sy n="56" d="100"/>
        </p:scale>
        <p:origin x="582" y="84"/>
      </p:cViewPr>
      <p:guideLst>
        <p:guide orient="horz" pos="3368"/>
        <p:guide pos="476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64FE7F-359E-4E39-87F4-45AFC6EE641F}" type="datetimeFigureOut">
              <a:rPr lang="en-US" smtClean="0"/>
              <a:t>10/25/2022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46188" y="1143000"/>
            <a:ext cx="43656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BBF8BF-9E91-4E88-872C-63C79F664B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48569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38921" rtl="0" eaLnBrk="1" latinLnBrk="0" hangingPunct="1">
      <a:defRPr sz="1626" kern="1200">
        <a:solidFill>
          <a:schemeClr val="tx1"/>
        </a:solidFill>
        <a:latin typeface="+mn-lt"/>
        <a:ea typeface="+mn-ea"/>
        <a:cs typeface="+mn-cs"/>
      </a:defRPr>
    </a:lvl1pPr>
    <a:lvl2pPr marL="619460" algn="l" defTabSz="1238921" rtl="0" eaLnBrk="1" latinLnBrk="0" hangingPunct="1">
      <a:defRPr sz="1626" kern="1200">
        <a:solidFill>
          <a:schemeClr val="tx1"/>
        </a:solidFill>
        <a:latin typeface="+mn-lt"/>
        <a:ea typeface="+mn-ea"/>
        <a:cs typeface="+mn-cs"/>
      </a:defRPr>
    </a:lvl2pPr>
    <a:lvl3pPr marL="1238921" algn="l" defTabSz="1238921" rtl="0" eaLnBrk="1" latinLnBrk="0" hangingPunct="1">
      <a:defRPr sz="1626" kern="1200">
        <a:solidFill>
          <a:schemeClr val="tx1"/>
        </a:solidFill>
        <a:latin typeface="+mn-lt"/>
        <a:ea typeface="+mn-ea"/>
        <a:cs typeface="+mn-cs"/>
      </a:defRPr>
    </a:lvl3pPr>
    <a:lvl4pPr marL="1858381" algn="l" defTabSz="1238921" rtl="0" eaLnBrk="1" latinLnBrk="0" hangingPunct="1">
      <a:defRPr sz="1626" kern="1200">
        <a:solidFill>
          <a:schemeClr val="tx1"/>
        </a:solidFill>
        <a:latin typeface="+mn-lt"/>
        <a:ea typeface="+mn-ea"/>
        <a:cs typeface="+mn-cs"/>
      </a:defRPr>
    </a:lvl4pPr>
    <a:lvl5pPr marL="2477841" algn="l" defTabSz="1238921" rtl="0" eaLnBrk="1" latinLnBrk="0" hangingPunct="1">
      <a:defRPr sz="1626" kern="1200">
        <a:solidFill>
          <a:schemeClr val="tx1"/>
        </a:solidFill>
        <a:latin typeface="+mn-lt"/>
        <a:ea typeface="+mn-ea"/>
        <a:cs typeface="+mn-cs"/>
      </a:defRPr>
    </a:lvl5pPr>
    <a:lvl6pPr marL="3097301" algn="l" defTabSz="1238921" rtl="0" eaLnBrk="1" latinLnBrk="0" hangingPunct="1">
      <a:defRPr sz="1626" kern="1200">
        <a:solidFill>
          <a:schemeClr val="tx1"/>
        </a:solidFill>
        <a:latin typeface="+mn-lt"/>
        <a:ea typeface="+mn-ea"/>
        <a:cs typeface="+mn-cs"/>
      </a:defRPr>
    </a:lvl6pPr>
    <a:lvl7pPr marL="3716762" algn="l" defTabSz="1238921" rtl="0" eaLnBrk="1" latinLnBrk="0" hangingPunct="1">
      <a:defRPr sz="1626" kern="1200">
        <a:solidFill>
          <a:schemeClr val="tx1"/>
        </a:solidFill>
        <a:latin typeface="+mn-lt"/>
        <a:ea typeface="+mn-ea"/>
        <a:cs typeface="+mn-cs"/>
      </a:defRPr>
    </a:lvl7pPr>
    <a:lvl8pPr marL="4336222" algn="l" defTabSz="1238921" rtl="0" eaLnBrk="1" latinLnBrk="0" hangingPunct="1">
      <a:defRPr sz="1626" kern="1200">
        <a:solidFill>
          <a:schemeClr val="tx1"/>
        </a:solidFill>
        <a:latin typeface="+mn-lt"/>
        <a:ea typeface="+mn-ea"/>
        <a:cs typeface="+mn-cs"/>
      </a:defRPr>
    </a:lvl8pPr>
    <a:lvl9pPr marL="4955682" algn="l" defTabSz="1238921" rtl="0" eaLnBrk="1" latinLnBrk="0" hangingPunct="1">
      <a:defRPr sz="1626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3951" y="1749795"/>
            <a:ext cx="12851448" cy="3722335"/>
          </a:xfrm>
        </p:spPr>
        <p:txBody>
          <a:bodyPr anchor="b"/>
          <a:lstStyle>
            <a:lvl1pPr algn="ctr">
              <a:defRPr sz="935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89919" y="5615678"/>
            <a:ext cx="11339513" cy="2581379"/>
          </a:xfrm>
        </p:spPr>
        <p:txBody>
          <a:bodyPr/>
          <a:lstStyle>
            <a:lvl1pPr marL="0" indent="0" algn="ctr">
              <a:buNone/>
              <a:defRPr sz="3742"/>
            </a:lvl1pPr>
            <a:lvl2pPr marL="712775" indent="0" algn="ctr">
              <a:buNone/>
              <a:defRPr sz="3118"/>
            </a:lvl2pPr>
            <a:lvl3pPr marL="1425550" indent="0" algn="ctr">
              <a:buNone/>
              <a:defRPr sz="2806"/>
            </a:lvl3pPr>
            <a:lvl4pPr marL="2138324" indent="0" algn="ctr">
              <a:buNone/>
              <a:defRPr sz="2494"/>
            </a:lvl4pPr>
            <a:lvl5pPr marL="2851099" indent="0" algn="ctr">
              <a:buNone/>
              <a:defRPr sz="2494"/>
            </a:lvl5pPr>
            <a:lvl6pPr marL="3563874" indent="0" algn="ctr">
              <a:buNone/>
              <a:defRPr sz="2494"/>
            </a:lvl6pPr>
            <a:lvl7pPr marL="4276649" indent="0" algn="ctr">
              <a:buNone/>
              <a:defRPr sz="2494"/>
            </a:lvl7pPr>
            <a:lvl8pPr marL="4989424" indent="0" algn="ctr">
              <a:buNone/>
              <a:defRPr sz="2494"/>
            </a:lvl8pPr>
            <a:lvl9pPr marL="5702198" indent="0" algn="ctr">
              <a:buNone/>
              <a:defRPr sz="2494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t>30/03/1444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7915993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t>30/03/1444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7761241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819786" y="569240"/>
            <a:ext cx="3260110" cy="90608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39456" y="569240"/>
            <a:ext cx="9591338" cy="9060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t>30/03/1444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020685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t>30/03/1444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7697767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1582" y="2665532"/>
            <a:ext cx="13040439" cy="4447496"/>
          </a:xfrm>
        </p:spPr>
        <p:txBody>
          <a:bodyPr anchor="b"/>
          <a:lstStyle>
            <a:lvl1pPr>
              <a:defRPr sz="935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1582" y="7155103"/>
            <a:ext cx="13040439" cy="2338833"/>
          </a:xfrm>
        </p:spPr>
        <p:txBody>
          <a:bodyPr/>
          <a:lstStyle>
            <a:lvl1pPr marL="0" indent="0">
              <a:buNone/>
              <a:defRPr sz="3742">
                <a:solidFill>
                  <a:schemeClr val="tx1"/>
                </a:solidFill>
              </a:defRPr>
            </a:lvl1pPr>
            <a:lvl2pPr marL="712775" indent="0">
              <a:buNone/>
              <a:defRPr sz="3118">
                <a:solidFill>
                  <a:schemeClr val="tx1">
                    <a:tint val="75000"/>
                  </a:schemeClr>
                </a:solidFill>
              </a:defRPr>
            </a:lvl2pPr>
            <a:lvl3pPr marL="1425550" indent="0">
              <a:buNone/>
              <a:defRPr sz="2806">
                <a:solidFill>
                  <a:schemeClr val="tx1">
                    <a:tint val="75000"/>
                  </a:schemeClr>
                </a:solidFill>
              </a:defRPr>
            </a:lvl3pPr>
            <a:lvl4pPr marL="213832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4pPr>
            <a:lvl5pPr marL="2851099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5pPr>
            <a:lvl6pPr marL="356387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6pPr>
            <a:lvl7pPr marL="4276649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7pPr>
            <a:lvl8pPr marL="498942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8pPr>
            <a:lvl9pPr marL="5702198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t>30/03/1444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520572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39455" y="2846200"/>
            <a:ext cx="6425724" cy="67838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54171" y="2846200"/>
            <a:ext cx="6425724" cy="67838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t>30/03/1444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9041080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569242"/>
            <a:ext cx="13040439" cy="20665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1426" y="2620980"/>
            <a:ext cx="6396193" cy="1284502"/>
          </a:xfrm>
        </p:spPr>
        <p:txBody>
          <a:bodyPr anchor="b"/>
          <a:lstStyle>
            <a:lvl1pPr marL="0" indent="0">
              <a:buNone/>
              <a:defRPr sz="3742" b="1"/>
            </a:lvl1pPr>
            <a:lvl2pPr marL="712775" indent="0">
              <a:buNone/>
              <a:defRPr sz="3118" b="1"/>
            </a:lvl2pPr>
            <a:lvl3pPr marL="1425550" indent="0">
              <a:buNone/>
              <a:defRPr sz="2806" b="1"/>
            </a:lvl3pPr>
            <a:lvl4pPr marL="2138324" indent="0">
              <a:buNone/>
              <a:defRPr sz="2494" b="1"/>
            </a:lvl4pPr>
            <a:lvl5pPr marL="2851099" indent="0">
              <a:buNone/>
              <a:defRPr sz="2494" b="1"/>
            </a:lvl5pPr>
            <a:lvl6pPr marL="3563874" indent="0">
              <a:buNone/>
              <a:defRPr sz="2494" b="1"/>
            </a:lvl6pPr>
            <a:lvl7pPr marL="4276649" indent="0">
              <a:buNone/>
              <a:defRPr sz="2494" b="1"/>
            </a:lvl7pPr>
            <a:lvl8pPr marL="4989424" indent="0">
              <a:buNone/>
              <a:defRPr sz="2494" b="1"/>
            </a:lvl8pPr>
            <a:lvl9pPr marL="5702198" indent="0">
              <a:buNone/>
              <a:defRPr sz="249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426" y="3905482"/>
            <a:ext cx="6396193" cy="57443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654172" y="2620980"/>
            <a:ext cx="6427693" cy="1284502"/>
          </a:xfrm>
        </p:spPr>
        <p:txBody>
          <a:bodyPr anchor="b"/>
          <a:lstStyle>
            <a:lvl1pPr marL="0" indent="0">
              <a:buNone/>
              <a:defRPr sz="3742" b="1"/>
            </a:lvl1pPr>
            <a:lvl2pPr marL="712775" indent="0">
              <a:buNone/>
              <a:defRPr sz="3118" b="1"/>
            </a:lvl2pPr>
            <a:lvl3pPr marL="1425550" indent="0">
              <a:buNone/>
              <a:defRPr sz="2806" b="1"/>
            </a:lvl3pPr>
            <a:lvl4pPr marL="2138324" indent="0">
              <a:buNone/>
              <a:defRPr sz="2494" b="1"/>
            </a:lvl4pPr>
            <a:lvl5pPr marL="2851099" indent="0">
              <a:buNone/>
              <a:defRPr sz="2494" b="1"/>
            </a:lvl5pPr>
            <a:lvl6pPr marL="3563874" indent="0">
              <a:buNone/>
              <a:defRPr sz="2494" b="1"/>
            </a:lvl6pPr>
            <a:lvl7pPr marL="4276649" indent="0">
              <a:buNone/>
              <a:defRPr sz="2494" b="1"/>
            </a:lvl7pPr>
            <a:lvl8pPr marL="4989424" indent="0">
              <a:buNone/>
              <a:defRPr sz="2494" b="1"/>
            </a:lvl8pPr>
            <a:lvl9pPr marL="5702198" indent="0">
              <a:buNone/>
              <a:defRPr sz="249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654172" y="3905482"/>
            <a:ext cx="6427693" cy="57443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t>30/03/1444</a:t>
            </a:fld>
            <a:endParaRPr lang="ar-E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503856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t>30/03/1444</a:t>
            </a:fld>
            <a:endParaRPr lang="ar-E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2081828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t>30/03/1444</a:t>
            </a:fld>
            <a:endParaRPr lang="ar-E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8945599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712788"/>
            <a:ext cx="4876384" cy="2494756"/>
          </a:xfrm>
        </p:spPr>
        <p:txBody>
          <a:bodyPr anchor="b"/>
          <a:lstStyle>
            <a:lvl1pPr>
              <a:defRPr sz="498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7693" y="1539425"/>
            <a:ext cx="7654171" cy="7598117"/>
          </a:xfrm>
        </p:spPr>
        <p:txBody>
          <a:bodyPr/>
          <a:lstStyle>
            <a:lvl1pPr>
              <a:defRPr sz="4989"/>
            </a:lvl1pPr>
            <a:lvl2pPr>
              <a:defRPr sz="4365"/>
            </a:lvl2pPr>
            <a:lvl3pPr>
              <a:defRPr sz="3742"/>
            </a:lvl3pPr>
            <a:lvl4pPr>
              <a:defRPr sz="3118"/>
            </a:lvl4pPr>
            <a:lvl5pPr>
              <a:defRPr sz="3118"/>
            </a:lvl5pPr>
            <a:lvl6pPr>
              <a:defRPr sz="3118"/>
            </a:lvl6pPr>
            <a:lvl7pPr>
              <a:defRPr sz="3118"/>
            </a:lvl7pPr>
            <a:lvl8pPr>
              <a:defRPr sz="3118"/>
            </a:lvl8pPr>
            <a:lvl9pPr>
              <a:defRPr sz="3118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5" y="3207544"/>
            <a:ext cx="4876384" cy="5942372"/>
          </a:xfrm>
        </p:spPr>
        <p:txBody>
          <a:bodyPr/>
          <a:lstStyle>
            <a:lvl1pPr marL="0" indent="0">
              <a:buNone/>
              <a:defRPr sz="2494"/>
            </a:lvl1pPr>
            <a:lvl2pPr marL="712775" indent="0">
              <a:buNone/>
              <a:defRPr sz="2183"/>
            </a:lvl2pPr>
            <a:lvl3pPr marL="1425550" indent="0">
              <a:buNone/>
              <a:defRPr sz="1871"/>
            </a:lvl3pPr>
            <a:lvl4pPr marL="2138324" indent="0">
              <a:buNone/>
              <a:defRPr sz="1559"/>
            </a:lvl4pPr>
            <a:lvl5pPr marL="2851099" indent="0">
              <a:buNone/>
              <a:defRPr sz="1559"/>
            </a:lvl5pPr>
            <a:lvl6pPr marL="3563874" indent="0">
              <a:buNone/>
              <a:defRPr sz="1559"/>
            </a:lvl6pPr>
            <a:lvl7pPr marL="4276649" indent="0">
              <a:buNone/>
              <a:defRPr sz="1559"/>
            </a:lvl7pPr>
            <a:lvl8pPr marL="4989424" indent="0">
              <a:buNone/>
              <a:defRPr sz="1559"/>
            </a:lvl8pPr>
            <a:lvl9pPr marL="5702198" indent="0">
              <a:buNone/>
              <a:defRPr sz="155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t>30/03/1444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1219813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712788"/>
            <a:ext cx="4876384" cy="2494756"/>
          </a:xfrm>
        </p:spPr>
        <p:txBody>
          <a:bodyPr anchor="b"/>
          <a:lstStyle>
            <a:lvl1pPr>
              <a:defRPr sz="498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427693" y="1539425"/>
            <a:ext cx="7654171" cy="7598117"/>
          </a:xfrm>
        </p:spPr>
        <p:txBody>
          <a:bodyPr anchor="t"/>
          <a:lstStyle>
            <a:lvl1pPr marL="0" indent="0">
              <a:buNone/>
              <a:defRPr sz="4989"/>
            </a:lvl1pPr>
            <a:lvl2pPr marL="712775" indent="0">
              <a:buNone/>
              <a:defRPr sz="4365"/>
            </a:lvl2pPr>
            <a:lvl3pPr marL="1425550" indent="0">
              <a:buNone/>
              <a:defRPr sz="3742"/>
            </a:lvl3pPr>
            <a:lvl4pPr marL="2138324" indent="0">
              <a:buNone/>
              <a:defRPr sz="3118"/>
            </a:lvl4pPr>
            <a:lvl5pPr marL="2851099" indent="0">
              <a:buNone/>
              <a:defRPr sz="3118"/>
            </a:lvl5pPr>
            <a:lvl6pPr marL="3563874" indent="0">
              <a:buNone/>
              <a:defRPr sz="3118"/>
            </a:lvl6pPr>
            <a:lvl7pPr marL="4276649" indent="0">
              <a:buNone/>
              <a:defRPr sz="3118"/>
            </a:lvl7pPr>
            <a:lvl8pPr marL="4989424" indent="0">
              <a:buNone/>
              <a:defRPr sz="3118"/>
            </a:lvl8pPr>
            <a:lvl9pPr marL="5702198" indent="0">
              <a:buNone/>
              <a:defRPr sz="3118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5" y="3207544"/>
            <a:ext cx="4876384" cy="5942372"/>
          </a:xfrm>
        </p:spPr>
        <p:txBody>
          <a:bodyPr/>
          <a:lstStyle>
            <a:lvl1pPr marL="0" indent="0">
              <a:buNone/>
              <a:defRPr sz="2494"/>
            </a:lvl1pPr>
            <a:lvl2pPr marL="712775" indent="0">
              <a:buNone/>
              <a:defRPr sz="2183"/>
            </a:lvl2pPr>
            <a:lvl3pPr marL="1425550" indent="0">
              <a:buNone/>
              <a:defRPr sz="1871"/>
            </a:lvl3pPr>
            <a:lvl4pPr marL="2138324" indent="0">
              <a:buNone/>
              <a:defRPr sz="1559"/>
            </a:lvl4pPr>
            <a:lvl5pPr marL="2851099" indent="0">
              <a:buNone/>
              <a:defRPr sz="1559"/>
            </a:lvl5pPr>
            <a:lvl6pPr marL="3563874" indent="0">
              <a:buNone/>
              <a:defRPr sz="1559"/>
            </a:lvl6pPr>
            <a:lvl7pPr marL="4276649" indent="0">
              <a:buNone/>
              <a:defRPr sz="1559"/>
            </a:lvl7pPr>
            <a:lvl8pPr marL="4989424" indent="0">
              <a:buNone/>
              <a:defRPr sz="1559"/>
            </a:lvl8pPr>
            <a:lvl9pPr marL="5702198" indent="0">
              <a:buNone/>
              <a:defRPr sz="155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t>30/03/1444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5521332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39456" y="569242"/>
            <a:ext cx="13040439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9456" y="2846200"/>
            <a:ext cx="13040439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9455" y="9909729"/>
            <a:ext cx="340185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82D066-E1D5-435E-AAB1-000871C3FCD3}" type="datetimeFigureOut">
              <a:rPr lang="ar-EG" smtClean="0"/>
              <a:t>30/03/1444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08285" y="9909729"/>
            <a:ext cx="5102781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041" y="9909729"/>
            <a:ext cx="340185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422900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425550" rtl="1" eaLnBrk="1" latinLnBrk="0" hangingPunct="1">
        <a:lnSpc>
          <a:spcPct val="90000"/>
        </a:lnSpc>
        <a:spcBef>
          <a:spcPct val="0"/>
        </a:spcBef>
        <a:buNone/>
        <a:defRPr sz="68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6387" indent="-356387" algn="r" defTabSz="1425550" rtl="1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sz="4365" kern="1200">
          <a:solidFill>
            <a:schemeClr val="tx1"/>
          </a:solidFill>
          <a:latin typeface="+mn-lt"/>
          <a:ea typeface="+mn-ea"/>
          <a:cs typeface="+mn-cs"/>
        </a:defRPr>
      </a:lvl1pPr>
      <a:lvl2pPr marL="1069162" indent="-356387" algn="r" defTabSz="1425550" rtl="1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3742" kern="1200">
          <a:solidFill>
            <a:schemeClr val="tx1"/>
          </a:solidFill>
          <a:latin typeface="+mn-lt"/>
          <a:ea typeface="+mn-ea"/>
          <a:cs typeface="+mn-cs"/>
        </a:defRPr>
      </a:lvl2pPr>
      <a:lvl3pPr marL="1781937" indent="-356387" algn="r" defTabSz="1425550" rtl="1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3118" kern="1200">
          <a:solidFill>
            <a:schemeClr val="tx1"/>
          </a:solidFill>
          <a:latin typeface="+mn-lt"/>
          <a:ea typeface="+mn-ea"/>
          <a:cs typeface="+mn-cs"/>
        </a:defRPr>
      </a:lvl3pPr>
      <a:lvl4pPr marL="2494712" indent="-356387" algn="r" defTabSz="1425550" rtl="1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4pPr>
      <a:lvl5pPr marL="3207487" indent="-356387" algn="r" defTabSz="1425550" rtl="1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5pPr>
      <a:lvl6pPr marL="3920261" indent="-356387" algn="r" defTabSz="1425550" rtl="1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6pPr>
      <a:lvl7pPr marL="4633036" indent="-356387" algn="r" defTabSz="1425550" rtl="1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7pPr>
      <a:lvl8pPr marL="5345811" indent="-356387" algn="r" defTabSz="1425550" rtl="1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8pPr>
      <a:lvl9pPr marL="6058586" indent="-356387" algn="r" defTabSz="1425550" rtl="1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1425550" rtl="1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1pPr>
      <a:lvl2pPr marL="712775" algn="r" defTabSz="1425550" rtl="1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425550" algn="r" defTabSz="1425550" rtl="1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3pPr>
      <a:lvl4pPr marL="2138324" algn="r" defTabSz="1425550" rtl="1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4pPr>
      <a:lvl5pPr marL="2851099" algn="r" defTabSz="1425550" rtl="1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5pPr>
      <a:lvl6pPr marL="3563874" algn="r" defTabSz="1425550" rtl="1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6pPr>
      <a:lvl7pPr marL="4276649" algn="r" defTabSz="1425550" rtl="1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7pPr>
      <a:lvl8pPr marL="4989424" algn="r" defTabSz="1425550" rtl="1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8pPr>
      <a:lvl9pPr marL="5702198" algn="r" defTabSz="1425550" rtl="1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ctrTitle"/>
          </p:nvPr>
        </p:nvSpPr>
        <p:spPr>
          <a:xfrm>
            <a:off x="1889919" y="3176118"/>
            <a:ext cx="11339513" cy="2960873"/>
          </a:xfrm>
        </p:spPr>
        <p:txBody>
          <a:bodyPr>
            <a:normAutofit fontScale="90000"/>
          </a:bodyPr>
          <a:lstStyle/>
          <a:p>
            <a:r>
              <a:rPr lang="ar-EG" b="1" dirty="0">
                <a:solidFill>
                  <a:srgbClr val="2E75B5"/>
                </a:solidFill>
                <a:latin typeface="Times New Roman"/>
                <a:ea typeface="Times New Roman"/>
                <a:sym typeface="Times New Roman"/>
              </a:rPr>
              <a:t>وحدة توليد الطاقة من الأمواج</a:t>
            </a:r>
            <a:br>
              <a:rPr lang="en-US" b="1" dirty="0">
                <a:solidFill>
                  <a:srgbClr val="2E75B5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endParaRPr lang="en-US" dirty="0"/>
          </a:p>
        </p:txBody>
      </p:sp>
      <p:sp>
        <p:nvSpPr>
          <p:cNvPr id="4" name="Subtitle 2"/>
          <p:cNvSpPr>
            <a:spLocks noGrp="1"/>
          </p:cNvSpPr>
          <p:nvPr>
            <p:ph type="subTitle" idx="1"/>
          </p:nvPr>
        </p:nvSpPr>
        <p:spPr>
          <a:xfrm>
            <a:off x="1889919" y="6251174"/>
            <a:ext cx="11339513" cy="2053317"/>
          </a:xfrm>
        </p:spPr>
        <p:txBody>
          <a:bodyPr>
            <a:normAutofit/>
          </a:bodyPr>
          <a:lstStyle/>
          <a:p>
            <a:r>
              <a:rPr lang="ar-EG" sz="6000" b="1" dirty="0">
                <a:solidFill>
                  <a:srgbClr val="2E75B5"/>
                </a:solidFill>
                <a:latin typeface="Times New Roman"/>
                <a:ea typeface="Times New Roman"/>
                <a:cs typeface="Times New Roman"/>
              </a:rPr>
              <a:t>المبادرة الوطنية للمشروعات الخضراء الذكية</a:t>
            </a:r>
            <a:endParaRPr lang="en-US" sz="6000" b="1" dirty="0">
              <a:solidFill>
                <a:srgbClr val="2E75B5"/>
              </a:solidFill>
              <a:latin typeface="Times New Roman"/>
              <a:ea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3557979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 txBox="1">
            <a:spLocks/>
          </p:cNvSpPr>
          <p:nvPr/>
        </p:nvSpPr>
        <p:spPr>
          <a:xfrm>
            <a:off x="1039456" y="2756717"/>
            <a:ext cx="13040439" cy="6687629"/>
          </a:xfrm>
          <a:prstGeom prst="rect">
            <a:avLst/>
          </a:prstGeom>
        </p:spPr>
        <p:txBody>
          <a:bodyPr vert="horz" lIns="113395" tIns="56698" rIns="113395" bIns="56698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  <a:defRPr/>
            </a:pPr>
            <a:r>
              <a:rPr lang="ar-EG" sz="3472" b="1" dirty="0">
                <a:solidFill>
                  <a:sysClr val="windowText" lastClr="000000"/>
                </a:solidFill>
                <a:cs typeface="Arial" panose="020B0604020202020204" pitchFamily="34" charset="0"/>
              </a:rPr>
              <a:t>مشرف المشروع</a:t>
            </a:r>
            <a:endParaRPr lang="en-US" sz="3472" b="1" dirty="0">
              <a:solidFill>
                <a:sysClr val="windowText" lastClr="000000"/>
              </a:solidFill>
              <a:cs typeface="Arial" panose="020B0604020202020204" pitchFamily="34" charset="0"/>
            </a:endParaRPr>
          </a:p>
          <a:p>
            <a:pPr algn="r" rtl="1">
              <a:defRPr/>
            </a:pPr>
            <a:r>
              <a:rPr lang="ar-EG" sz="3472" dirty="0">
                <a:solidFill>
                  <a:sysClr val="windowText" lastClr="000000"/>
                </a:solidFill>
                <a:cs typeface="Arial" panose="020B0604020202020204" pitchFamily="34" charset="0"/>
              </a:rPr>
              <a:t>الاسم: امجد أنور التطاوي</a:t>
            </a:r>
            <a:endParaRPr lang="es-ES" sz="3472" dirty="0">
              <a:solidFill>
                <a:sysClr val="windowText" lastClr="000000"/>
              </a:solidFill>
              <a:cs typeface="Arial" panose="020B0604020202020204" pitchFamily="34" charset="0"/>
            </a:endParaRPr>
          </a:p>
          <a:p>
            <a:pPr algn="r" rtl="1">
              <a:defRPr/>
            </a:pPr>
            <a:r>
              <a:rPr lang="ar-EG" sz="3472" dirty="0">
                <a:solidFill>
                  <a:sysClr val="windowText" lastClr="000000"/>
                </a:solidFill>
                <a:cs typeface="Arial" panose="020B0604020202020204" pitchFamily="34" charset="0"/>
              </a:rPr>
              <a:t>المسمى الوظيفي : مجاضر بمعهد الدراسات التقنية والمهنية – الاكاديمية العربية للعلوم والتكنولوجيا والنقل البحري – الإسكندرية</a:t>
            </a:r>
          </a:p>
          <a:p>
            <a:pPr algn="r" rtl="1">
              <a:defRPr/>
            </a:pPr>
            <a:r>
              <a:rPr lang="ar-EG" sz="3472" dirty="0">
                <a:solidFill>
                  <a:sysClr val="windowText" lastClr="000000"/>
                </a:solidFill>
                <a:cs typeface="Arial" panose="020B0604020202020204" pitchFamily="34" charset="0"/>
              </a:rPr>
              <a:t>المؤهل: بكالوريوس ميكانيكا – جامعة المنوفية – مصر.</a:t>
            </a:r>
          </a:p>
          <a:p>
            <a:pPr algn="r" rtl="1">
              <a:defRPr/>
            </a:pPr>
            <a:r>
              <a:rPr lang="ar-EG" sz="3472" dirty="0">
                <a:solidFill>
                  <a:sysClr val="windowText" lastClr="000000"/>
                </a:solidFill>
                <a:cs typeface="Arial" panose="020B0604020202020204" pitchFamily="34" charset="0"/>
              </a:rPr>
              <a:t>الخبرات: الصيانة والتركيبات الميكانيكية للمشروع.</a:t>
            </a:r>
          </a:p>
          <a:p>
            <a:pPr marL="0" indent="0" algn="r" rtl="1">
              <a:buNone/>
              <a:defRPr/>
            </a:pPr>
            <a:r>
              <a:rPr lang="ar-EG" sz="3472" b="1" dirty="0">
                <a:solidFill>
                  <a:sysClr val="windowText" lastClr="000000"/>
                </a:solidFill>
                <a:cs typeface="Arial" panose="020B0604020202020204" pitchFamily="34" charset="0"/>
              </a:rPr>
              <a:t>عن المشروع:</a:t>
            </a:r>
          </a:p>
          <a:p>
            <a:pPr algn="r" rtl="1">
              <a:defRPr/>
            </a:pPr>
            <a:r>
              <a:rPr lang="ar-EG" sz="3472" dirty="0"/>
              <a:t>اسم المشروع: وحدة توليد الطاقة من الأمواج.</a:t>
            </a:r>
          </a:p>
          <a:p>
            <a:pPr algn="r" rtl="1">
              <a:defRPr/>
            </a:pPr>
            <a:r>
              <a:rPr lang="ar-EG" sz="3472" dirty="0"/>
              <a:t>فكرة المشروع: يولد الكهرباء من حركة الأمواج.</a:t>
            </a:r>
          </a:p>
          <a:p>
            <a:pPr algn="r" rtl="1">
              <a:defRPr/>
            </a:pPr>
            <a:r>
              <a:rPr lang="ar-EG" sz="3472" dirty="0"/>
              <a:t>الفئة المستفادة: المواطنين وطرق المدن الساحلية.</a:t>
            </a:r>
          </a:p>
          <a:p>
            <a:pPr algn="r" rtl="1">
              <a:defRPr/>
            </a:pPr>
            <a:r>
              <a:rPr lang="ar-EG" sz="3472" dirty="0"/>
              <a:t>الميزة التنافسية: مصدر جديد للطاقة المتجددة في مصر</a:t>
            </a:r>
            <a:endParaRPr lang="en-US" sz="3472" dirty="0"/>
          </a:p>
          <a:p>
            <a:pPr algn="r" rtl="1"/>
            <a:endParaRPr lang="en-US" sz="3472" dirty="0"/>
          </a:p>
          <a:p>
            <a:pPr>
              <a:defRPr/>
            </a:pPr>
            <a:endParaRPr lang="ar-EG" sz="3472" dirty="0">
              <a:solidFill>
                <a:sysClr val="windowText" lastClr="000000"/>
              </a:solidFill>
              <a:latin typeface="Calibri" panose="020F0502020204030204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63021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 txBox="1">
            <a:spLocks/>
          </p:cNvSpPr>
          <p:nvPr/>
        </p:nvSpPr>
        <p:spPr>
          <a:xfrm>
            <a:off x="4242312" y="2756717"/>
            <a:ext cx="9837583" cy="6687629"/>
          </a:xfrm>
          <a:prstGeom prst="rect">
            <a:avLst/>
          </a:prstGeom>
        </p:spPr>
        <p:txBody>
          <a:bodyPr vert="horz" lIns="113395" tIns="56698" rIns="113395" bIns="56698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  <a:defRPr/>
            </a:pPr>
            <a:r>
              <a:rPr lang="ar-EG" sz="3472" b="1" dirty="0">
                <a:solidFill>
                  <a:sysClr val="windowText" lastClr="000000"/>
                </a:solidFill>
                <a:cs typeface="Arial" panose="020B0604020202020204" pitchFamily="34" charset="0"/>
              </a:rPr>
              <a:t>عن المشروع</a:t>
            </a:r>
          </a:p>
          <a:p>
            <a:pPr algn="r" rtl="1">
              <a:defRPr/>
            </a:pPr>
            <a:r>
              <a:rPr lang="ar-EG" sz="3472" dirty="0">
                <a:solidFill>
                  <a:sysClr val="windowText" lastClr="000000"/>
                </a:solidFill>
              </a:rPr>
              <a:t>طريقة لتوليد الكهرباء عن طريق</a:t>
            </a:r>
            <a:r>
              <a:rPr lang="en-US" sz="3472" dirty="0">
                <a:solidFill>
                  <a:sysClr val="windowText" lastClr="000000"/>
                </a:solidFill>
              </a:rPr>
              <a:t> </a:t>
            </a:r>
            <a:r>
              <a:rPr lang="ar-EG" sz="3472" dirty="0">
                <a:solidFill>
                  <a:sysClr val="windowText" lastClr="000000"/>
                </a:solidFill>
              </a:rPr>
              <a:t> الإستفادة من حركة الأمواج في المحيطات أو البحار التي تحدث بسبب الرياح.</a:t>
            </a:r>
            <a:endParaRPr lang="en-US" sz="3472" dirty="0">
              <a:solidFill>
                <a:sysClr val="windowText" lastClr="000000"/>
              </a:solidFill>
            </a:endParaRPr>
          </a:p>
          <a:p>
            <a:pPr algn="r" rtl="1">
              <a:defRPr/>
            </a:pPr>
            <a:r>
              <a:rPr lang="ar-EG" sz="3472" dirty="0">
                <a:solidFill>
                  <a:sysClr val="windowText" lastClr="000000"/>
                </a:solidFill>
              </a:rPr>
              <a:t>يتم الحصول على الطاقة من الأمواج عن طريق التوربينات العائمة أو العوامات التي ترتفع وتنخفض مع حركة الأمواج.</a:t>
            </a:r>
            <a:endParaRPr lang="en-US" sz="3472" dirty="0">
              <a:solidFill>
                <a:sysClr val="windowText" lastClr="000000"/>
              </a:solidFill>
            </a:endParaRPr>
          </a:p>
          <a:p>
            <a:pPr algn="r" rtl="1">
              <a:defRPr/>
            </a:pPr>
            <a:r>
              <a:rPr lang="ar-EG" sz="3472" dirty="0">
                <a:solidFill>
                  <a:sysClr val="windowText" lastClr="000000"/>
                </a:solidFill>
              </a:rPr>
              <a:t>الزيادة في استخدام الوقود</a:t>
            </a:r>
            <a:r>
              <a:rPr lang="en-US" sz="3472" dirty="0">
                <a:solidFill>
                  <a:sysClr val="windowText" lastClr="000000"/>
                </a:solidFill>
              </a:rPr>
              <a:t> </a:t>
            </a:r>
            <a:r>
              <a:rPr lang="ar-EG" sz="3472" dirty="0">
                <a:solidFill>
                  <a:sysClr val="windowText" lastClr="000000"/>
                </a:solidFill>
              </a:rPr>
              <a:t> النفطي لتوليد الكهرباء أدت إلى كوارث بيئية مثل الاحتباس الحراري وتصحر الغابات والمزيد من موجات الجفاف وموجات الحرارة وأعاصير وارتفاع مستوى سطح البحر بمقدار 1-8 أقدام بحلول عام 2100.</a:t>
            </a:r>
            <a:endParaRPr lang="en-US" sz="3472" dirty="0">
              <a:solidFill>
                <a:sysClr val="windowText" lastClr="000000"/>
              </a:solidFill>
            </a:endParaRPr>
          </a:p>
          <a:p>
            <a:pPr algn="r" rtl="1">
              <a:defRPr/>
            </a:pPr>
            <a:r>
              <a:rPr lang="ar-EG" sz="3472" dirty="0">
                <a:solidFill>
                  <a:sysClr val="windowText" lastClr="000000"/>
                </a:solidFill>
              </a:rPr>
              <a:t>في قمة المناخ فى باريس عام 2015 ، تم إتخاذ إجراءات للحد من انبعاثات غازات الاحتباس الحراري.</a:t>
            </a:r>
            <a:endParaRPr lang="ar-EG" sz="3472" dirty="0">
              <a:solidFill>
                <a:sysClr val="windowText" lastClr="000000"/>
              </a:solidFill>
              <a:latin typeface="Calibri" panose="020F0502020204030204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27947" t="40268" r="44544" b="32767"/>
          <a:stretch/>
        </p:blipFill>
        <p:spPr>
          <a:xfrm>
            <a:off x="389679" y="2212726"/>
            <a:ext cx="3852633" cy="212316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084" y="4335892"/>
            <a:ext cx="3063822" cy="4085097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389679" y="2212726"/>
            <a:ext cx="1408794" cy="1488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3025" b="1" dirty="0"/>
              <a:t>مشروع جبل طارق</a:t>
            </a:r>
            <a:endParaRPr lang="en-US" sz="3025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1510261" y="8420989"/>
            <a:ext cx="1611467" cy="10233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EG" sz="3025" b="1" dirty="0"/>
              <a:t>المشروع خاصتنا</a:t>
            </a:r>
            <a:endParaRPr lang="en-US" sz="3025" b="1" dirty="0"/>
          </a:p>
        </p:txBody>
      </p:sp>
    </p:spTree>
    <p:extLst>
      <p:ext uri="{BB962C8B-B14F-4D97-AF65-F5344CB8AC3E}">
        <p14:creationId xmlns:p14="http://schemas.microsoft.com/office/powerpoint/2010/main" val="39656514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 txBox="1">
            <a:spLocks/>
          </p:cNvSpPr>
          <p:nvPr/>
        </p:nvSpPr>
        <p:spPr>
          <a:xfrm>
            <a:off x="505124" y="2756717"/>
            <a:ext cx="13574770" cy="6687629"/>
          </a:xfrm>
          <a:prstGeom prst="rect">
            <a:avLst/>
          </a:prstGeom>
        </p:spPr>
        <p:txBody>
          <a:bodyPr vert="horz" lIns="113395" tIns="56698" rIns="113395" bIns="56698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  <a:defRPr/>
            </a:pPr>
            <a:r>
              <a:rPr lang="ar-EG" sz="3472" b="1" dirty="0">
                <a:solidFill>
                  <a:sysClr val="windowText" lastClr="000000"/>
                </a:solidFill>
                <a:cs typeface="Arial" panose="020B0604020202020204" pitchFamily="34" charset="0"/>
              </a:rPr>
              <a:t>الجدوى من المشروع وتطبيقاته</a:t>
            </a:r>
          </a:p>
          <a:p>
            <a:pPr lvl="0" algn="r" rtl="1">
              <a:defRPr/>
            </a:pPr>
            <a:r>
              <a:rPr lang="ar-EG" sz="3472" dirty="0">
                <a:solidFill>
                  <a:sysClr val="windowText" lastClr="000000"/>
                </a:solidFill>
                <a:cs typeface="Arial" panose="020B0604020202020204" pitchFamily="34" charset="0"/>
              </a:rPr>
              <a:t>إنشاء نظام لتوليد طاقة من الأمواج بأعلى كفاءة ممكنة وسعر معقول.</a:t>
            </a:r>
          </a:p>
          <a:p>
            <a:pPr lvl="0" algn="r" rtl="1">
              <a:defRPr/>
            </a:pPr>
            <a:r>
              <a:rPr lang="ar-EG" sz="3472" dirty="0">
                <a:solidFill>
                  <a:sysClr val="windowText" lastClr="000000"/>
                </a:solidFill>
                <a:cs typeface="Arial" panose="020B0604020202020204" pitchFamily="34" charset="0"/>
              </a:rPr>
              <a:t>تحديد الحد من البصمة الكربونية وانبعاثات الملوثات.</a:t>
            </a:r>
          </a:p>
          <a:p>
            <a:pPr lvl="0" algn="r" rtl="1">
              <a:defRPr/>
            </a:pPr>
            <a:r>
              <a:rPr lang="ar-EG" sz="3472" dirty="0">
                <a:solidFill>
                  <a:sysClr val="windowText" lastClr="000000"/>
                </a:solidFill>
                <a:cs typeface="Arial" panose="020B0604020202020204" pitchFamily="34" charset="0"/>
              </a:rPr>
              <a:t>نقل الطاقة والتقاطها عن طريق موجة سطح المحيط.</a:t>
            </a:r>
          </a:p>
          <a:p>
            <a:pPr lvl="0" algn="r" rtl="1">
              <a:defRPr/>
            </a:pPr>
            <a:r>
              <a:rPr lang="ar-EG" sz="3472" dirty="0">
                <a:solidFill>
                  <a:sysClr val="windowText" lastClr="000000"/>
                </a:solidFill>
                <a:cs typeface="Arial" panose="020B0604020202020204" pitchFamily="34" charset="0"/>
              </a:rPr>
              <a:t>استخدام الطاقة المستخرجة من المشروع فى حالة التوسع فى تنفيذه على نطاق واسع بامتداد السواحل المصرية.</a:t>
            </a:r>
          </a:p>
          <a:p>
            <a:pPr lvl="0" algn="r" rtl="1">
              <a:defRPr/>
            </a:pPr>
            <a:r>
              <a:rPr lang="ar-EG" sz="3472" dirty="0">
                <a:solidFill>
                  <a:sysClr val="windowText" lastClr="000000"/>
                </a:solidFill>
                <a:cs typeface="Arial" panose="020B0604020202020204" pitchFamily="34" charset="0"/>
              </a:rPr>
              <a:t>المساهمة بشكل كبير في تغطية احتياجات الكهرباء للطرق الساحلية والقرى السياحية والموانئ.</a:t>
            </a:r>
          </a:p>
          <a:p>
            <a:pPr lvl="0" algn="r" rtl="1">
              <a:defRPr/>
            </a:pPr>
            <a:r>
              <a:rPr lang="ar-EG" sz="3472" dirty="0">
                <a:solidFill>
                  <a:sysClr val="windowText" lastClr="000000"/>
                </a:solidFill>
                <a:cs typeface="Arial" panose="020B0604020202020204" pitchFamily="34" charset="0"/>
              </a:rPr>
              <a:t>عمل نموذج مصغر لوحدة توليد الطاقة الكهربائية من أمواج البحر يمكن البناء عليها لتنفيذ مشاريع أكبر.</a:t>
            </a:r>
            <a:endParaRPr lang="en-US" sz="3472" dirty="0"/>
          </a:p>
          <a:p>
            <a:pPr>
              <a:defRPr/>
            </a:pPr>
            <a:endParaRPr lang="ar-EG" sz="3472" dirty="0">
              <a:solidFill>
                <a:sysClr val="windowText" lastClr="000000"/>
              </a:solidFill>
              <a:latin typeface="Calibri" panose="020F0502020204030204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6838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 txBox="1">
            <a:spLocks/>
          </p:cNvSpPr>
          <p:nvPr/>
        </p:nvSpPr>
        <p:spPr>
          <a:xfrm>
            <a:off x="1039456" y="2756717"/>
            <a:ext cx="13040439" cy="6687629"/>
          </a:xfrm>
          <a:prstGeom prst="rect">
            <a:avLst/>
          </a:prstGeom>
        </p:spPr>
        <p:txBody>
          <a:bodyPr vert="horz" lIns="113395" tIns="56698" rIns="113395" bIns="56698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  <a:defRPr/>
            </a:pPr>
            <a:r>
              <a:rPr lang="ar-EG" sz="3472" b="1" dirty="0">
                <a:solidFill>
                  <a:sysClr val="windowText" lastClr="000000"/>
                </a:solidFill>
                <a:cs typeface="Arial" panose="020B0604020202020204" pitchFamily="34" charset="0"/>
              </a:rPr>
              <a:t>الموقف الحالي</a:t>
            </a:r>
            <a:endParaRPr lang="en-US" sz="3472" b="1" dirty="0">
              <a:solidFill>
                <a:sysClr val="windowText" lastClr="000000"/>
              </a:solidFill>
              <a:cs typeface="Arial" panose="020B0604020202020204" pitchFamily="34" charset="0"/>
            </a:endParaRPr>
          </a:p>
          <a:p>
            <a:pPr marL="0" indent="0" algn="r" rtl="1">
              <a:buNone/>
              <a:defRPr/>
            </a:pPr>
            <a:r>
              <a:rPr lang="ar-EG" sz="3472" dirty="0">
                <a:solidFill>
                  <a:sysClr val="windowText" lastClr="000000"/>
                </a:solidFill>
                <a:cs typeface="Arial" panose="020B0604020202020204" pitchFamily="34" charset="0"/>
              </a:rPr>
              <a:t>تم بالفعل تنفيذ المرحلة الأولى. توليد الكهرباء من النموذج</a:t>
            </a:r>
            <a:endParaRPr lang="ar-EG" sz="3472" dirty="0">
              <a:solidFill>
                <a:sysClr val="windowText" lastClr="000000"/>
              </a:solidFill>
              <a:latin typeface="Calibri" panose="020F0502020204030204"/>
              <a:cs typeface="Arial" panose="020B0604020202020204" pitchFamily="34" charset="0"/>
            </a:endParaRPr>
          </a:p>
          <a:p>
            <a:pPr marL="283487" indent="-283487" algn="r" defTabSz="1133947" rtl="1">
              <a:spcBef>
                <a:spcPts val="1240"/>
              </a:spcBef>
              <a:defRPr/>
            </a:pPr>
            <a:endParaRPr lang="ar-EG" sz="3472" dirty="0">
              <a:solidFill>
                <a:sysClr val="windowText" lastClr="000000"/>
              </a:solidFill>
              <a:latin typeface="Calibri" panose="020F0502020204030204"/>
              <a:cs typeface="Arial" panose="020B0604020202020204" pitchFamily="34" charset="0"/>
            </a:endParaRPr>
          </a:p>
          <a:p>
            <a:pPr marL="0" indent="0" algn="r" defTabSz="1133947" rtl="1">
              <a:spcBef>
                <a:spcPts val="1240"/>
              </a:spcBef>
              <a:buNone/>
              <a:defRPr/>
            </a:pPr>
            <a:endParaRPr lang="ar-EG" sz="3472" dirty="0">
              <a:solidFill>
                <a:sysClr val="windowText" lastClr="000000"/>
              </a:solidFill>
              <a:latin typeface="Calibri" panose="020F0502020204030204"/>
              <a:cs typeface="Arial" panose="020B0604020202020204" pitchFamily="34" charset="0"/>
            </a:endParaRPr>
          </a:p>
          <a:p>
            <a:pPr marL="0" indent="0" defTabSz="1133947" rtl="1">
              <a:spcBef>
                <a:spcPts val="1240"/>
              </a:spcBef>
              <a:buNone/>
              <a:defRPr/>
            </a:pPr>
            <a:endParaRPr lang="ar-EG" sz="3472" dirty="0">
              <a:solidFill>
                <a:sysClr val="windowText" lastClr="000000"/>
              </a:solidFill>
              <a:latin typeface="Calibri" panose="020F0502020204030204"/>
              <a:cs typeface="Arial" panose="020B0604020202020204" pitchFamily="34" charset="0"/>
            </a:endParaRPr>
          </a:p>
          <a:p>
            <a:pPr marL="0" indent="0" defTabSz="1133947" rtl="1">
              <a:spcBef>
                <a:spcPts val="1240"/>
              </a:spcBef>
              <a:buNone/>
              <a:defRPr/>
            </a:pPr>
            <a:endParaRPr lang="ar-EG" sz="3472" dirty="0">
              <a:solidFill>
                <a:sysClr val="windowText" lastClr="000000"/>
              </a:solidFill>
              <a:latin typeface="Calibri" panose="020F0502020204030204"/>
              <a:cs typeface="Arial" panose="020B0604020202020204" pitchFamily="34" charset="0"/>
            </a:endParaRPr>
          </a:p>
          <a:p>
            <a:pPr marL="0" indent="0" defTabSz="1133947" rtl="1">
              <a:spcBef>
                <a:spcPts val="1240"/>
              </a:spcBef>
              <a:buNone/>
              <a:defRPr/>
            </a:pPr>
            <a:endParaRPr lang="ar-EG" sz="3472" dirty="0">
              <a:solidFill>
                <a:sysClr val="windowText" lastClr="000000"/>
              </a:solidFill>
              <a:latin typeface="Calibri" panose="020F0502020204030204"/>
              <a:cs typeface="Arial" panose="020B0604020202020204" pitchFamily="34" charset="0"/>
            </a:endParaRPr>
          </a:p>
          <a:p>
            <a:pPr marL="0" indent="0" defTabSz="1133947" rtl="1">
              <a:spcBef>
                <a:spcPts val="1240"/>
              </a:spcBef>
              <a:buNone/>
              <a:defRPr/>
            </a:pPr>
            <a:endParaRPr lang="ar-EG" sz="3472" dirty="0">
              <a:solidFill>
                <a:sysClr val="windowText" lastClr="000000"/>
              </a:solidFill>
              <a:latin typeface="Calibri" panose="020F0502020204030204"/>
              <a:cs typeface="Arial" panose="020B0604020202020204" pitchFamily="34" charset="0"/>
            </a:endParaRPr>
          </a:p>
          <a:p>
            <a:pPr marL="0" indent="0" algn="r" rtl="1">
              <a:buNone/>
              <a:defRPr/>
            </a:pPr>
            <a:r>
              <a:rPr lang="ar-EG" sz="3472" b="1" dirty="0">
                <a:solidFill>
                  <a:sysClr val="windowText" lastClr="000000"/>
                </a:solidFill>
                <a:cs typeface="Arial" panose="020B0604020202020204" pitchFamily="34" charset="0"/>
              </a:rPr>
              <a:t>خطط مستقبلية</a:t>
            </a:r>
          </a:p>
          <a:p>
            <a:pPr marL="0" indent="0" algn="r" rtl="1">
              <a:buNone/>
              <a:defRPr/>
            </a:pPr>
            <a:r>
              <a:rPr lang="ar-EG" sz="3472" dirty="0">
                <a:solidFill>
                  <a:sysClr val="windowText" lastClr="000000"/>
                </a:solidFill>
                <a:cs typeface="Arial" panose="020B0604020202020204" pitchFamily="34" charset="0"/>
              </a:rPr>
              <a:t>- عمل دراسات لزيادة انتاج الكهرباء وتعميم المشروع على جميع سواحل مصر.</a:t>
            </a:r>
            <a:endParaRPr lang="ar-EG" sz="3472" dirty="0">
              <a:solidFill>
                <a:sysClr val="windowText" lastClr="000000"/>
              </a:solidFill>
              <a:latin typeface="Calibri" panose="020F0502020204030204"/>
              <a:cs typeface="Arial" panose="020B0604020202020204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1669" y="4145596"/>
            <a:ext cx="3424912" cy="3285005"/>
          </a:xfrm>
          <a:prstGeom prst="rect">
            <a:avLst/>
          </a:prstGeom>
        </p:spPr>
      </p:pic>
      <p:pic>
        <p:nvPicPr>
          <p:cNvPr id="9" name="Google Shape;252;p23"/>
          <p:cNvPicPr preferRelativeResize="0"/>
          <p:nvPr/>
        </p:nvPicPr>
        <p:blipFill rotWithShape="1">
          <a:blip r:embed="rId3">
            <a:alphaModFix/>
          </a:blip>
          <a:srcRect l="24420" r="8720"/>
          <a:stretch/>
        </p:blipFill>
        <p:spPr>
          <a:xfrm>
            <a:off x="6876508" y="4063462"/>
            <a:ext cx="4819390" cy="330465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1561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235</TotalTime>
  <Words>293</Words>
  <Application>Microsoft Office PowerPoint</Application>
  <PresentationFormat>Custom</PresentationFormat>
  <Paragraphs>36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وحدة توليد الطاقة من الأمواج 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mohamed adel</dc:creator>
  <cp:lastModifiedBy>Mohamed Elmelegy</cp:lastModifiedBy>
  <cp:revision>36</cp:revision>
  <dcterms:created xsi:type="dcterms:W3CDTF">2022-09-29T13:35:57Z</dcterms:created>
  <dcterms:modified xsi:type="dcterms:W3CDTF">2022-10-25T11:02:24Z</dcterms:modified>
</cp:coreProperties>
</file>