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62" r:id="rId5"/>
    <p:sldId id="263" r:id="rId6"/>
  </p:sldIdLst>
  <p:sldSz cx="15119350" cy="10691813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13CB1-0933-6571-C9AE-5655EC3BC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919" y="1749795"/>
            <a:ext cx="11339513" cy="3722335"/>
          </a:xfrm>
        </p:spPr>
        <p:txBody>
          <a:bodyPr anchor="b"/>
          <a:lstStyle>
            <a:lvl1pPr algn="ctr">
              <a:defRPr sz="744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9B4AD-1FD0-78CF-B8F0-BDC308108F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2976"/>
            </a:lvl1pPr>
            <a:lvl2pPr marL="566974" indent="0" algn="ctr">
              <a:buNone/>
              <a:defRPr sz="2480"/>
            </a:lvl2pPr>
            <a:lvl3pPr marL="1133947" indent="0" algn="ctr">
              <a:buNone/>
              <a:defRPr sz="2232"/>
            </a:lvl3pPr>
            <a:lvl4pPr marL="1700921" indent="0" algn="ctr">
              <a:buNone/>
              <a:defRPr sz="1984"/>
            </a:lvl4pPr>
            <a:lvl5pPr marL="2267895" indent="0" algn="ctr">
              <a:buNone/>
              <a:defRPr sz="1984"/>
            </a:lvl5pPr>
            <a:lvl6pPr marL="2834869" indent="0" algn="ctr">
              <a:buNone/>
              <a:defRPr sz="1984"/>
            </a:lvl6pPr>
            <a:lvl7pPr marL="3401842" indent="0" algn="ctr">
              <a:buNone/>
              <a:defRPr sz="1984"/>
            </a:lvl7pPr>
            <a:lvl8pPr marL="3968816" indent="0" algn="ctr">
              <a:buNone/>
              <a:defRPr sz="1984"/>
            </a:lvl8pPr>
            <a:lvl9pPr marL="4535790" indent="0" algn="ctr">
              <a:buNone/>
              <a:defRPr sz="1984"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9021D-A986-22A8-BEB8-AB0D29EBB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815B-3F3D-4A72-8054-226A7BD51EB4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C28EE-7C25-C894-92FD-8A04D1114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B906B-CC0F-EA2E-C6FF-BDD27C15F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7E22-561B-42CD-AAF2-AA5E3D14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8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2FBC7-B846-D985-541A-3F981695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7CD4B7-6CE5-7085-899E-5DA7120CC2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CA541-5697-B3D3-BB02-4125EAEB1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815B-3F3D-4A72-8054-226A7BD51EB4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AB529-EFD2-C4A7-2FE5-9C34E3987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4EB32-4158-C346-AE7C-E3FED4A01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7E22-561B-42CD-AAF2-AA5E3D14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55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B32CB3-CFC8-ED25-5F41-052D35F191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819785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70D098-2753-4534-F9B3-5AA5EAE8C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39455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64F1D-4C00-B135-5D72-49B604C58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815B-3F3D-4A72-8054-226A7BD51EB4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CCCC0-8C5C-415C-E3F9-B9ADC3EAD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1AF12-E524-3207-913F-7ED695B93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7E22-561B-42CD-AAF2-AA5E3D14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0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4850F-DDD8-1696-3155-C430967F1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88308-943E-30CC-F2E4-CFA3967CB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64F79-826A-E201-8B81-49FE684C7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815B-3F3D-4A72-8054-226A7BD51EB4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7BA85-F1D6-AE77-4012-FE56C85FE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E12E8-7528-AA1B-B591-2ABF86A3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7E22-561B-42CD-AAF2-AA5E3D14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58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D10CC-3287-6B69-89B7-084ABFF59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581" y="2665530"/>
            <a:ext cx="13040439" cy="4447496"/>
          </a:xfrm>
        </p:spPr>
        <p:txBody>
          <a:bodyPr anchor="b"/>
          <a:lstStyle>
            <a:lvl1pPr>
              <a:defRPr sz="744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83F198-ADF2-9C7B-C6F0-D59674EBD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1581" y="7155102"/>
            <a:ext cx="13040439" cy="2338833"/>
          </a:xfrm>
        </p:spPr>
        <p:txBody>
          <a:bodyPr/>
          <a:lstStyle>
            <a:lvl1pPr marL="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1pPr>
            <a:lvl2pPr marL="566974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133947" indent="0">
              <a:buNone/>
              <a:defRPr sz="2232">
                <a:solidFill>
                  <a:schemeClr val="tx1">
                    <a:tint val="75000"/>
                  </a:schemeClr>
                </a:solidFill>
              </a:defRPr>
            </a:lvl3pPr>
            <a:lvl4pPr marL="1700921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4pPr>
            <a:lvl5pPr marL="226789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5pPr>
            <a:lvl6pPr marL="2834869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6pPr>
            <a:lvl7pPr marL="340184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7pPr>
            <a:lvl8pPr marL="3968816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8pPr>
            <a:lvl9pPr marL="4535790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24F59-613A-8B2D-1B25-3F1F37E84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815B-3F3D-4A72-8054-226A7BD51EB4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5DF10-01CF-A5EB-8422-71F713D13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60176-3DF7-B7E6-6091-997AE92AA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7E22-561B-42CD-AAF2-AA5E3D14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90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D7614-7C35-EFB8-39C0-A7675DEFB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3AAA6-A226-C98B-B091-3A96897547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1EF945-D2A2-D41C-5DBF-80761935F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C948A-F579-6303-E3CA-01D142C4D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815B-3F3D-4A72-8054-226A7BD51EB4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6FB2E1-5A9E-B6AA-EBB6-9E3BD8F7A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6292E-26BA-784C-3A92-B5A4FA262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7E22-561B-42CD-AAF2-AA5E3D14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36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0F03F-2198-1C98-14C4-C52F08CE6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25" y="569241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898559-5333-9A10-CDCC-8BCE8EAE6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1425" y="2620980"/>
            <a:ext cx="6396193" cy="1284502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F0552-138B-BC17-A9D2-EE739838E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1425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00D1-7412-7717-9E89-B08F99C522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54171" y="2620980"/>
            <a:ext cx="6427693" cy="1284502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AA656B-4020-F603-67A2-07FEF756F1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54171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9B505F-D217-8428-E47D-0D45A81A2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815B-3F3D-4A72-8054-226A7BD51EB4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78B250-F05D-0B29-7CF5-46027A5EF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755540-EB60-0965-AA1D-697A0BBB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7E22-561B-42CD-AAF2-AA5E3D14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80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0BCDA-2C5C-5E80-B0E6-6DC71AE5E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A3343A-C022-2200-F7A5-69DFE512E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815B-3F3D-4A72-8054-226A7BD51EB4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83C2EA-E2A0-FF6D-E253-9D5173191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8D37D7-C20F-BC51-E109-84B75F04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7E22-561B-42CD-AAF2-AA5E3D14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3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33ECF4-27AC-BAE1-6E60-30BCD6AAD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815B-3F3D-4A72-8054-226A7BD51EB4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27EB88-7894-2C2C-7E76-A521A7E56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F0711-9DC5-3648-0F30-E612E0172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7E22-561B-42CD-AAF2-AA5E3D14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2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9D8F0-59AE-4190-163B-7C40CF2BE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3" cy="2494756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10A5E-9DA2-8F10-00EC-31ABA24BB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693" y="1539424"/>
            <a:ext cx="7654171" cy="7598117"/>
          </a:xfrm>
        </p:spPr>
        <p:txBody>
          <a:bodyPr/>
          <a:lstStyle>
            <a:lvl1pPr>
              <a:defRPr sz="3968"/>
            </a:lvl1pPr>
            <a:lvl2pPr>
              <a:defRPr sz="3472"/>
            </a:lvl2pPr>
            <a:lvl3pPr>
              <a:defRPr sz="2976"/>
            </a:lvl3pPr>
            <a:lvl4pPr>
              <a:defRPr sz="2480"/>
            </a:lvl4pPr>
            <a:lvl5pPr>
              <a:defRPr sz="2480"/>
            </a:lvl5pPr>
            <a:lvl6pPr>
              <a:defRPr sz="2480"/>
            </a:lvl6pPr>
            <a:lvl7pPr>
              <a:defRPr sz="2480"/>
            </a:lvl7pPr>
            <a:lvl8pPr>
              <a:defRPr sz="2480"/>
            </a:lvl8pPr>
            <a:lvl9pPr>
              <a:defRPr sz="24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871524-A124-1052-992D-CB34548F1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3" cy="5942372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1F2F91-3E27-F62C-FD15-0CC5C3999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815B-3F3D-4A72-8054-226A7BD51EB4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09865-73D1-A825-48FC-0E513B9CF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860110-BC2D-83EB-B221-F29C64131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7E22-561B-42CD-AAF2-AA5E3D14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3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5D160-568A-43EC-BF82-C31FDA65A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3" cy="2494756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FF5CBE-FFED-A496-F9B1-A8F9E9DB4A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27693" y="1539424"/>
            <a:ext cx="7654171" cy="7598117"/>
          </a:xfrm>
        </p:spPr>
        <p:txBody>
          <a:bodyPr/>
          <a:lstStyle>
            <a:lvl1pPr marL="0" indent="0">
              <a:buNone/>
              <a:defRPr sz="3968"/>
            </a:lvl1pPr>
            <a:lvl2pPr marL="566974" indent="0">
              <a:buNone/>
              <a:defRPr sz="3472"/>
            </a:lvl2pPr>
            <a:lvl3pPr marL="1133947" indent="0">
              <a:buNone/>
              <a:defRPr sz="2976"/>
            </a:lvl3pPr>
            <a:lvl4pPr marL="1700921" indent="0">
              <a:buNone/>
              <a:defRPr sz="2480"/>
            </a:lvl4pPr>
            <a:lvl5pPr marL="2267895" indent="0">
              <a:buNone/>
              <a:defRPr sz="2480"/>
            </a:lvl5pPr>
            <a:lvl6pPr marL="2834869" indent="0">
              <a:buNone/>
              <a:defRPr sz="2480"/>
            </a:lvl6pPr>
            <a:lvl7pPr marL="3401842" indent="0">
              <a:buNone/>
              <a:defRPr sz="2480"/>
            </a:lvl7pPr>
            <a:lvl8pPr marL="3968816" indent="0">
              <a:buNone/>
              <a:defRPr sz="2480"/>
            </a:lvl8pPr>
            <a:lvl9pPr marL="4535790" indent="0">
              <a:buNone/>
              <a:defRPr sz="2480"/>
            </a:lvl9pPr>
          </a:lstStyle>
          <a:p>
            <a:endParaRPr lang="ar-E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932FED-CC63-7D54-0B98-FFB9B63A4C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3" cy="5942372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686EAC-00DA-E9F6-C3C5-66EA31810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815B-3F3D-4A72-8054-226A7BD51EB4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6326D1-3A29-9B8C-1132-76FC9243B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881B7F-EE86-63D9-4E46-051AA4391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7E22-561B-42CD-AAF2-AA5E3D14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28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1ED3C1-2938-164F-9B89-8A0378865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456" y="569241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458F7-AB9A-2F39-F1A9-1DF6F0761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84DFB-F08D-5440-03A2-14D8F29735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455" y="9909727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5815B-3F3D-4A72-8054-226A7BD51EB4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04FB4-8B0D-31FE-5597-84572CDA77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08285" y="9909727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C1730-BCE7-8BB0-0BF8-5EA1EC114C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8041" y="9909727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F7E22-561B-42CD-AAF2-AA5E3D14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0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1133947" rtl="0" eaLnBrk="1" latinLnBrk="0" hangingPunct="1">
        <a:lnSpc>
          <a:spcPct val="90000"/>
        </a:lnSpc>
        <a:spcBef>
          <a:spcPct val="0"/>
        </a:spcBef>
        <a:buNone/>
        <a:defRPr sz="54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3487" indent="-283487" algn="l" defTabSz="1133947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3472" kern="1200">
          <a:solidFill>
            <a:schemeClr val="tx1"/>
          </a:solidFill>
          <a:latin typeface="+mn-lt"/>
          <a:ea typeface="+mn-ea"/>
          <a:cs typeface="+mn-cs"/>
        </a:defRPr>
      </a:lvl1pPr>
      <a:lvl2pPr marL="850461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417434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984408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4pPr>
      <a:lvl5pPr marL="2551382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5pPr>
      <a:lvl6pPr marL="3118355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685329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4252303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819277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1pPr>
      <a:lvl2pPr marL="566974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2pPr>
      <a:lvl3pPr marL="1133947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3pPr>
      <a:lvl4pPr marL="1700921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4pPr>
      <a:lvl5pPr marL="2267895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5pPr>
      <a:lvl6pPr marL="2834869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401842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3968816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535790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0D60CE-1184-4E9A-99C0-2FF7B5889861}"/>
              </a:ext>
            </a:extLst>
          </p:cNvPr>
          <p:cNvSpPr txBox="1"/>
          <p:nvPr/>
        </p:nvSpPr>
        <p:spPr>
          <a:xfrm>
            <a:off x="3775729" y="3914728"/>
            <a:ext cx="7567892" cy="1160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11820" algn="ctr" rtl="1"/>
            <a:r>
              <a:rPr lang="ar-EG" sz="3472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تحويل غاز ثاني أكسيد الكربون إلي وقود مستدام عن طريق فلاتر ذكية</a:t>
            </a:r>
            <a:endParaRPr lang="en-US" sz="3472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8ABD34-DCB3-4EC1-B3E0-58CA2AE67096}"/>
              </a:ext>
            </a:extLst>
          </p:cNvPr>
          <p:cNvSpPr txBox="1"/>
          <p:nvPr/>
        </p:nvSpPr>
        <p:spPr>
          <a:xfrm>
            <a:off x="3518947" y="2584015"/>
            <a:ext cx="8081456" cy="1008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976" b="1" dirty="0">
                <a:solidFill>
                  <a:schemeClr val="accent2">
                    <a:lumMod val="75000"/>
                  </a:schemeClr>
                </a:solidFill>
              </a:rPr>
              <a:t>Conversion of carbon dioxide gas to sustainable fuel via smart filters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F1EA83-22AA-427E-B643-BC78BB13D227}"/>
              </a:ext>
            </a:extLst>
          </p:cNvPr>
          <p:cNvSpPr txBox="1"/>
          <p:nvPr/>
        </p:nvSpPr>
        <p:spPr>
          <a:xfrm>
            <a:off x="4223558" y="5816023"/>
            <a:ext cx="6672234" cy="3350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25" b="1" dirty="0"/>
              <a:t>By</a:t>
            </a:r>
          </a:p>
          <a:p>
            <a:pPr algn="ctr"/>
            <a:r>
              <a:rPr lang="en-US" sz="3025" dirty="0"/>
              <a:t> </a:t>
            </a:r>
          </a:p>
          <a:p>
            <a:pPr algn="ctr"/>
            <a:r>
              <a:rPr lang="en-US" sz="3025" b="1" dirty="0"/>
              <a:t>Dr. Mahmoud Elrouby</a:t>
            </a:r>
          </a:p>
          <a:p>
            <a:pPr algn="ctr"/>
            <a:endParaRPr lang="en-US" sz="3025" b="1" dirty="0"/>
          </a:p>
          <a:p>
            <a:pPr algn="ctr"/>
            <a:r>
              <a:rPr lang="en-US" sz="3025" dirty="0"/>
              <a:t>Associate Professor </a:t>
            </a:r>
          </a:p>
          <a:p>
            <a:pPr algn="ctr"/>
            <a:r>
              <a:rPr lang="en-US" sz="3025" dirty="0"/>
              <a:t>King Salman International University, South Saini</a:t>
            </a:r>
          </a:p>
        </p:txBody>
      </p:sp>
    </p:spTree>
    <p:extLst>
      <p:ext uri="{BB962C8B-B14F-4D97-AF65-F5344CB8AC3E}">
        <p14:creationId xmlns:p14="http://schemas.microsoft.com/office/powerpoint/2010/main" val="2594373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A575D-AB19-413B-A1CE-FC7035DA9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596" y="2854910"/>
            <a:ext cx="10660764" cy="969610"/>
          </a:xfrm>
        </p:spPr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Climate Change and CO</a:t>
            </a:r>
            <a:r>
              <a:rPr lang="en-US" baseline="-25000" dirty="0">
                <a:solidFill>
                  <a:schemeClr val="accent5"/>
                </a:solidFill>
              </a:rPr>
              <a:t>2</a:t>
            </a:r>
          </a:p>
        </p:txBody>
      </p:sp>
      <p:pic>
        <p:nvPicPr>
          <p:cNvPr id="1026" name="Picture 2" descr="The hopeful news about CO2 emissions and climate change | Grist">
            <a:extLst>
              <a:ext uri="{FF2B5EF4-FFF2-40B4-BE49-F238E27FC236}">
                <a16:creationId xmlns:a16="http://schemas.microsoft.com/office/drawing/2014/main" id="{5359CA53-C688-4942-9D9E-5AAACF74FC5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63" y="4611009"/>
            <a:ext cx="5991594" cy="335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rrow: Striped Right 3">
            <a:extLst>
              <a:ext uri="{FF2B5EF4-FFF2-40B4-BE49-F238E27FC236}">
                <a16:creationId xmlns:a16="http://schemas.microsoft.com/office/drawing/2014/main" id="{70672ECE-7D9B-4603-AAA2-01609A3A8FB9}"/>
              </a:ext>
            </a:extLst>
          </p:cNvPr>
          <p:cNvSpPr/>
          <p:nvPr/>
        </p:nvSpPr>
        <p:spPr>
          <a:xfrm>
            <a:off x="7043067" y="5345907"/>
            <a:ext cx="2596583" cy="1988523"/>
          </a:xfrm>
          <a:prstGeom prst="strip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25"/>
          </a:p>
        </p:txBody>
      </p:sp>
      <p:pic>
        <p:nvPicPr>
          <p:cNvPr id="1028" name="Picture 4" descr="Climate Change, Thermometer, Temperature, Globe - Globe Png Clipart,  Transparent Png , Transparent Png Image - PNGitem">
            <a:extLst>
              <a:ext uri="{FF2B5EF4-FFF2-40B4-BE49-F238E27FC236}">
                <a16:creationId xmlns:a16="http://schemas.microsoft.com/office/drawing/2014/main" id="{65B0BF5D-9B7D-4661-BD8D-84354C25E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6286" y="3771108"/>
            <a:ext cx="5974148" cy="4699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4FBBFE1-3FBB-4A6E-A08E-BA61295F2DC5}"/>
              </a:ext>
            </a:extLst>
          </p:cNvPr>
          <p:cNvSpPr txBox="1"/>
          <p:nvPr/>
        </p:nvSpPr>
        <p:spPr>
          <a:xfrm>
            <a:off x="1922787" y="1984160"/>
            <a:ext cx="2370585" cy="5578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25" dirty="0"/>
              <a:t>The Problem</a:t>
            </a:r>
          </a:p>
        </p:txBody>
      </p:sp>
      <p:pic>
        <p:nvPicPr>
          <p:cNvPr id="1032" name="Picture 8" descr="Have a GLUING problem? - Glue Sticks, Guns, Dots &amp; Hot Melt Adhesives UK |  Glue Guns Direct">
            <a:extLst>
              <a:ext uri="{FF2B5EF4-FFF2-40B4-BE49-F238E27FC236}">
                <a16:creationId xmlns:a16="http://schemas.microsoft.com/office/drawing/2014/main" id="{C4A0A6AC-07EE-4E1E-BA24-D6710B317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871" y="1927515"/>
            <a:ext cx="2657698" cy="265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19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04D4A-31BF-4A17-97E9-74FB2B65B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293" y="1621558"/>
            <a:ext cx="10660764" cy="1116916"/>
          </a:xfrm>
        </p:spPr>
        <p:txBody>
          <a:bodyPr/>
          <a:lstStyle/>
          <a:p>
            <a:pPr algn="ctr"/>
            <a:r>
              <a:rPr lang="en-US" dirty="0"/>
              <a:t>The challenge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CF204-03FB-4D61-89CF-4466ACBBF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037" y="2532463"/>
            <a:ext cx="10660764" cy="111691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728" i="1" dirty="0">
                <a:latin typeface="Calibri" panose="020F0502020204030204" pitchFamily="34" charset="0"/>
                <a:ea typeface="Times New Roman" panose="02020603050405020304" pitchFamily="18" charset="0"/>
              </a:rPr>
              <a:t>Establishing and constructing of </a:t>
            </a:r>
            <a:r>
              <a:rPr lang="en-US" sz="2728" b="1" i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inexpensive</a:t>
            </a:r>
            <a:r>
              <a:rPr lang="en-US" sz="2728" i="1" dirty="0"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2728" b="1" i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effective</a:t>
            </a:r>
            <a:r>
              <a:rPr lang="en-US" sz="2728" i="1" dirty="0">
                <a:latin typeface="Calibri" panose="020F0502020204030204" pitchFamily="34" charset="0"/>
                <a:ea typeface="Times New Roman" panose="02020603050405020304" pitchFamily="18" charset="0"/>
              </a:rPr>
              <a:t>, and </a:t>
            </a:r>
            <a:r>
              <a:rPr lang="en-US" sz="2728" b="1" i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selective</a:t>
            </a:r>
            <a:r>
              <a:rPr lang="en-US" sz="2728" i="1" dirty="0">
                <a:latin typeface="Calibri" panose="020F0502020204030204" pitchFamily="34" charset="0"/>
                <a:ea typeface="Times New Roman" panose="02020603050405020304" pitchFamily="18" charset="0"/>
              </a:rPr>
              <a:t> system to produce fuel from the unwanted and harmful gas (CO</a:t>
            </a:r>
            <a:r>
              <a:rPr lang="en-US" sz="2728" i="1" baseline="-25000" dirty="0"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US" sz="2728" i="1" dirty="0">
                <a:latin typeface="Calibri" panose="020F0502020204030204" pitchFamily="34" charset="0"/>
                <a:ea typeface="Times New Roman" panose="02020603050405020304" pitchFamily="18" charset="0"/>
              </a:rPr>
              <a:t>).</a:t>
            </a:r>
            <a:endParaRPr lang="en-US" sz="2728" dirty="0"/>
          </a:p>
        </p:txBody>
      </p:sp>
      <p:pic>
        <p:nvPicPr>
          <p:cNvPr id="2050" name="Picture 2" descr="The Top Challenges Faced by Small- and Mid-Size Agencies">
            <a:extLst>
              <a:ext uri="{FF2B5EF4-FFF2-40B4-BE49-F238E27FC236}">
                <a16:creationId xmlns:a16="http://schemas.microsoft.com/office/drawing/2014/main" id="{E43BCF95-64FA-45B6-BCD3-DA2AA6BA4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684" y="1382379"/>
            <a:ext cx="4898638" cy="366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88FABD6-D641-4C83-A72E-34F87CAF2424}"/>
              </a:ext>
            </a:extLst>
          </p:cNvPr>
          <p:cNvSpPr txBox="1">
            <a:spLocks/>
          </p:cNvSpPr>
          <p:nvPr/>
        </p:nvSpPr>
        <p:spPr>
          <a:xfrm>
            <a:off x="613814" y="3907163"/>
            <a:ext cx="10660764" cy="1637930"/>
          </a:xfrm>
          <a:prstGeom prst="rect">
            <a:avLst/>
          </a:prstGeom>
        </p:spPr>
        <p:txBody>
          <a:bodyPr vert="horz" lIns="113395" tIns="56698" rIns="113395" bIns="56698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464"/>
              <a:t>The Idea </a:t>
            </a:r>
            <a:endParaRPr lang="en-US" sz="4464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89D159E-739B-4E5F-8A95-E06343654086}"/>
              </a:ext>
            </a:extLst>
          </p:cNvPr>
          <p:cNvSpPr txBox="1">
            <a:spLocks/>
          </p:cNvSpPr>
          <p:nvPr/>
        </p:nvSpPr>
        <p:spPr>
          <a:xfrm>
            <a:off x="336996" y="4636304"/>
            <a:ext cx="10660764" cy="3091705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32">
                <a:solidFill>
                  <a:schemeClr val="tx1"/>
                </a:solidFill>
              </a:rPr>
              <a:t>Smart filter is a catalytic photosensitive converter can do the following:</a:t>
            </a:r>
          </a:p>
          <a:p>
            <a:pPr marL="0" indent="0">
              <a:buNone/>
            </a:pPr>
            <a:r>
              <a:rPr lang="en-US" sz="2232">
                <a:solidFill>
                  <a:schemeClr val="tx1"/>
                </a:solidFill>
              </a:rPr>
              <a:t>1- capturing the CO</a:t>
            </a:r>
            <a:r>
              <a:rPr lang="en-US" sz="2232" baseline="-25000">
                <a:solidFill>
                  <a:schemeClr val="tx1"/>
                </a:solidFill>
              </a:rPr>
              <a:t>2</a:t>
            </a:r>
            <a:r>
              <a:rPr lang="en-US" sz="2232">
                <a:solidFill>
                  <a:schemeClr val="tx1"/>
                </a:solidFill>
              </a:rPr>
              <a:t> effectively via naturally extracted polymer.</a:t>
            </a:r>
          </a:p>
          <a:p>
            <a:pPr marL="0" indent="0">
              <a:buNone/>
            </a:pPr>
            <a:r>
              <a:rPr lang="en-US" sz="2232">
                <a:solidFill>
                  <a:schemeClr val="tx1"/>
                </a:solidFill>
              </a:rPr>
              <a:t>2- convert the CO</a:t>
            </a:r>
            <a:r>
              <a:rPr lang="en-US" sz="2232" baseline="-25000">
                <a:solidFill>
                  <a:schemeClr val="tx1"/>
                </a:solidFill>
              </a:rPr>
              <a:t>2</a:t>
            </a:r>
            <a:r>
              <a:rPr lang="en-US" sz="2232">
                <a:solidFill>
                  <a:schemeClr val="tx1"/>
                </a:solidFill>
              </a:rPr>
              <a:t> into a fuel via sunlight. </a:t>
            </a:r>
          </a:p>
          <a:p>
            <a:pPr marL="0" indent="0">
              <a:buNone/>
            </a:pPr>
            <a:r>
              <a:rPr lang="en-US" sz="2232">
                <a:solidFill>
                  <a:schemeClr val="tx1"/>
                </a:solidFill>
              </a:rPr>
              <a:t>Then it should contains suitable materials to do this mission  </a:t>
            </a:r>
            <a:endParaRPr lang="en-US" sz="2232" dirty="0">
              <a:solidFill>
                <a:schemeClr val="tx1"/>
              </a:solidFill>
            </a:endParaRPr>
          </a:p>
        </p:txBody>
      </p:sp>
      <p:pic>
        <p:nvPicPr>
          <p:cNvPr id="7" name="Picture 2" descr="3d People - Man, Person With A Light Bulb And Word Idea Energy Efficiency  Stock Photo, Picture And Royalty Free Image. Image 19986176.">
            <a:extLst>
              <a:ext uri="{FF2B5EF4-FFF2-40B4-BE49-F238E27FC236}">
                <a16:creationId xmlns:a16="http://schemas.microsoft.com/office/drawing/2014/main" id="{DDE0D1F1-DE19-4287-AAF9-ED151BD39C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9413" y="5249948"/>
            <a:ext cx="3572870" cy="2772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C83C14E-533D-4899-BFD5-25B0EBF21261}"/>
              </a:ext>
            </a:extLst>
          </p:cNvPr>
          <p:cNvSpPr txBox="1"/>
          <p:nvPr/>
        </p:nvSpPr>
        <p:spPr>
          <a:xfrm>
            <a:off x="336996" y="6675219"/>
            <a:ext cx="10532416" cy="7793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32" b="1" i="1" dirty="0">
                <a:latin typeface="Calibri" panose="020F0502020204030204" pitchFamily="34" charset="0"/>
                <a:ea typeface="Times New Roman" panose="02020603050405020304" pitchFamily="18" charset="0"/>
              </a:rPr>
              <a:t>The development of photo-electrochemical CO</a:t>
            </a:r>
            <a:r>
              <a:rPr lang="en-US" sz="2232" b="1" i="1" baseline="-25000" dirty="0"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US" sz="2232" b="1" i="1" dirty="0">
                <a:latin typeface="Calibri" panose="020F0502020204030204" pitchFamily="34" charset="0"/>
                <a:ea typeface="Times New Roman" panose="02020603050405020304" pitchFamily="18" charset="0"/>
              </a:rPr>
              <a:t> conversion is one of our main research aims via smart nanocomposite materials</a:t>
            </a:r>
            <a:endParaRPr lang="en-US" sz="3025" b="1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893FFAC-B9B1-47D8-98BF-EBA2175EA36E}"/>
              </a:ext>
            </a:extLst>
          </p:cNvPr>
          <p:cNvSpPr txBox="1">
            <a:spLocks/>
          </p:cNvSpPr>
          <p:nvPr/>
        </p:nvSpPr>
        <p:spPr>
          <a:xfrm>
            <a:off x="2628902" y="8119239"/>
            <a:ext cx="3038477" cy="493023"/>
          </a:xfrm>
          <a:prstGeom prst="rect">
            <a:avLst/>
          </a:prstGeom>
        </p:spPr>
        <p:txBody>
          <a:bodyPr vert="horz" lIns="113395" tIns="56698" rIns="113395" bIns="56698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728" dirty="0"/>
              <a:t>Proposed system</a:t>
            </a:r>
          </a:p>
        </p:txBody>
      </p:sp>
      <p:pic>
        <p:nvPicPr>
          <p:cNvPr id="11" name="Content Placeholder 3">
            <a:extLst>
              <a:ext uri="{FF2B5EF4-FFF2-40B4-BE49-F238E27FC236}">
                <a16:creationId xmlns:a16="http://schemas.microsoft.com/office/drawing/2014/main" id="{4E74DFAA-BCC8-4CF0-836A-D09D359297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419" y="7380113"/>
            <a:ext cx="4170823" cy="23868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45118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9AF1F-A4EF-49CB-917A-981DF9B70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293" y="1357357"/>
            <a:ext cx="10660764" cy="75596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Tasks and time schedule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A109BBA-4BFF-4891-B17E-9C7797D54BB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3332" y="2261230"/>
            <a:ext cx="14412687" cy="6695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790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5130C-1233-42D5-9975-62E08C103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293" y="857474"/>
            <a:ext cx="10660764" cy="122200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3472" b="1" dirty="0"/>
              <a:t>Expected outputs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2851C-EE15-46F5-8C11-D51D28AD7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905" y="2043667"/>
            <a:ext cx="14293992" cy="379937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984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Producing economical, highly efficient, selective, and novel smart materials based on naturally extracted polymers-metal/metal chalcogenides nanocomposites as cathodes which will provide next-generation towards the green conversion of CO</a:t>
            </a:r>
            <a:r>
              <a:rPr lang="en-US" sz="1984" i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984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into chemical fuel as a contributor for energy problem-solving and overcome the pollution and energy deficiency problems as an alternative sustainable resource, that in accordance with </a:t>
            </a:r>
            <a:r>
              <a:rPr lang="en-US" sz="1984" b="1" i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2030 Egypt vision</a:t>
            </a:r>
            <a:r>
              <a:rPr lang="en-US" sz="1984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984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984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 of working prototype introduced for marketing in industrial society. </a:t>
            </a:r>
            <a:endParaRPr lang="en-US" sz="1984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984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Training of graduates. </a:t>
            </a:r>
            <a:endParaRPr lang="en-US" sz="1984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240"/>
              </a:spcAft>
              <a:buFont typeface="+mj-lt"/>
              <a:buAutoNum type="arabicPeriod"/>
            </a:pPr>
            <a:r>
              <a:rPr lang="en-US" sz="1984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 outputs will be in the form of Promoting the national industry.</a:t>
            </a:r>
            <a:endParaRPr lang="en-US" sz="1984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1984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7C43BD9-738B-4894-B558-4D5F25169B5F}"/>
              </a:ext>
            </a:extLst>
          </p:cNvPr>
          <p:cNvSpPr txBox="1">
            <a:spLocks/>
          </p:cNvSpPr>
          <p:nvPr/>
        </p:nvSpPr>
        <p:spPr>
          <a:xfrm>
            <a:off x="6549893" y="5843037"/>
            <a:ext cx="2019564" cy="575193"/>
          </a:xfrm>
          <a:prstGeom prst="rect">
            <a:avLst/>
          </a:prstGeom>
        </p:spPr>
        <p:txBody>
          <a:bodyPr vert="horz" lIns="113395" tIns="56698" rIns="113395" bIns="56698" rtlCol="0" anchor="t">
            <a:normAutofit fontScale="7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464" dirty="0"/>
              <a:t>Budget 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A80C5F63-9D7A-4B62-92A9-2962ACB4B7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612351"/>
              </p:ext>
            </p:extLst>
          </p:nvPr>
        </p:nvGraphicFramePr>
        <p:xfrm>
          <a:off x="3756100" y="6791318"/>
          <a:ext cx="7245601" cy="304302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059625">
                  <a:extLst>
                    <a:ext uri="{9D8B030D-6E8A-4147-A177-3AD203B41FA5}">
                      <a16:colId xmlns:a16="http://schemas.microsoft.com/office/drawing/2014/main" val="3698776658"/>
                    </a:ext>
                  </a:extLst>
                </a:gridCol>
                <a:gridCol w="2185976">
                  <a:extLst>
                    <a:ext uri="{9D8B030D-6E8A-4147-A177-3AD203B41FA5}">
                      <a16:colId xmlns:a16="http://schemas.microsoft.com/office/drawing/2014/main" val="2541944727"/>
                    </a:ext>
                  </a:extLst>
                </a:gridCol>
              </a:tblGrid>
              <a:tr h="771908">
                <a:tc>
                  <a:txBody>
                    <a:bodyPr/>
                    <a:lstStyle/>
                    <a:p>
                      <a:pPr marL="0" marR="0" indent="9017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البند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85046" marR="85046" marT="0" marB="0"/>
                </a:tc>
                <a:tc>
                  <a:txBody>
                    <a:bodyPr/>
                    <a:lstStyle/>
                    <a:p>
                      <a:pPr marL="0" marR="0" indent="9017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التكلفة جنيه مصري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85046" marR="85046" marT="0" marB="0"/>
                </a:tc>
                <a:extLst>
                  <a:ext uri="{0D108BD9-81ED-4DB2-BD59-A6C34878D82A}">
                    <a16:rowId xmlns:a16="http://schemas.microsoft.com/office/drawing/2014/main" val="3109361595"/>
                  </a:ext>
                </a:extLst>
              </a:tr>
              <a:tr h="604774">
                <a:tc>
                  <a:txBody>
                    <a:bodyPr/>
                    <a:lstStyle/>
                    <a:p>
                      <a:pPr marL="0" marR="0" indent="9017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عمل نموذج أولي من الفلتر </a:t>
                      </a:r>
                      <a:r>
                        <a:rPr lang="ar-EG" sz="2000" dirty="0">
                          <a:effectLst/>
                        </a:rPr>
                        <a:t>الذكي </a:t>
                      </a:r>
                      <a:r>
                        <a:rPr lang="ar-SA" sz="2000" dirty="0">
                          <a:effectLst/>
                        </a:rPr>
                        <a:t>المحفز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85046" marR="85046" marT="0" marB="0"/>
                </a:tc>
                <a:tc>
                  <a:txBody>
                    <a:bodyPr/>
                    <a:lstStyle/>
                    <a:p>
                      <a:pPr marL="0" marR="0" indent="9017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600000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85046" marR="85046" marT="0" marB="0"/>
                </a:tc>
                <a:extLst>
                  <a:ext uri="{0D108BD9-81ED-4DB2-BD59-A6C34878D82A}">
                    <a16:rowId xmlns:a16="http://schemas.microsoft.com/office/drawing/2014/main" val="1647208072"/>
                  </a:ext>
                </a:extLst>
              </a:tr>
              <a:tr h="416584">
                <a:tc>
                  <a:txBody>
                    <a:bodyPr/>
                    <a:lstStyle/>
                    <a:p>
                      <a:pPr marL="0" marR="0" indent="9017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تجهيزات وكيمياويات وتحاليل و أجهزة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85046" marR="85046" marT="0" marB="0"/>
                </a:tc>
                <a:tc>
                  <a:txBody>
                    <a:bodyPr/>
                    <a:lstStyle/>
                    <a:p>
                      <a:pPr marL="0" marR="0" indent="9017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700000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85046" marR="85046" marT="0" marB="0"/>
                </a:tc>
                <a:extLst>
                  <a:ext uri="{0D108BD9-81ED-4DB2-BD59-A6C34878D82A}">
                    <a16:rowId xmlns:a16="http://schemas.microsoft.com/office/drawing/2014/main" val="868165618"/>
                  </a:ext>
                </a:extLst>
              </a:tr>
              <a:tr h="416584">
                <a:tc>
                  <a:txBody>
                    <a:bodyPr/>
                    <a:lstStyle/>
                    <a:p>
                      <a:pPr marL="0" marR="0" indent="9017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dirty="0">
                          <a:effectLst/>
                        </a:rPr>
                        <a:t>نظام تحكم </a:t>
                      </a:r>
                      <a:r>
                        <a:rPr lang="ar-EG" sz="2000" dirty="0" err="1">
                          <a:effectLst/>
                        </a:rPr>
                        <a:t>آلى</a:t>
                      </a:r>
                      <a:r>
                        <a:rPr lang="ar-EG" sz="2000" dirty="0">
                          <a:effectLst/>
                        </a:rPr>
                        <a:t> وربطها بالخلايا الشمسية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85046" marR="85046" marT="0" marB="0"/>
                </a:tc>
                <a:tc>
                  <a:txBody>
                    <a:bodyPr/>
                    <a:lstStyle/>
                    <a:p>
                      <a:pPr marL="0" marR="0" indent="9017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700000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85046" marR="85046" marT="0" marB="0"/>
                </a:tc>
                <a:extLst>
                  <a:ext uri="{0D108BD9-81ED-4DB2-BD59-A6C34878D82A}">
                    <a16:rowId xmlns:a16="http://schemas.microsoft.com/office/drawing/2014/main" val="364877662"/>
                  </a:ext>
                </a:extLst>
              </a:tr>
              <a:tr h="833171">
                <a:tc>
                  <a:txBody>
                    <a:bodyPr/>
                    <a:lstStyle/>
                    <a:p>
                      <a:pPr marL="0" marR="0" indent="9017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إجمالي التكلفة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85046" marR="85046" marT="0" marB="0"/>
                </a:tc>
                <a:tc>
                  <a:txBody>
                    <a:bodyPr/>
                    <a:lstStyle/>
                    <a:p>
                      <a:pPr marL="0" marR="0" indent="9017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2مليون جنيه مصري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85046" marR="85046" marT="0" marB="0"/>
                </a:tc>
                <a:extLst>
                  <a:ext uri="{0D108BD9-81ED-4DB2-BD59-A6C34878D82A}">
                    <a16:rowId xmlns:a16="http://schemas.microsoft.com/office/drawing/2014/main" val="4081823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362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1002</TotalTime>
  <Words>261</Words>
  <Application>Microsoft Office PowerPoint</Application>
  <PresentationFormat>Custom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 3</vt:lpstr>
      <vt:lpstr>Office Theme</vt:lpstr>
      <vt:lpstr>PowerPoint Presentation</vt:lpstr>
      <vt:lpstr>Climate Change and CO2</vt:lpstr>
      <vt:lpstr>The challenge </vt:lpstr>
      <vt:lpstr>Tasks and time schedule </vt:lpstr>
      <vt:lpstr>Expected outputs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Dr.Mahmoud Elrouby Mohammed</dc:creator>
  <cp:lastModifiedBy>Mohamed Elmelegy</cp:lastModifiedBy>
  <cp:revision>20</cp:revision>
  <dcterms:created xsi:type="dcterms:W3CDTF">2022-10-04T06:18:36Z</dcterms:created>
  <dcterms:modified xsi:type="dcterms:W3CDTF">2022-10-22T02:00:15Z</dcterms:modified>
</cp:coreProperties>
</file>