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7"/>
  </p:notesMasterIdLst>
  <p:sldIdLst>
    <p:sldId id="256" r:id="rId2"/>
    <p:sldId id="257" r:id="rId3"/>
    <p:sldId id="258" r:id="rId4"/>
    <p:sldId id="259" r:id="rId5"/>
    <p:sldId id="260"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000000"/>
          </p15:clr>
        </p15:guide>
        <p15:guide id="2" pos="4762"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1422" y="84"/>
      </p:cViewPr>
      <p:guideLst>
        <p:guide orient="horz" pos="3368"/>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721484-53FB-4217-9251-036C0CA671BC}" type="datetimeFigureOut">
              <a:rPr lang="en-US" smtClean="0"/>
              <a:t>10/18/2022</a:t>
            </a:fld>
            <a:endParaRPr lang="en-US"/>
          </a:p>
        </p:txBody>
      </p:sp>
      <p:sp>
        <p:nvSpPr>
          <p:cNvPr id="4" name="عنصر نائب لصورة الشريحة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D14722-3177-44A3-8805-0CF6CDAE4837}" type="slidenum">
              <a:rPr lang="en-US" smtClean="0"/>
              <a:t>‹#›</a:t>
            </a:fld>
            <a:endParaRPr lang="en-US"/>
          </a:p>
        </p:txBody>
      </p:sp>
    </p:spTree>
    <p:extLst>
      <p:ext uri="{BB962C8B-B14F-4D97-AF65-F5344CB8AC3E}">
        <p14:creationId xmlns:p14="http://schemas.microsoft.com/office/powerpoint/2010/main" val="4289235060"/>
      </p:ext>
    </p:extLst>
  </p:cSld>
  <p:clrMap bg1="lt1" tx1="dk1" bg2="lt2" tx2="dk2" accent1="accent1" accent2="accent2" accent3="accent3" accent4="accent4" accent5="accent5" accent6="accent6" hlink="hlink" folHlink="folHlink"/>
  <p:notesStyle>
    <a:lvl1pPr marL="0" algn="l" defTabSz="1238921" rtl="0" eaLnBrk="1" latinLnBrk="0" hangingPunct="1">
      <a:defRPr sz="1626" kern="1200">
        <a:solidFill>
          <a:schemeClr val="tx1"/>
        </a:solidFill>
        <a:latin typeface="+mn-lt"/>
        <a:ea typeface="+mn-ea"/>
        <a:cs typeface="+mn-cs"/>
      </a:defRPr>
    </a:lvl1pPr>
    <a:lvl2pPr marL="619460" algn="l" defTabSz="1238921" rtl="0" eaLnBrk="1" latinLnBrk="0" hangingPunct="1">
      <a:defRPr sz="1626" kern="1200">
        <a:solidFill>
          <a:schemeClr val="tx1"/>
        </a:solidFill>
        <a:latin typeface="+mn-lt"/>
        <a:ea typeface="+mn-ea"/>
        <a:cs typeface="+mn-cs"/>
      </a:defRPr>
    </a:lvl2pPr>
    <a:lvl3pPr marL="1238921" algn="l" defTabSz="1238921" rtl="0" eaLnBrk="1" latinLnBrk="0" hangingPunct="1">
      <a:defRPr sz="1626" kern="1200">
        <a:solidFill>
          <a:schemeClr val="tx1"/>
        </a:solidFill>
        <a:latin typeface="+mn-lt"/>
        <a:ea typeface="+mn-ea"/>
        <a:cs typeface="+mn-cs"/>
      </a:defRPr>
    </a:lvl3pPr>
    <a:lvl4pPr marL="1858381" algn="l" defTabSz="1238921" rtl="0" eaLnBrk="1" latinLnBrk="0" hangingPunct="1">
      <a:defRPr sz="1626" kern="1200">
        <a:solidFill>
          <a:schemeClr val="tx1"/>
        </a:solidFill>
        <a:latin typeface="+mn-lt"/>
        <a:ea typeface="+mn-ea"/>
        <a:cs typeface="+mn-cs"/>
      </a:defRPr>
    </a:lvl4pPr>
    <a:lvl5pPr marL="2477841" algn="l" defTabSz="1238921" rtl="0" eaLnBrk="1" latinLnBrk="0" hangingPunct="1">
      <a:defRPr sz="1626" kern="1200">
        <a:solidFill>
          <a:schemeClr val="tx1"/>
        </a:solidFill>
        <a:latin typeface="+mn-lt"/>
        <a:ea typeface="+mn-ea"/>
        <a:cs typeface="+mn-cs"/>
      </a:defRPr>
    </a:lvl5pPr>
    <a:lvl6pPr marL="3097301" algn="l" defTabSz="1238921" rtl="0" eaLnBrk="1" latinLnBrk="0" hangingPunct="1">
      <a:defRPr sz="1626" kern="1200">
        <a:solidFill>
          <a:schemeClr val="tx1"/>
        </a:solidFill>
        <a:latin typeface="+mn-lt"/>
        <a:ea typeface="+mn-ea"/>
        <a:cs typeface="+mn-cs"/>
      </a:defRPr>
    </a:lvl6pPr>
    <a:lvl7pPr marL="3716762" algn="l" defTabSz="1238921" rtl="0" eaLnBrk="1" latinLnBrk="0" hangingPunct="1">
      <a:defRPr sz="1626" kern="1200">
        <a:solidFill>
          <a:schemeClr val="tx1"/>
        </a:solidFill>
        <a:latin typeface="+mn-lt"/>
        <a:ea typeface="+mn-ea"/>
        <a:cs typeface="+mn-cs"/>
      </a:defRPr>
    </a:lvl7pPr>
    <a:lvl8pPr marL="4336222" algn="l" defTabSz="1238921" rtl="0" eaLnBrk="1" latinLnBrk="0" hangingPunct="1">
      <a:defRPr sz="1626" kern="1200">
        <a:solidFill>
          <a:schemeClr val="tx1"/>
        </a:solidFill>
        <a:latin typeface="+mn-lt"/>
        <a:ea typeface="+mn-ea"/>
        <a:cs typeface="+mn-cs"/>
      </a:defRPr>
    </a:lvl8pPr>
    <a:lvl9pPr marL="4955682" algn="l" defTabSz="1238921" rtl="0" eaLnBrk="1" latinLnBrk="0" hangingPunct="1">
      <a:defRPr sz="162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004888" y="685800"/>
            <a:ext cx="4848225" cy="3429000"/>
          </a:xfrm>
        </p:spPr>
      </p:sp>
      <p:sp>
        <p:nvSpPr>
          <p:cNvPr id="3" name="عنصر نائب للملاحظات 2"/>
          <p:cNvSpPr>
            <a:spLocks noGrp="1"/>
          </p:cNvSpPr>
          <p:nvPr>
            <p:ph type="body" idx="1"/>
          </p:nvPr>
        </p:nvSpPr>
        <p:spPr/>
        <p:txBody>
          <a:bodyPr/>
          <a:lstStyle/>
          <a:p>
            <a:r>
              <a:rPr lang="ar-EG" dirty="0"/>
              <a:t>0</a:t>
            </a:r>
            <a:endParaRPr lang="en-US" dirty="0"/>
          </a:p>
        </p:txBody>
      </p:sp>
      <p:sp>
        <p:nvSpPr>
          <p:cNvPr id="4" name="عنصر نائب لرقم الشريحة 3"/>
          <p:cNvSpPr>
            <a:spLocks noGrp="1"/>
          </p:cNvSpPr>
          <p:nvPr>
            <p:ph type="sldNum" sz="quarter" idx="10"/>
          </p:nvPr>
        </p:nvSpPr>
        <p:spPr/>
        <p:txBody>
          <a:bodyPr/>
          <a:lstStyle/>
          <a:p>
            <a:fld id="{EBD14722-3177-44A3-8805-0CF6CDAE4837}" type="slidenum">
              <a:rPr lang="en-US" smtClean="0"/>
              <a:t>1</a:t>
            </a:fld>
            <a:endParaRPr lang="en-US"/>
          </a:p>
        </p:txBody>
      </p:sp>
    </p:spTree>
    <p:extLst>
      <p:ext uri="{BB962C8B-B14F-4D97-AF65-F5344CB8AC3E}">
        <p14:creationId xmlns:p14="http://schemas.microsoft.com/office/powerpoint/2010/main" val="119166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74369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0018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6503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083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786306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23/03/1444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68907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23/03/1444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8819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23/03/1444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62668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23/03/1444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4675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23/03/1444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96669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23/03/1444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0866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23/03/1444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41015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89919" y="2776182"/>
            <a:ext cx="11339513" cy="1133950"/>
          </a:xfrm>
        </p:spPr>
        <p:txBody>
          <a:bodyPr>
            <a:normAutofit/>
          </a:bodyPr>
          <a:lstStyle/>
          <a:p>
            <a:r>
              <a:rPr lang="ar-EG" sz="5952" b="1" dirty="0"/>
              <a:t>مقدم المبادرة</a:t>
            </a:r>
            <a:endParaRPr lang="en-US" sz="5952" b="1" dirty="0"/>
          </a:p>
        </p:txBody>
      </p:sp>
      <p:sp>
        <p:nvSpPr>
          <p:cNvPr id="4" name="Subtitle 2"/>
          <p:cNvSpPr>
            <a:spLocks noGrp="1"/>
          </p:cNvSpPr>
          <p:nvPr>
            <p:ph type="subTitle" idx="1"/>
          </p:nvPr>
        </p:nvSpPr>
        <p:spPr>
          <a:xfrm>
            <a:off x="566976" y="3644979"/>
            <a:ext cx="13796407" cy="6425724"/>
          </a:xfrm>
        </p:spPr>
        <p:txBody>
          <a:bodyPr>
            <a:normAutofit/>
          </a:bodyPr>
          <a:lstStyle/>
          <a:p>
            <a:pPr algn="r" rtl="1">
              <a:defRPr/>
            </a:pPr>
            <a:endParaRPr lang="ar-EG" sz="4000" b="1" dirty="0">
              <a:solidFill>
                <a:sysClr val="windowText" lastClr="000000"/>
              </a:solidFill>
              <a:latin typeface="Sakkal Majalla" panose="02000000000000000000" pitchFamily="2" charset="-78"/>
              <a:cs typeface="Sakkal Majalla" panose="02000000000000000000" pitchFamily="2" charset="-78"/>
            </a:endParaRPr>
          </a:p>
          <a:p>
            <a:pPr marL="283487" indent="-283487" algn="r" rtl="1">
              <a:buFont typeface="Arial" panose="020B0604020202020204" pitchFamily="34" charset="0"/>
              <a:buChar char="•"/>
              <a:defRPr/>
            </a:pPr>
            <a:r>
              <a:rPr lang="ar-EG" sz="4000" b="1" dirty="0">
                <a:solidFill>
                  <a:sysClr val="windowText" lastClr="000000"/>
                </a:solidFill>
                <a:latin typeface="Sakkal Majalla" panose="02000000000000000000" pitchFamily="2" charset="-78"/>
                <a:cs typeface="Sakkal Majalla" panose="02000000000000000000" pitchFamily="2" charset="-78"/>
              </a:rPr>
              <a:t>الاسم </a:t>
            </a:r>
            <a:r>
              <a:rPr lang="ar-EG" sz="4000" dirty="0">
                <a:solidFill>
                  <a:sysClr val="windowText" lastClr="000000"/>
                </a:solidFill>
                <a:latin typeface="Sakkal Majalla" panose="02000000000000000000" pitchFamily="2" charset="-78"/>
                <a:cs typeface="Sakkal Majalla" panose="02000000000000000000" pitchFamily="2" charset="-78"/>
              </a:rPr>
              <a:t>: أماني بدر إبراهيم خضيري </a:t>
            </a:r>
          </a:p>
          <a:p>
            <a:pPr algn="r" rtl="1">
              <a:defRPr/>
            </a:pPr>
            <a:endParaRPr lang="ar-EG" sz="4000" dirty="0">
              <a:solidFill>
                <a:sysClr val="windowText" lastClr="000000"/>
              </a:solidFill>
              <a:latin typeface="Sakkal Majalla" panose="02000000000000000000" pitchFamily="2" charset="-78"/>
              <a:cs typeface="Sakkal Majalla" panose="02000000000000000000" pitchFamily="2" charset="-78"/>
            </a:endParaRPr>
          </a:p>
          <a:p>
            <a:pPr marL="283487" indent="-283487" algn="r" rtl="1">
              <a:buFont typeface="Arial" panose="020B0604020202020204" pitchFamily="34" charset="0"/>
              <a:buChar char="•"/>
              <a:defRPr/>
            </a:pPr>
            <a:r>
              <a:rPr lang="ar-EG" sz="4000" b="1" dirty="0">
                <a:solidFill>
                  <a:sysClr val="windowText" lastClr="000000"/>
                </a:solidFill>
                <a:latin typeface="Sakkal Majalla" panose="02000000000000000000" pitchFamily="2" charset="-78"/>
                <a:cs typeface="Sakkal Majalla" panose="02000000000000000000" pitchFamily="2" charset="-78"/>
              </a:rPr>
              <a:t>الوظيفة</a:t>
            </a:r>
            <a:r>
              <a:rPr lang="ar-EG" sz="4000" dirty="0">
                <a:solidFill>
                  <a:sysClr val="windowText" lastClr="000000"/>
                </a:solidFill>
                <a:latin typeface="Sakkal Majalla" panose="02000000000000000000" pitchFamily="2" charset="-78"/>
                <a:cs typeface="Sakkal Majalla" panose="02000000000000000000" pitchFamily="2" charset="-78"/>
              </a:rPr>
              <a:t> </a:t>
            </a:r>
            <a:r>
              <a:rPr lang="ar-EG" sz="2800" dirty="0">
                <a:solidFill>
                  <a:sysClr val="windowText" lastClr="000000"/>
                </a:solidFill>
                <a:latin typeface="Sakkal Majalla" panose="02000000000000000000" pitchFamily="2" charset="-78"/>
                <a:cs typeface="Sakkal Majalla" panose="02000000000000000000" pitchFamily="2" charset="-78"/>
              </a:rPr>
              <a:t>: مدير عام الادارة العامة للتنمية الريفية – وعضو لجنة حياة كريمة – ومدير عام إدارة مشروعك بديوان عام المحافظة .</a:t>
            </a:r>
          </a:p>
          <a:p>
            <a:pPr marL="283487" indent="-283487" algn="r" rtl="1">
              <a:buFont typeface="Arial" panose="020B0604020202020204" pitchFamily="34" charset="0"/>
              <a:buChar char="•"/>
              <a:defRPr/>
            </a:pPr>
            <a:endParaRPr lang="ar-EG" sz="2800" dirty="0">
              <a:solidFill>
                <a:sysClr val="windowText" lastClr="000000"/>
              </a:solidFill>
              <a:latin typeface="Sakkal Majalla" panose="02000000000000000000" pitchFamily="2" charset="-78"/>
              <a:cs typeface="Sakkal Majalla" panose="02000000000000000000" pitchFamily="2" charset="-78"/>
            </a:endParaRPr>
          </a:p>
          <a:p>
            <a:pPr marL="283487" indent="-283487" algn="r" rtl="1">
              <a:buFont typeface="Arial" panose="020B0604020202020204" pitchFamily="34" charset="0"/>
              <a:buChar char="•"/>
              <a:defRPr/>
            </a:pPr>
            <a:r>
              <a:rPr lang="ar-EG" sz="4000" b="1" dirty="0">
                <a:solidFill>
                  <a:sysClr val="windowText" lastClr="000000"/>
                </a:solidFill>
                <a:latin typeface="Sakkal Majalla" panose="02000000000000000000" pitchFamily="2" charset="-78"/>
                <a:cs typeface="Sakkal Majalla" panose="02000000000000000000" pitchFamily="2" charset="-78"/>
              </a:rPr>
              <a:t>الخلفية</a:t>
            </a:r>
            <a:r>
              <a:rPr lang="ar-EG" sz="4000" dirty="0">
                <a:solidFill>
                  <a:sysClr val="windowText" lastClr="000000"/>
                </a:solidFill>
                <a:latin typeface="Sakkal Majalla" panose="02000000000000000000" pitchFamily="2" charset="-78"/>
                <a:cs typeface="Sakkal Majalla" panose="02000000000000000000" pitchFamily="2" charset="-78"/>
              </a:rPr>
              <a:t> </a:t>
            </a:r>
            <a:r>
              <a:rPr lang="ar-EG" sz="4000" b="1" dirty="0">
                <a:solidFill>
                  <a:sysClr val="windowText" lastClr="000000"/>
                </a:solidFill>
                <a:latin typeface="Sakkal Majalla" panose="02000000000000000000" pitchFamily="2" charset="-78"/>
                <a:cs typeface="Sakkal Majalla" panose="02000000000000000000" pitchFamily="2" charset="-78"/>
              </a:rPr>
              <a:t>العلمية</a:t>
            </a:r>
            <a:r>
              <a:rPr lang="ar-EG" sz="4000" dirty="0">
                <a:solidFill>
                  <a:sysClr val="windowText" lastClr="000000"/>
                </a:solidFill>
                <a:latin typeface="Sakkal Majalla" panose="02000000000000000000" pitchFamily="2" charset="-78"/>
                <a:cs typeface="Sakkal Majalla" panose="02000000000000000000" pitchFamily="2" charset="-78"/>
              </a:rPr>
              <a:t> : </a:t>
            </a:r>
            <a:r>
              <a:rPr lang="ar-EG" sz="2800" dirty="0">
                <a:solidFill>
                  <a:sysClr val="windowText" lastClr="000000"/>
                </a:solidFill>
                <a:latin typeface="Sakkal Majalla" panose="02000000000000000000" pitchFamily="2" charset="-78"/>
                <a:cs typeface="Sakkal Majalla" panose="02000000000000000000" pitchFamily="2" charset="-78"/>
              </a:rPr>
              <a:t>بكالوريوس زراعة اسيوط – ماجستير ادارة الاعمال من الاكاديمية العربية للعلوم والتكنولوجيا والنقل البحري</a:t>
            </a:r>
            <a:r>
              <a:rPr lang="en-US" sz="2800" dirty="0">
                <a:solidFill>
                  <a:sysClr val="windowText" lastClr="000000"/>
                </a:solidFill>
                <a:latin typeface="Sakkal Majalla" panose="02000000000000000000" pitchFamily="2" charset="-78"/>
                <a:cs typeface="Sakkal Majalla" panose="02000000000000000000" pitchFamily="2" charset="-78"/>
              </a:rPr>
              <a:t> </a:t>
            </a:r>
            <a:r>
              <a:rPr lang="ar-EG" sz="2800" dirty="0">
                <a:solidFill>
                  <a:sysClr val="windowText" lastClr="000000"/>
                </a:solidFill>
                <a:latin typeface="Sakkal Majalla" panose="02000000000000000000" pitchFamily="2" charset="-78"/>
                <a:cs typeface="Sakkal Majalla" panose="02000000000000000000" pitchFamily="2" charset="-78"/>
              </a:rPr>
              <a:t> .</a:t>
            </a:r>
            <a:endParaRPr lang="en-US" sz="2800" dirty="0">
              <a:solidFill>
                <a:sysClr val="windowText" lastClr="000000"/>
              </a:solidFill>
              <a:latin typeface="Sakkal Majalla" panose="02000000000000000000" pitchFamily="2" charset="-78"/>
              <a:cs typeface="Sakkal Majalla" panose="02000000000000000000" pitchFamily="2" charset="-78"/>
            </a:endParaRPr>
          </a:p>
          <a:p>
            <a:pPr lvl="0" algn="r" rtl="1">
              <a:defRPr/>
            </a:pPr>
            <a:endParaRPr lang="ar-EG" sz="4000" dirty="0">
              <a:solidFill>
                <a:sysClr val="windowText" lastClr="0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35917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815380" y="2076648"/>
            <a:ext cx="13749159" cy="7543602"/>
          </a:xfrm>
          <a:prstGeom prst="rect">
            <a:avLst/>
          </a:prstGeom>
        </p:spPr>
        <p:txBody>
          <a:bodyPr vert="horz" lIns="113395" tIns="56698" rIns="113395" bIns="56698"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6900" b="1" dirty="0">
                <a:solidFill>
                  <a:sysClr val="windowText" lastClr="000000"/>
                </a:solidFill>
                <a:latin typeface="Sakkal Majalla" panose="02000000000000000000" pitchFamily="2" charset="-78"/>
                <a:cs typeface="Sakkal Majalla" panose="02000000000000000000" pitchFamily="2" charset="-78"/>
              </a:rPr>
              <a:t>الخبرات</a:t>
            </a:r>
            <a:r>
              <a:rPr lang="ar-EG" sz="6300" dirty="0">
                <a:solidFill>
                  <a:sysClr val="windowText" lastClr="000000"/>
                </a:solidFill>
                <a:latin typeface="Sakkal Majalla" panose="02000000000000000000" pitchFamily="2" charset="-78"/>
                <a:cs typeface="Sakkal Majalla" panose="02000000000000000000" pitchFamily="2" charset="-78"/>
              </a:rPr>
              <a:t> :  </a:t>
            </a:r>
          </a:p>
          <a:p>
            <a:pPr marL="0" indent="0" algn="r" defTabSz="1133947" rtl="1">
              <a:spcBef>
                <a:spcPts val="1240"/>
              </a:spcBef>
              <a:buNone/>
              <a:defRPr/>
            </a:pPr>
            <a:endParaRPr lang="ar-EG" sz="2976" dirty="0">
              <a:solidFill>
                <a:sysClr val="windowText" lastClr="000000"/>
              </a:solidFill>
              <a:latin typeface="Sakkal Majalla" panose="02000000000000000000" pitchFamily="2" charset="-78"/>
              <a:cs typeface="Sakkal Majalla" panose="02000000000000000000" pitchFamily="2" charset="-78"/>
            </a:endParaRPr>
          </a:p>
          <a:p>
            <a:pPr marL="0" indent="0" algn="r" defTabSz="1133947" rtl="1">
              <a:spcBef>
                <a:spcPts val="1240"/>
              </a:spcBef>
              <a:buNone/>
              <a:defRPr/>
            </a:pPr>
            <a:r>
              <a:rPr lang="ar-EG" sz="2976" dirty="0">
                <a:solidFill>
                  <a:sysClr val="windowText" lastClr="000000"/>
                </a:solidFill>
                <a:latin typeface="Sakkal Majalla" panose="02000000000000000000" pitchFamily="2" charset="-78"/>
                <a:cs typeface="Sakkal Majalla" panose="02000000000000000000" pitchFamily="2" charset="-78"/>
              </a:rPr>
              <a:t>      </a:t>
            </a:r>
            <a:r>
              <a:rPr lang="ar-EG" sz="3400" dirty="0">
                <a:solidFill>
                  <a:sysClr val="windowText" lastClr="000000"/>
                </a:solidFill>
                <a:latin typeface="Sakkal Majalla" panose="02000000000000000000" pitchFamily="2" charset="-78"/>
                <a:cs typeface="Sakkal Majalla" panose="02000000000000000000" pitchFamily="2" charset="-78"/>
              </a:rPr>
              <a:t>         من عام  1992 حتي 1995 العمل بمديرية الشئون الاجتماعية. (الاشتراك في دعم وتعظيم العمل المجتمعي الأهلي)</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1995 حتي 1996 العمل بإدارة العلاقات العامة بمدينة ابو سمبل السياحي. (اعداد وتجهير برامج الزيارات الهامة)</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1996 حتي 1997 العمل بإدارة الامومة والطفولة بديوان عام المحافظة. (تنفيذ برنامج محو الامية للمرأة والطفل )</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1997 حتي 1998 العمل بإدارة الشئون الاقتصادية بديوان عام المحافظة. (الاشراف على دراسات جدوى المشروعات)</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1998 حتي 2001 العمل بإدارة بناء وتنمية القرية بديوان عام المحافظة. (متابعة مشروعات صندوق التنمية المحلية)</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2001 حتي 2005 العمل بإدارة التعاون الانتاجي بديوان عام المحافظة. (متابعة مشروعات مبادرة 4 مليون شاب )</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2005 حتي 2007 العمل بإدارة المخلفات الصلبة بديوان عام المحافظة. (الاشراف على المدفن المحكوم ومصنع التدوير)</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2007 حتي 2018 العمل بإدارة الحدائق. (المشاركة في زراعة الاشجار والمسطحات الخضراء ورفع كفاءة الحدائق)</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2018 وحتي تاريخه مديرا عاما لإدارة مشروعك بديوان عام المحافظة.(تنفيذ خطة مبادرة مشروعك للشباب والمرأة)</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2019 وحتي 2021 مديرا عاما لإدارة الحدائق. ( المشاركة في اعمال التطوير والتجميل لمحافظة اسوان )</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من عام 2021 وحتي تاريخه مديرا عاما للإدارة العامة للتنمية الريفية و عضو لجنة حياة كريمة ومديرا عاما </a:t>
            </a:r>
          </a:p>
          <a:p>
            <a:pPr marL="0" indent="0" algn="r" defTabSz="1133947" rtl="1">
              <a:spcBef>
                <a:spcPts val="1240"/>
              </a:spcBef>
              <a:buNone/>
              <a:defRPr/>
            </a:pPr>
            <a:r>
              <a:rPr lang="ar-EG" sz="3400" dirty="0">
                <a:solidFill>
                  <a:sysClr val="windowText" lastClr="000000"/>
                </a:solidFill>
                <a:latin typeface="Sakkal Majalla" panose="02000000000000000000" pitchFamily="2" charset="-78"/>
                <a:cs typeface="Sakkal Majalla" panose="02000000000000000000" pitchFamily="2" charset="-78"/>
              </a:rPr>
              <a:t>               لإدارة بناء وتنمية القرية المصرية بديوان عام المحافظة. ( متابعة اعمال المشروعات المنفذة من خلال مبادرة حياة كريمة )</a:t>
            </a:r>
            <a:endParaRPr lang="en-US" sz="4000" dirty="0">
              <a:solidFill>
                <a:sysClr val="windowText" lastClr="0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72014" y="1730694"/>
            <a:ext cx="11339513" cy="876055"/>
          </a:xfrm>
        </p:spPr>
        <p:txBody>
          <a:bodyPr>
            <a:noAutofit/>
          </a:bodyPr>
          <a:lstStyle/>
          <a:p>
            <a:r>
              <a:rPr lang="ar-EG" sz="5952" dirty="0">
                <a:solidFill>
                  <a:prstClr val="black"/>
                </a:solidFill>
              </a:rPr>
              <a:t>مبادرة ( رائدات الاعمال المنزلية ) </a:t>
            </a:r>
            <a:endParaRPr lang="en-US" sz="8185" dirty="0"/>
          </a:p>
        </p:txBody>
      </p:sp>
      <p:sp>
        <p:nvSpPr>
          <p:cNvPr id="4" name="Subtitle 2"/>
          <p:cNvSpPr>
            <a:spLocks noGrp="1"/>
          </p:cNvSpPr>
          <p:nvPr>
            <p:ph type="subTitle" idx="1"/>
          </p:nvPr>
        </p:nvSpPr>
        <p:spPr>
          <a:xfrm>
            <a:off x="997855" y="2845381"/>
            <a:ext cx="13287829" cy="8207303"/>
          </a:xfrm>
        </p:spPr>
        <p:txBody>
          <a:bodyPr>
            <a:normAutofit/>
          </a:bodyPr>
          <a:lstStyle/>
          <a:p>
            <a:pPr marL="425230" indent="-425230" algn="r" rtl="1">
              <a:lnSpc>
                <a:spcPct val="120000"/>
              </a:lnSpc>
              <a:buFont typeface="Arial" pitchFamily="34" charset="0"/>
              <a:buChar char="•"/>
            </a:pPr>
            <a:r>
              <a:rPr lang="ar-EG" sz="2800" b="1" dirty="0">
                <a:latin typeface="Sakkal Majalla" panose="02000000000000000000" pitchFamily="2" charset="-78"/>
                <a:cs typeface="Sakkal Majalla" panose="02000000000000000000" pitchFamily="2" charset="-78"/>
              </a:rPr>
              <a:t>اسم المبادرة </a:t>
            </a:r>
            <a:r>
              <a:rPr lang="ar-EG" sz="2800" dirty="0">
                <a:latin typeface="Sakkal Majalla" panose="02000000000000000000" pitchFamily="2" charset="-78"/>
                <a:cs typeface="Sakkal Majalla" panose="02000000000000000000" pitchFamily="2" charset="-78"/>
              </a:rPr>
              <a:t>: رائدات الاعمال المنزلية .</a:t>
            </a:r>
          </a:p>
          <a:p>
            <a:pPr marL="425230" indent="-425230" algn="r" rtl="1">
              <a:lnSpc>
                <a:spcPct val="120000"/>
              </a:lnSpc>
              <a:buFont typeface="Arial" pitchFamily="34" charset="0"/>
              <a:buChar char="•"/>
            </a:pPr>
            <a:r>
              <a:rPr lang="ar-EG" sz="2800" b="1" dirty="0">
                <a:latin typeface="Sakkal Majalla" panose="02000000000000000000" pitchFamily="2" charset="-78"/>
                <a:cs typeface="Sakkal Majalla" panose="02000000000000000000" pitchFamily="2" charset="-78"/>
              </a:rPr>
              <a:t>فكرة المبادرة</a:t>
            </a:r>
            <a:r>
              <a:rPr lang="ar-EG" sz="2800" dirty="0">
                <a:latin typeface="Sakkal Majalla" panose="02000000000000000000" pitchFamily="2" charset="-78"/>
                <a:cs typeface="Sakkal Majalla" panose="02000000000000000000" pitchFamily="2" charset="-78"/>
              </a:rPr>
              <a:t>: منح السيدات الريفيات المعيلات ( مطلقات - ارامل - هجر الزوج – الزوج عاجز عجز كلي ) مساهمات نقدية مرتدة بدون فوائد أو مصاريف إدارية من صندوق الخدمة بالديوان العام مبلغ قدره 1000 جنيه  لعمل مشروع منزلي على ان تعطى السيدة فترة سماح 3 اشهر ثم يتم السداد على اقساط شهرية بواقع 100 جنية شهرياً على 10 أشهر .</a:t>
            </a:r>
          </a:p>
          <a:p>
            <a:pPr marL="425230" indent="-425230" algn="r" rtl="1">
              <a:lnSpc>
                <a:spcPct val="120000"/>
              </a:lnSpc>
              <a:buFont typeface="Arial" pitchFamily="34" charset="0"/>
              <a:buChar char="•"/>
            </a:pPr>
            <a:r>
              <a:rPr lang="ar-EG" sz="2800" b="1" dirty="0">
                <a:latin typeface="Sakkal Majalla" panose="02000000000000000000" pitchFamily="2" charset="-78"/>
                <a:cs typeface="Sakkal Majalla" panose="02000000000000000000" pitchFamily="2" charset="-78"/>
              </a:rPr>
              <a:t>الفئة المستفيدة من المبادرة </a:t>
            </a:r>
            <a:r>
              <a:rPr lang="ar-EG" sz="2800" dirty="0">
                <a:latin typeface="Sakkal Majalla" panose="02000000000000000000" pitchFamily="2" charset="-78"/>
                <a:cs typeface="Sakkal Majalla" panose="02000000000000000000" pitchFamily="2" charset="-78"/>
              </a:rPr>
              <a:t>: السيدات الريفيات المعيلات ( المطلقات – الارامل – هجر الزوج – الزوج عاجز عجز كلى ). </a:t>
            </a:r>
          </a:p>
          <a:p>
            <a:pPr marL="425230" indent="-425230" algn="r" rtl="1">
              <a:lnSpc>
                <a:spcPct val="120000"/>
              </a:lnSpc>
              <a:buFont typeface="Arial" pitchFamily="34" charset="0"/>
              <a:buChar char="•"/>
            </a:pPr>
            <a:r>
              <a:rPr lang="ar-EG" sz="2800" dirty="0">
                <a:latin typeface="Sakkal Majalla" panose="02000000000000000000" pitchFamily="2" charset="-78"/>
                <a:cs typeface="Sakkal Majalla" panose="02000000000000000000" pitchFamily="2" charset="-78"/>
              </a:rPr>
              <a:t> </a:t>
            </a:r>
            <a:r>
              <a:rPr lang="ar-EG" sz="2800" b="1" dirty="0">
                <a:latin typeface="Sakkal Majalla" panose="02000000000000000000" pitchFamily="2" charset="-78"/>
                <a:cs typeface="Sakkal Majalla" panose="02000000000000000000" pitchFamily="2" charset="-78"/>
              </a:rPr>
              <a:t>الميزة التنافسية </a:t>
            </a:r>
            <a:r>
              <a:rPr lang="ar-EG" sz="2800" dirty="0">
                <a:latin typeface="Sakkal Majalla" panose="02000000000000000000" pitchFamily="2" charset="-78"/>
                <a:cs typeface="Sakkal Majalla" panose="02000000000000000000" pitchFamily="2" charset="-78"/>
              </a:rPr>
              <a:t>: - وجود التحول الرقمي بديوان عام المحافظة ساعد كثيراً على دعم المبادرة بالآتي :-</a:t>
            </a:r>
            <a:endParaRPr lang="en-US" sz="2800" dirty="0">
              <a:latin typeface="Sakkal Majalla" panose="02000000000000000000" pitchFamily="2" charset="-78"/>
              <a:cs typeface="Sakkal Majalla" panose="02000000000000000000" pitchFamily="2" charset="-78"/>
            </a:endParaRPr>
          </a:p>
          <a:p>
            <a:pPr algn="r" rtl="1">
              <a:lnSpc>
                <a:spcPct val="120000"/>
              </a:lnSpc>
            </a:pPr>
            <a:r>
              <a:rPr lang="ar-EG" sz="2800" dirty="0">
                <a:latin typeface="Sakkal Majalla" panose="02000000000000000000" pitchFamily="2" charset="-78"/>
                <a:cs typeface="Sakkal Majalla" panose="02000000000000000000" pitchFamily="2" charset="-78"/>
              </a:rPr>
              <a:t>       1- وجود موقع ( ابنة الملك</a:t>
            </a:r>
            <a:r>
              <a:rPr lang="en-US" sz="2800" dirty="0">
                <a:latin typeface="Sakkal Majalla" panose="02000000000000000000" pitchFamily="2" charset="-78"/>
                <a:cs typeface="Sakkal Majalla" panose="02000000000000000000" pitchFamily="2" charset="-78"/>
              </a:rPr>
              <a:t>http://kda.aswan.gov.eg   </a:t>
            </a:r>
            <a:r>
              <a:rPr lang="ar-EG" sz="2800" dirty="0">
                <a:latin typeface="Sakkal Majalla" panose="02000000000000000000" pitchFamily="2" charset="-78"/>
                <a:cs typeface="Sakkal Majalla" panose="02000000000000000000" pitchFamily="2" charset="-78"/>
              </a:rPr>
              <a:t> ) الذى يتم من خلاله عرض أخبار كل ما يخص المرأة .</a:t>
            </a:r>
          </a:p>
          <a:p>
            <a:pPr algn="r">
              <a:lnSpc>
                <a:spcPct val="120000"/>
              </a:lnSpc>
            </a:pPr>
            <a:r>
              <a:rPr lang="ar-EG" sz="2800" dirty="0">
                <a:latin typeface="Sakkal Majalla" panose="02000000000000000000" pitchFamily="2" charset="-78"/>
                <a:cs typeface="Sakkal Majalla" panose="02000000000000000000" pitchFamily="2" charset="-78"/>
              </a:rPr>
              <a:t>       2 - الاشتراك في عمل تطبيق ( </a:t>
            </a:r>
            <a:r>
              <a:rPr lang="ar-EG" sz="2800" dirty="0" err="1">
                <a:latin typeface="Sakkal Majalla" panose="02000000000000000000" pitchFamily="2" charset="-78"/>
                <a:cs typeface="Sakkal Majalla" panose="02000000000000000000" pitchFamily="2" charset="-78"/>
              </a:rPr>
              <a:t>الأسوانية</a:t>
            </a:r>
            <a:r>
              <a:rPr lang="ar-EG" sz="2800" dirty="0">
                <a:latin typeface="Sakkal Majalla" panose="02000000000000000000" pitchFamily="2" charset="-78"/>
                <a:cs typeface="Sakkal Majalla" panose="02000000000000000000" pitchFamily="2" charset="-78"/>
              </a:rPr>
              <a:t> ) والذى يتم فيه عرض جميع تجارب المشروعات المنفذة من السيدات. </a:t>
            </a:r>
          </a:p>
          <a:p>
            <a:pPr algn="r">
              <a:lnSpc>
                <a:spcPct val="120000"/>
              </a:lnSpc>
            </a:pPr>
            <a:r>
              <a:rPr lang="ar-EG" sz="2800" dirty="0">
                <a:latin typeface="Sakkal Majalla" panose="02000000000000000000" pitchFamily="2" charset="-78"/>
                <a:cs typeface="Sakkal Majalla" panose="02000000000000000000" pitchFamily="2" charset="-78"/>
              </a:rPr>
              <a:t>وأن من اهم المزايا التنافسية انفراد محافظة أسوان بالمبادرة لاستهداف السيدات المعيلات الاكثر احتياجاً وتوفير مصدر رزق  ثابت لهم من خلال تنفيذهن مشروعات منزلية و تمكين المرأة </a:t>
            </a:r>
            <a:r>
              <a:rPr lang="ar-EG" sz="2800" dirty="0" err="1">
                <a:latin typeface="Sakkal Majalla" panose="02000000000000000000" pitchFamily="2" charset="-78"/>
                <a:cs typeface="Sakkal Majalla" panose="02000000000000000000" pitchFamily="2" charset="-78"/>
              </a:rPr>
              <a:t>الاسوانية</a:t>
            </a:r>
            <a:r>
              <a:rPr lang="ar-EG" sz="2800" dirty="0">
                <a:latin typeface="Sakkal Majalla" panose="02000000000000000000" pitchFamily="2" charset="-78"/>
                <a:cs typeface="Sakkal Majalla" panose="02000000000000000000" pitchFamily="2" charset="-78"/>
              </a:rPr>
              <a:t> اقتصادياً واجتماعياً وتحقيق هدف المحافظة وتطبيق الاستراتيجية الوطنية للمرأة.     </a:t>
            </a:r>
          </a:p>
          <a:p>
            <a:pPr marL="425230" indent="-425230" algn="r" rtl="1">
              <a:lnSpc>
                <a:spcPct val="120000"/>
              </a:lnSpc>
              <a:buFont typeface="Arial" pitchFamily="34" charset="0"/>
              <a:buChar char="•"/>
            </a:pPr>
            <a:endParaRPr lang="en-US"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397719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89918" y="1883124"/>
            <a:ext cx="11339513" cy="1133951"/>
          </a:xfrm>
        </p:spPr>
        <p:txBody>
          <a:bodyPr>
            <a:normAutofit/>
          </a:bodyPr>
          <a:lstStyle/>
          <a:p>
            <a:r>
              <a:rPr lang="ar-EG" sz="5952" dirty="0"/>
              <a:t>أثر المبادرة الاجتماعي و الاقتصادي والبيئي</a:t>
            </a:r>
            <a:endParaRPr lang="en-US" sz="5952" dirty="0"/>
          </a:p>
        </p:txBody>
      </p:sp>
      <p:sp>
        <p:nvSpPr>
          <p:cNvPr id="4" name="Subtitle 2"/>
          <p:cNvSpPr>
            <a:spLocks noGrp="1"/>
          </p:cNvSpPr>
          <p:nvPr>
            <p:ph type="subTitle" idx="1"/>
          </p:nvPr>
        </p:nvSpPr>
        <p:spPr>
          <a:xfrm>
            <a:off x="676656" y="3550483"/>
            <a:ext cx="13880592" cy="6331228"/>
          </a:xfrm>
        </p:spPr>
        <p:txBody>
          <a:bodyPr>
            <a:normAutofit lnSpcReduction="10000"/>
          </a:bodyPr>
          <a:lstStyle/>
          <a:p>
            <a:pPr marL="425230" indent="-425230" algn="r" rtl="1">
              <a:lnSpc>
                <a:spcPct val="120000"/>
              </a:lnSpc>
              <a:buFont typeface="Arial" panose="020B0604020202020204" pitchFamily="34" charset="0"/>
              <a:buChar char="•"/>
            </a:pPr>
            <a:r>
              <a:rPr lang="ar-EG" sz="3200" b="1" dirty="0">
                <a:solidFill>
                  <a:prstClr val="black"/>
                </a:solidFill>
                <a:latin typeface="Sakkal Majalla" panose="02000000000000000000" pitchFamily="2" charset="-78"/>
                <a:cs typeface="Sakkal Majalla" panose="02000000000000000000" pitchFamily="2" charset="-78"/>
              </a:rPr>
              <a:t>عدد الوظائف التي وفرتها المبادرة : </a:t>
            </a:r>
            <a:r>
              <a:rPr lang="ar-EG" sz="3200" dirty="0">
                <a:solidFill>
                  <a:prstClr val="black"/>
                </a:solidFill>
                <a:latin typeface="Sakkal Majalla" panose="02000000000000000000" pitchFamily="2" charset="-78"/>
                <a:cs typeface="Sakkal Majalla" panose="02000000000000000000" pitchFamily="2" charset="-78"/>
              </a:rPr>
              <a:t>590 سيدة مستفيدة وسوف يتم توفير عدد 150 وظيفة لسيدات اخريات خلال هذا الشهر على اساس ما توفر لنا من اعتمادات مالية وما تم تحصيله من اقساط المشروعات التي تم تنفيذها من قبل ومن الممكن ان نصل لعدد كبير من توظيف السيدات اللاتي لديهن افكار مختلفة  وراغبات لعمل مثل هذه المشروعات قد يصل الى أكثر من 75% من إجمالي عدد السيدات المعيلات .  </a:t>
            </a:r>
          </a:p>
          <a:p>
            <a:pPr marL="425230" indent="-425230" algn="r" rtl="1">
              <a:lnSpc>
                <a:spcPct val="120000"/>
              </a:lnSpc>
              <a:buFont typeface="Arial" panose="020B0604020202020204" pitchFamily="34" charset="0"/>
              <a:buChar char="•"/>
            </a:pPr>
            <a:r>
              <a:rPr lang="ar-EG" sz="3200" b="1" dirty="0">
                <a:solidFill>
                  <a:prstClr val="black"/>
                </a:solidFill>
                <a:latin typeface="Sakkal Majalla" panose="02000000000000000000" pitchFamily="2" charset="-78"/>
                <a:cs typeface="Sakkal Majalla" panose="02000000000000000000" pitchFamily="2" charset="-78"/>
              </a:rPr>
              <a:t>أثر المبادرة في تقليل الانبعاثات الضارة :</a:t>
            </a:r>
            <a:r>
              <a:rPr lang="ar-EG" sz="3200" b="1" u="sng" dirty="0">
                <a:solidFill>
                  <a:prstClr val="black"/>
                </a:solidFill>
                <a:latin typeface="Sakkal Majalla" panose="02000000000000000000" pitchFamily="2" charset="-78"/>
                <a:cs typeface="Sakkal Majalla" panose="02000000000000000000" pitchFamily="2" charset="-78"/>
              </a:rPr>
              <a:t> </a:t>
            </a:r>
          </a:p>
          <a:p>
            <a:pPr algn="r">
              <a:lnSpc>
                <a:spcPct val="120000"/>
              </a:lnSpc>
              <a:spcBef>
                <a:spcPts val="0"/>
              </a:spcBef>
            </a:pPr>
            <a:r>
              <a:rPr lang="ar-EG" sz="3200" dirty="0">
                <a:solidFill>
                  <a:prstClr val="black"/>
                </a:solidFill>
                <a:latin typeface="Sakkal Majalla" panose="02000000000000000000" pitchFamily="2" charset="-78"/>
                <a:cs typeface="Sakkal Majalla" panose="02000000000000000000" pitchFamily="2" charset="-78"/>
              </a:rPr>
              <a:t>1- تدوير المخلفات مثل استخدام روث الاغنام والدواجن الى اسمدة طبيعية ( </a:t>
            </a:r>
            <a:r>
              <a:rPr lang="ar-EG" sz="3200" dirty="0" err="1">
                <a:solidFill>
                  <a:prstClr val="black"/>
                </a:solidFill>
                <a:latin typeface="Sakkal Majalla" panose="02000000000000000000" pitchFamily="2" charset="-78"/>
                <a:cs typeface="Sakkal Majalla" panose="02000000000000000000" pitchFamily="2" charset="-78"/>
              </a:rPr>
              <a:t>كمبوست</a:t>
            </a:r>
            <a:r>
              <a:rPr lang="ar-EG" sz="3200" dirty="0">
                <a:solidFill>
                  <a:prstClr val="black"/>
                </a:solidFill>
                <a:latin typeface="Sakkal Majalla" panose="02000000000000000000" pitchFamily="2" charset="-78"/>
                <a:cs typeface="Sakkal Majalla" panose="02000000000000000000" pitchFamily="2" charset="-78"/>
              </a:rPr>
              <a:t> ) .</a:t>
            </a:r>
          </a:p>
          <a:p>
            <a:pPr algn="r">
              <a:lnSpc>
                <a:spcPct val="120000"/>
              </a:lnSpc>
              <a:spcBef>
                <a:spcPts val="0"/>
              </a:spcBef>
            </a:pPr>
            <a:r>
              <a:rPr lang="ar-EG" sz="3200" dirty="0">
                <a:solidFill>
                  <a:prstClr val="black"/>
                </a:solidFill>
                <a:latin typeface="Sakkal Majalla" panose="02000000000000000000" pitchFamily="2" charset="-78"/>
                <a:cs typeface="Sakkal Majalla" panose="02000000000000000000" pitchFamily="2" charset="-78"/>
              </a:rPr>
              <a:t>2- زراعة أشجار مثمرة امام منزل كل سيدة صاحبة مشروع بهدف تقليل الاحتباس الحرارى وانتشار العنصر الاخضر بكل قرية       والاستفادة من ثمار الاشجار في عمل مربات طبيعية دون إضافة أي مواد حافظة .     </a:t>
            </a:r>
          </a:p>
          <a:p>
            <a:pPr algn="r">
              <a:lnSpc>
                <a:spcPct val="120000"/>
              </a:lnSpc>
              <a:spcBef>
                <a:spcPts val="0"/>
              </a:spcBef>
            </a:pPr>
            <a:r>
              <a:rPr lang="ar-EG" sz="3200" dirty="0">
                <a:solidFill>
                  <a:prstClr val="black"/>
                </a:solidFill>
                <a:latin typeface="Sakkal Majalla" panose="02000000000000000000" pitchFamily="2" charset="-78"/>
                <a:cs typeface="Sakkal Majalla" panose="02000000000000000000" pitchFamily="2" charset="-78"/>
              </a:rPr>
              <a:t>3- عصر البذور لاستخراج انواع مختلفة من الزيوت .</a:t>
            </a:r>
          </a:p>
          <a:p>
            <a:pPr algn="r">
              <a:lnSpc>
                <a:spcPct val="120000"/>
              </a:lnSpc>
              <a:spcBef>
                <a:spcPts val="0"/>
              </a:spcBef>
            </a:pPr>
            <a:r>
              <a:rPr lang="ar-EG" sz="3200" dirty="0">
                <a:solidFill>
                  <a:prstClr val="black"/>
                </a:solidFill>
                <a:latin typeface="Sakkal Majalla" panose="02000000000000000000" pitchFamily="2" charset="-78"/>
                <a:cs typeface="Sakkal Majalla" panose="02000000000000000000" pitchFamily="2" charset="-78"/>
              </a:rPr>
              <a:t>4- تدوير الزيوت لعمل انواع مختلفة من العطور وكذلك انتاج الصابون السائل .</a:t>
            </a:r>
          </a:p>
          <a:p>
            <a:pPr algn="r">
              <a:lnSpc>
                <a:spcPct val="120000"/>
              </a:lnSpc>
              <a:spcBef>
                <a:spcPts val="0"/>
              </a:spcBef>
            </a:pPr>
            <a:r>
              <a:rPr lang="ar-EG" sz="3200" dirty="0">
                <a:solidFill>
                  <a:prstClr val="black"/>
                </a:solidFill>
                <a:latin typeface="Sakkal Majalla" panose="02000000000000000000" pitchFamily="2" charset="-78"/>
                <a:cs typeface="Sakkal Majalla" panose="02000000000000000000" pitchFamily="2" charset="-78"/>
              </a:rPr>
              <a:t>5- اعادة تدوير مخلفات النخيل مثال استخدام الجريد </a:t>
            </a:r>
            <a:r>
              <a:rPr lang="ar-EG" sz="3200" dirty="0" err="1">
                <a:solidFill>
                  <a:prstClr val="black"/>
                </a:solidFill>
                <a:latin typeface="Sakkal Majalla" panose="02000000000000000000" pitchFamily="2" charset="-78"/>
                <a:cs typeface="Sakkal Majalla" panose="02000000000000000000" pitchFamily="2" charset="-78"/>
              </a:rPr>
              <a:t>فى</a:t>
            </a:r>
            <a:r>
              <a:rPr lang="ar-EG" sz="3200" dirty="0">
                <a:solidFill>
                  <a:prstClr val="black"/>
                </a:solidFill>
                <a:latin typeface="Sakkal Majalla" panose="02000000000000000000" pitchFamily="2" charset="-78"/>
                <a:cs typeface="Sakkal Majalla" panose="02000000000000000000" pitchFamily="2" charset="-78"/>
              </a:rPr>
              <a:t> عمل منتجات صديقة للبيئة </a:t>
            </a:r>
            <a:r>
              <a:rPr lang="ar-EG" sz="3200" dirty="0" err="1">
                <a:solidFill>
                  <a:prstClr val="black"/>
                </a:solidFill>
                <a:latin typeface="Sakkal Majalla" panose="02000000000000000000" pitchFamily="2" charset="-78"/>
                <a:cs typeface="Sakkal Majalla" panose="02000000000000000000" pitchFamily="2" charset="-78"/>
              </a:rPr>
              <a:t>كالشنط</a:t>
            </a:r>
            <a:r>
              <a:rPr lang="ar-EG" sz="3200" dirty="0">
                <a:solidFill>
                  <a:prstClr val="black"/>
                </a:solidFill>
                <a:latin typeface="Sakkal Majalla" panose="02000000000000000000" pitchFamily="2" charset="-78"/>
                <a:cs typeface="Sakkal Majalla" panose="02000000000000000000" pitchFamily="2" charset="-78"/>
              </a:rPr>
              <a:t> و الإكسسوارات وخلافه </a:t>
            </a:r>
          </a:p>
        </p:txBody>
      </p:sp>
    </p:spTree>
    <p:extLst>
      <p:ext uri="{BB962C8B-B14F-4D97-AF65-F5344CB8AC3E}">
        <p14:creationId xmlns:p14="http://schemas.microsoft.com/office/powerpoint/2010/main" val="2930552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89918" y="1497885"/>
            <a:ext cx="11339513" cy="970551"/>
          </a:xfrm>
        </p:spPr>
        <p:txBody>
          <a:bodyPr>
            <a:normAutofit/>
          </a:bodyPr>
          <a:lstStyle/>
          <a:p>
            <a:r>
              <a:rPr lang="ar-EG" sz="5952" dirty="0"/>
              <a:t>ما تم تنفيذه والخطط المستقبلية للمبادرة</a:t>
            </a:r>
            <a:endParaRPr lang="en-US" sz="5952" dirty="0"/>
          </a:p>
        </p:txBody>
      </p:sp>
      <p:sp>
        <p:nvSpPr>
          <p:cNvPr id="4" name="Subtitle 2"/>
          <p:cNvSpPr>
            <a:spLocks noGrp="1"/>
          </p:cNvSpPr>
          <p:nvPr>
            <p:ph type="subTitle" idx="1"/>
          </p:nvPr>
        </p:nvSpPr>
        <p:spPr>
          <a:xfrm>
            <a:off x="527938" y="3054096"/>
            <a:ext cx="14063472" cy="7001327"/>
          </a:xfrm>
        </p:spPr>
        <p:txBody>
          <a:bodyPr>
            <a:normAutofit lnSpcReduction="10000"/>
          </a:bodyPr>
          <a:lstStyle/>
          <a:p>
            <a:pPr marL="425230" indent="-425230" algn="r" rtl="1">
              <a:buFont typeface="Arial" panose="020B0604020202020204" pitchFamily="34" charset="0"/>
              <a:buChar char="•"/>
            </a:pPr>
            <a:r>
              <a:rPr lang="ar-EG" sz="3600" b="1" dirty="0">
                <a:solidFill>
                  <a:prstClr val="black"/>
                </a:solidFill>
                <a:latin typeface="Sakkal Majalla" panose="02000000000000000000" pitchFamily="2" charset="-78"/>
                <a:cs typeface="Sakkal Majalla" panose="02000000000000000000" pitchFamily="2" charset="-78"/>
              </a:rPr>
              <a:t>ما تم تنفيذه حتى الآن : </a:t>
            </a:r>
            <a:r>
              <a:rPr lang="ar-EG" sz="2800" dirty="0">
                <a:solidFill>
                  <a:prstClr val="black"/>
                </a:solidFill>
                <a:latin typeface="Sakkal Majalla" panose="02000000000000000000" pitchFamily="2" charset="-78"/>
                <a:cs typeface="Sakkal Majalla" panose="02000000000000000000" pitchFamily="2" charset="-78"/>
              </a:rPr>
              <a:t>توفير عدد 590 فرصة عمل مباشرة واكثر من 100 فرصة عمل غير مباشرة . </a:t>
            </a:r>
          </a:p>
          <a:p>
            <a:pPr marL="425230" indent="-425230" algn="r" rtl="1">
              <a:lnSpc>
                <a:spcPct val="110000"/>
              </a:lnSpc>
              <a:buFont typeface="Arial" panose="020B0604020202020204" pitchFamily="34" charset="0"/>
              <a:buChar char="•"/>
            </a:pPr>
            <a:r>
              <a:rPr lang="ar-EG" sz="3600" b="1" dirty="0">
                <a:solidFill>
                  <a:prstClr val="black"/>
                </a:solidFill>
                <a:latin typeface="Sakkal Majalla" panose="02000000000000000000" pitchFamily="2" charset="-78"/>
                <a:cs typeface="Sakkal Majalla" panose="02000000000000000000" pitchFamily="2" charset="-78"/>
              </a:rPr>
              <a:t>الخطط المستقبلية للمبادرة :   </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1- زيادة عدد السيدات المستفيدات الراغبات لعمل مشروعات ولديهن افكار مختلفة وليس لديهم  القدرة المالية لتنفيذ مشروعاتهن على ان لا تكون الشروط قاصره على السيدات المعيلات فقط </a:t>
            </a:r>
            <a:r>
              <a:rPr lang="ar-EG" sz="2800" dirty="0" err="1">
                <a:solidFill>
                  <a:prstClr val="black"/>
                </a:solidFill>
                <a:latin typeface="Sakkal Majalla" panose="02000000000000000000" pitchFamily="2" charset="-78"/>
                <a:cs typeface="Sakkal Majalla" panose="02000000000000000000" pitchFamily="2" charset="-78"/>
              </a:rPr>
              <a:t>اوالريفيات</a:t>
            </a:r>
            <a:r>
              <a:rPr lang="ar-EG" sz="2800" dirty="0">
                <a:solidFill>
                  <a:prstClr val="black"/>
                </a:solidFill>
                <a:latin typeface="Sakkal Majalla" panose="02000000000000000000" pitchFamily="2" charset="-78"/>
                <a:cs typeface="Sakkal Majalla" panose="02000000000000000000" pitchFamily="2" charset="-78"/>
              </a:rPr>
              <a:t> فقط بل يشمل جميع فئات السيدات( المتزوجات - والفتيات – وذي الهمم ) في كل قرية ومدينة ودعمهم مالياً  لمساعدتهن  في تنفيذ مشروعاتهن وتعميم الفكرة على جميع المحافظات. </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2- عمل ورش عمل  للتوعية وندوات تعريفية بطبيعية المشروعات وشرح كيفية عمل دراسات جدوى لضمان نجاح  أي مشروع. </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3- الاستفادة  من تجربة عناصر نسائية  اصحاب مشروعات كبيرة ومشهورة لنقل خبراتهم للسيدات المبتدئات لتشجيعهم .</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4- الانتقال من محافظة لأخرى لمعرفة المشروعات المنفذة وتبادل الخبرات .</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5- رفع كفاءة المنتجات من بسيطة إلى منتجات اكثر تطوراً  عن طريق  خبراء ومتخصصين  لدراسة احدث التصميمات  للوصول </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بالمنتجات إلى مرحلة الاكتفاء  الذاتي محلياً  والتصدير خارج مصر.</a:t>
            </a:r>
          </a:p>
          <a:p>
            <a:pPr algn="r">
              <a:lnSpc>
                <a:spcPct val="110000"/>
              </a:lnSpc>
            </a:pPr>
            <a:r>
              <a:rPr lang="ar-EG" sz="2800" dirty="0">
                <a:solidFill>
                  <a:prstClr val="black"/>
                </a:solidFill>
                <a:latin typeface="Sakkal Majalla" panose="02000000000000000000" pitchFamily="2" charset="-78"/>
                <a:cs typeface="Sakkal Majalla" panose="02000000000000000000" pitchFamily="2" charset="-78"/>
              </a:rPr>
              <a:t>6- عمل معارض لتسويق منتجات المشروعات والاشتراك </a:t>
            </a:r>
            <a:r>
              <a:rPr lang="ar-EG" sz="2800" dirty="0" err="1">
                <a:solidFill>
                  <a:prstClr val="black"/>
                </a:solidFill>
                <a:latin typeface="Sakkal Majalla" panose="02000000000000000000" pitchFamily="2" charset="-78"/>
                <a:cs typeface="Sakkal Majalla" panose="02000000000000000000" pitchFamily="2" charset="-78"/>
              </a:rPr>
              <a:t>فى</a:t>
            </a:r>
            <a:r>
              <a:rPr lang="ar-EG" sz="2800" dirty="0">
                <a:solidFill>
                  <a:prstClr val="black"/>
                </a:solidFill>
                <a:latin typeface="Sakkal Majalla" panose="02000000000000000000" pitchFamily="2" charset="-78"/>
                <a:cs typeface="Sakkal Majalla" panose="02000000000000000000" pitchFamily="2" charset="-78"/>
              </a:rPr>
              <a:t> المعارض الكبرى والدولية .</a:t>
            </a:r>
          </a:p>
        </p:txBody>
      </p:sp>
    </p:spTree>
    <p:extLst>
      <p:ext uri="{BB962C8B-B14F-4D97-AF65-F5344CB8AC3E}">
        <p14:creationId xmlns:p14="http://schemas.microsoft.com/office/powerpoint/2010/main" val="32079580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850</Words>
  <Application>Microsoft Office PowerPoint</Application>
  <PresentationFormat>Custom</PresentationFormat>
  <Paragraphs>49</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Sakkal Majalla</vt:lpstr>
      <vt:lpstr>Office Theme</vt:lpstr>
      <vt:lpstr>مقدم المبادرة</vt:lpstr>
      <vt:lpstr>PowerPoint Presentation</vt:lpstr>
      <vt:lpstr>مبادرة ( رائدات الاعمال المنزلية ) </vt:lpstr>
      <vt:lpstr>أثر المبادرة الاجتماعي و الاقتصادي والبيئي</vt:lpstr>
      <vt:lpstr>ما تم تنفيذه والخطط المستقبلية للمبادرة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 المبادرة</dc:title>
  <cp:lastModifiedBy>Mohamed Elmelegy</cp:lastModifiedBy>
  <cp:revision>2</cp:revision>
  <dcterms:modified xsi:type="dcterms:W3CDTF">2022-10-18T18:15:51Z</dcterms:modified>
</cp:coreProperties>
</file>