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3" autoAdjust="0"/>
    <p:restoredTop sz="94660"/>
  </p:normalViewPr>
  <p:slideViewPr>
    <p:cSldViewPr snapToGrid="0">
      <p:cViewPr varScale="1">
        <p:scale>
          <a:sx n="56" d="100"/>
          <a:sy n="56" d="100"/>
        </p:scale>
        <p:origin x="58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681043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037777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015471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092792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92511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611584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25/03/1444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868948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25/03/1444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103354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25/03/1444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964845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84995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055831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25/03/1444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18263770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1889919" y="3176118"/>
            <a:ext cx="11339513" cy="2960873"/>
          </a:xfrm>
        </p:spPr>
        <p:txBody>
          <a:bodyPr>
            <a:normAutofit fontScale="90000"/>
          </a:bodyPr>
          <a:lstStyle/>
          <a:p>
            <a:r>
              <a:rPr lang="ar-EG" dirty="0"/>
              <a:t>نموذج لعرض المشروعات المتأهلة على مستوى المحافظات</a:t>
            </a:r>
            <a:endParaRPr lang="en-US" dirty="0"/>
          </a:p>
        </p:txBody>
      </p:sp>
      <p:sp>
        <p:nvSpPr>
          <p:cNvPr id="4" name="Subtitle 2"/>
          <p:cNvSpPr>
            <a:spLocks noGrp="1"/>
          </p:cNvSpPr>
          <p:nvPr>
            <p:ph type="subTitle" idx="1"/>
          </p:nvPr>
        </p:nvSpPr>
        <p:spPr>
          <a:xfrm>
            <a:off x="1889919" y="6251174"/>
            <a:ext cx="11339513" cy="2053317"/>
          </a:xfrm>
        </p:spPr>
        <p:txBody>
          <a:bodyPr/>
          <a:lstStyle/>
          <a:p>
            <a:r>
              <a:rPr lang="ar-EG" dirty="0"/>
              <a:t>المبادرة الوطنية للمشروعات الخضراء الذكية</a:t>
            </a:r>
            <a:endParaRPr lang="en-US" dirty="0"/>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5555296" y="1833247"/>
            <a:ext cx="4572115" cy="737425"/>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4000" b="1" dirty="0">
                <a:solidFill>
                  <a:sysClr val="windowText" lastClr="000000"/>
                </a:solidFill>
                <a:latin typeface="Calibri Light" panose="020F0302020204030204"/>
                <a:cs typeface="Times New Roman" panose="02020603050405020304" pitchFamily="18" charset="0"/>
              </a:rPr>
              <a:t>عن المشروع وفكرته</a:t>
            </a:r>
            <a:endParaRPr lang="en-US" sz="4000" b="1" dirty="0">
              <a:solidFill>
                <a:sysClr val="windowText" lastClr="000000"/>
              </a:solidFill>
              <a:latin typeface="Calibri Light" panose="020F0302020204030204"/>
            </a:endParaRPr>
          </a:p>
        </p:txBody>
      </p:sp>
      <p:sp>
        <p:nvSpPr>
          <p:cNvPr id="9" name="Content Placeholder 2"/>
          <p:cNvSpPr txBox="1">
            <a:spLocks/>
          </p:cNvSpPr>
          <p:nvPr/>
        </p:nvSpPr>
        <p:spPr>
          <a:xfrm>
            <a:off x="655607" y="2850415"/>
            <a:ext cx="13733253" cy="7841398"/>
          </a:xfrm>
          <a:prstGeom prst="rect">
            <a:avLst/>
          </a:prstGeom>
        </p:spPr>
        <p:txBody>
          <a:bodyPr vert="horz" lIns="113395" tIns="56698" rIns="113395" bIns="5669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defRPr/>
            </a:pPr>
            <a:r>
              <a:rPr lang="ar-EG" b="1" dirty="0">
                <a:solidFill>
                  <a:srgbClr val="0070C0"/>
                </a:solidFill>
                <a:latin typeface="Calibri" panose="020F0502020204030204"/>
                <a:cs typeface="Arial" panose="020B0604020202020204" pitchFamily="34" charset="0"/>
              </a:rPr>
              <a:t>مقدم المشروع </a:t>
            </a:r>
            <a:r>
              <a:rPr lang="ar-EG" b="1" dirty="0">
                <a:solidFill>
                  <a:sysClr val="windowText" lastClr="000000"/>
                </a:solidFill>
              </a:rPr>
              <a:t>: دنيا ابراهيم السعيد الخطيب - </a:t>
            </a:r>
            <a:r>
              <a:rPr lang="ar-EG" b="1" dirty="0"/>
              <a:t>شجرة بيتنا</a:t>
            </a:r>
            <a:endParaRPr lang="ar-EG" b="1" dirty="0">
              <a:solidFill>
                <a:sysClr val="windowText" lastClr="000000"/>
              </a:solidFill>
            </a:endParaRPr>
          </a:p>
          <a:p>
            <a:pPr algn="r" rtl="1">
              <a:defRPr/>
            </a:pPr>
            <a:r>
              <a:rPr lang="ar-EG" b="1" dirty="0">
                <a:solidFill>
                  <a:srgbClr val="0070C0"/>
                </a:solidFill>
                <a:latin typeface="Calibri" panose="020F0502020204030204"/>
                <a:cs typeface="Arial" panose="020B0604020202020204" pitchFamily="34" charset="0"/>
              </a:rPr>
              <a:t>اسم المشروع </a:t>
            </a:r>
            <a:r>
              <a:rPr lang="ar-EG" b="1" dirty="0">
                <a:solidFill>
                  <a:sysClr val="windowText" lastClr="000000"/>
                </a:solidFill>
                <a:latin typeface="Calibri" panose="020F0502020204030204"/>
                <a:cs typeface="Arial" panose="020B0604020202020204" pitchFamily="34" charset="0"/>
              </a:rPr>
              <a:t>: </a:t>
            </a:r>
            <a:r>
              <a:rPr lang="ar-EG" b="1" dirty="0"/>
              <a:t>شجرة بيتنا</a:t>
            </a:r>
            <a:endParaRPr lang="ar-EG" b="1" dirty="0">
              <a:solidFill>
                <a:sysClr val="windowText" lastClr="000000"/>
              </a:solidFill>
            </a:endParaRPr>
          </a:p>
          <a:p>
            <a:pPr lvl="0" algn="r" rtl="1">
              <a:defRPr/>
            </a:pPr>
            <a:r>
              <a:rPr lang="ar-EG" b="1" dirty="0">
                <a:solidFill>
                  <a:srgbClr val="0070C0"/>
                </a:solidFill>
                <a:latin typeface="Calibri" panose="020F0502020204030204"/>
                <a:cs typeface="Arial" panose="020B0604020202020204" pitchFamily="34" charset="0"/>
              </a:rPr>
              <a:t>فكرة المشروع </a:t>
            </a:r>
            <a:r>
              <a:rPr lang="ar-EG" b="1" dirty="0">
                <a:solidFill>
                  <a:sysClr val="windowText" lastClr="000000"/>
                </a:solidFill>
              </a:rPr>
              <a:t>: يقوم المشروع على زراعة الاسطح من خلال صوب ذكية تعمل بالطاقة الشمسية  بهدف الاعتماد على الطاقة النظيفة والحد من التلوث وتحسين جودة المناخ ويتم استخدام قش الارز كتربة بديلة للزراعة عليها ثم يتم اعادة تدويرها وتحويلها الي كمبوست نباتي يتم بيعه كما يتم تزويد الصوب بلوحات طاقة شمسية وذلك لامدادها بالكهرباء التي تحتاجها لتشغيل السنسورات وطرمبات المياه واجهزة الاستشعار، دون الحاجة الي الاعتماد علي مصدر كهرباء خارجي ، ويعتمد المشروع على التكنولوجيا في إدارة الصوب الزراعية باستخدام انترنت الاشياء في نظام الري والمتابعة وتطبيق الهاتف المحمول في متابعة الاسطح واستخدام صور الاقمار الصناعية والاستشعار عن بعد في مراقبة جودة المحاصيل المزروعة</a:t>
            </a:r>
          </a:p>
          <a:p>
            <a:pPr lvl="0" algn="r" rtl="1">
              <a:defRPr/>
            </a:pPr>
            <a:r>
              <a:rPr lang="ar-EG" b="1" dirty="0">
                <a:solidFill>
                  <a:srgbClr val="0070C0"/>
                </a:solidFill>
                <a:latin typeface="Calibri" panose="020F0502020204030204"/>
                <a:cs typeface="Arial" panose="020B0604020202020204" pitchFamily="34" charset="0"/>
              </a:rPr>
              <a:t>الفئة المستفيدة من المشروع </a:t>
            </a:r>
            <a:r>
              <a:rPr lang="ar-EG" b="1" dirty="0">
                <a:solidFill>
                  <a:sysClr val="windowText" lastClr="000000"/>
                </a:solidFill>
                <a:latin typeface="Calibri" panose="020F0502020204030204"/>
                <a:cs typeface="Arial" panose="020B0604020202020204" pitchFamily="34" charset="0"/>
              </a:rPr>
              <a:t>: يستهدف المشروع </a:t>
            </a:r>
            <a:r>
              <a:rPr lang="ar-EG" b="1" dirty="0">
                <a:solidFill>
                  <a:sysClr val="windowText" lastClr="000000"/>
                </a:solidFill>
              </a:rPr>
              <a:t>استغلال الاسطح في المناطق المعدمة والاكثر احتياجًا وتشغيل العديد من ربات البيوت والأسر التي تحتاج إلى مصدر دخل في رعاية النباتات </a:t>
            </a:r>
          </a:p>
          <a:p>
            <a:pPr lvl="0" algn="r" rtl="1">
              <a:defRPr/>
            </a:pPr>
            <a:r>
              <a:rPr lang="ar-EG" b="1" dirty="0">
                <a:solidFill>
                  <a:srgbClr val="0070C0"/>
                </a:solidFill>
                <a:latin typeface="Calibri" panose="020F0502020204030204"/>
                <a:cs typeface="Arial" panose="020B0604020202020204" pitchFamily="34" charset="0"/>
              </a:rPr>
              <a:t>الميزة التنافسية للمشروع </a:t>
            </a:r>
            <a:r>
              <a:rPr lang="ar-EG" b="1" dirty="0">
                <a:solidFill>
                  <a:sysClr val="windowText" lastClr="000000"/>
                </a:solidFill>
              </a:rPr>
              <a:t>:فكرة المشروع قابلة للتكرار والتوسع دون الحاجة لإجراء تعديلات كثيرة حيث أنها تتماشى مع زراعة أي سطح مثل الشركات والمستشفيات والمصانع ومراكز الشباب لتكون اماكن للترفيه واسطح منتجة تدر دخلًا مع امكانية زراعة كافة أنواع المحاصيل مثل الطماطم - الأعشاب الطبية - والنباتات العطرية - فلفل - بامية - باذنجان - فواكه مثل الفراولة</a:t>
            </a:r>
          </a:p>
          <a:p>
            <a:pPr lvl="0" algn="r" rtl="1">
              <a:defRPr/>
            </a:pPr>
            <a:r>
              <a:rPr lang="ar-EG" b="1" dirty="0">
                <a:solidFill>
                  <a:sysClr val="windowText" lastClr="000000"/>
                </a:solidFill>
              </a:rPr>
              <a:t>المشروع لا يحتاج إلى رأس مال ضخم ويعتمد على عناصر متوفرة مثل استخدام بالات قش الأرز في الزراعة وهي وسيلة رخيصة ومتناولة وذلك يخفض من تكلفة الزراعة و يزيد من الانتاجية</a:t>
            </a:r>
            <a:endParaRPr lang="ar-EG" b="1"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704167" y="2101174"/>
            <a:ext cx="5711015" cy="836949"/>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3968" b="1" dirty="0">
                <a:solidFill>
                  <a:sysClr val="windowText" lastClr="000000"/>
                </a:solidFill>
                <a:latin typeface="Calibri Light" panose="020F0302020204030204"/>
                <a:cs typeface="Times New Roman" panose="02020603050405020304" pitchFamily="18" charset="0"/>
              </a:rPr>
              <a:t>أثر المشروع وتطبيقاته</a:t>
            </a:r>
            <a:endParaRPr lang="en-US" sz="3968" b="1" dirty="0">
              <a:solidFill>
                <a:sysClr val="windowText" lastClr="000000"/>
              </a:solidFill>
              <a:latin typeface="Calibri Light" panose="020F0302020204030204"/>
            </a:endParaRPr>
          </a:p>
        </p:txBody>
      </p:sp>
      <p:sp>
        <p:nvSpPr>
          <p:cNvPr id="7" name="Content Placeholder 2"/>
          <p:cNvSpPr txBox="1">
            <a:spLocks/>
          </p:cNvSpPr>
          <p:nvPr/>
        </p:nvSpPr>
        <p:spPr>
          <a:xfrm>
            <a:off x="879894" y="3496082"/>
            <a:ext cx="13457208" cy="7011095"/>
          </a:xfrm>
          <a:prstGeom prst="rect">
            <a:avLst/>
          </a:prstGeom>
        </p:spPr>
        <p:txBody>
          <a:bodyPr vert="horz" lIns="113395" tIns="56698" rIns="113395" bIns="5669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r" rtl="1">
              <a:defRPr/>
            </a:pPr>
            <a:r>
              <a:rPr lang="ar-EG" sz="2480" b="1" dirty="0">
                <a:solidFill>
                  <a:srgbClr val="0070C0"/>
                </a:solidFill>
              </a:rPr>
              <a:t>الأثر الاجتماعي والبيئي للمشروع:</a:t>
            </a:r>
          </a:p>
          <a:p>
            <a:pPr algn="r" rtl="1">
              <a:defRPr/>
            </a:pPr>
            <a:r>
              <a:rPr lang="ar-EG" sz="2728" dirty="0"/>
              <a:t>يتم استغلال الاسطح في المناطق المعدمة والاكثر احتياجًا وتشغيل العديد من ربات البيوت في رعاية النباتات والحصاد والتعبيئة والتغليف وتدوير المنتجات، السطح الواحد يوفر اكثر من 5 فرص عمل بطريقة مباشرة وغير مباشرة. يصل دخل الاسرة من السطح الي 25,000 ويعتبر ذلك زيادة في الدخل بنسبة 70%. </a:t>
            </a:r>
          </a:p>
          <a:p>
            <a:pPr algn="r" rtl="1">
              <a:defRPr/>
            </a:pPr>
            <a:r>
              <a:rPr lang="ar-EG" sz="2728" dirty="0"/>
              <a:t>بطريقة غير مباشرة يعمل ذلك علي رفع القوة الشرائية للاسر وتشغيل العديد من المشروعات الاخري،  كما تم ملاحظة زيادة عدد الاطفال الملتحقين بالمدرسة في الاسر التي انضمت للمشروع وذلك بسبب زيادة الدخل. لوحظ انخفاض نسبة العنف المنزلي والمناوشات بين الشباب في الشوارع نتيجة توافر فرص عمل لهم. </a:t>
            </a:r>
          </a:p>
          <a:p>
            <a:pPr algn="r" rtl="1">
              <a:defRPr/>
            </a:pPr>
            <a:r>
              <a:rPr lang="ar-EG" sz="2728" dirty="0"/>
              <a:t>يبلغ انتاج السطح الواحد حوالي 8 طن من محاصيل مثل الطماطم والخضراوات، يساعد ذلك علي توفير هذه المحاصيل في السوق وتقليل عبء شراء كميات كبيرة من المحاصيل من الخارج، بالاضافة الي ان بعض الاسطح تتم زراعتها بالكامل بطريقة عضوية - خاصة النباتات الطبية والعطرية- ويتم تصدير تلك المحاصيل الي الخارج مما يساعد في توفير عملة اجنبية. </a:t>
            </a:r>
          </a:p>
          <a:p>
            <a:pPr algn="r" rtl="1">
              <a:defRPr/>
            </a:pPr>
            <a:r>
              <a:rPr lang="ar-EG" sz="2728" dirty="0"/>
              <a:t>يتم قياس الاثر البيئي من تحسن الصحة العامة للاسر نتيجة تحسن جودة الهواء المحيط، بالاضافة الي تقليل المصروفات علي اصلاحات الاسطح والكهرباء نتيجة عمل الاسطح كعازل للحرارة والرطوبة وتقليل الضوضاء نتيجة امتصاص موجات الصوت</a:t>
            </a:r>
          </a:p>
        </p:txBody>
      </p:sp>
    </p:spTree>
    <p:extLst>
      <p:ext uri="{BB962C8B-B14F-4D97-AF65-F5344CB8AC3E}">
        <p14:creationId xmlns:p14="http://schemas.microsoft.com/office/powerpoint/2010/main" val="868384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470125" y="2011855"/>
            <a:ext cx="14469858" cy="666358"/>
          </a:xfrm>
          <a:prstGeom prst="rect">
            <a:avLst/>
          </a:prstGeom>
        </p:spPr>
        <p:txBody>
          <a:bodyPr vert="horz" lIns="113395" tIns="56698" rIns="113395" bIns="5669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defRPr/>
            </a:pPr>
            <a:r>
              <a:rPr lang="ar-EG" sz="2976" b="1" dirty="0">
                <a:solidFill>
                  <a:srgbClr val="0070C0"/>
                </a:solidFill>
              </a:rPr>
              <a:t>الاعمال المنفذة والخطط المستقبلية للمشروع</a:t>
            </a:r>
          </a:p>
        </p:txBody>
      </p:sp>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l="9576" t="7324" r="9739" b="35211"/>
          <a:stretch/>
        </p:blipFill>
        <p:spPr>
          <a:xfrm>
            <a:off x="4128922" y="2678213"/>
            <a:ext cx="6861506" cy="6324165"/>
          </a:xfrm>
          <a:prstGeom prst="rect">
            <a:avLst/>
          </a:prstGeom>
        </p:spPr>
      </p:pic>
    </p:spTree>
    <p:extLst>
      <p:ext uri="{BB962C8B-B14F-4D97-AF65-F5344CB8AC3E}">
        <p14:creationId xmlns:p14="http://schemas.microsoft.com/office/powerpoint/2010/main" val="192585994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TotalTime>
  <Words>459</Words>
  <Application>Microsoft Office PowerPoint</Application>
  <PresentationFormat>Custom</PresentationFormat>
  <Paragraphs>16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نموذج لعرض المشروعات المتأهلة على مستوى المحافظات</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12</cp:revision>
  <dcterms:created xsi:type="dcterms:W3CDTF">2022-09-29T13:35:57Z</dcterms:created>
  <dcterms:modified xsi:type="dcterms:W3CDTF">2022-10-20T20:32:32Z</dcterms:modified>
</cp:coreProperties>
</file>