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7"/>
  </p:notesMasterIdLst>
  <p:sldIdLst>
    <p:sldId id="268" r:id="rId2"/>
    <p:sldId id="269" r:id="rId3"/>
    <p:sldId id="270" r:id="rId4"/>
    <p:sldId id="271" r:id="rId5"/>
    <p:sldId id="272" r:id="rId6"/>
  </p:sldIdLst>
  <p:sldSz cx="15119350" cy="10691813"/>
  <p:notesSz cx="6858000" cy="9144000"/>
  <p:defaultTextStyle>
    <a:defPPr>
      <a:defRPr lang="ar-EG"/>
    </a:defPPr>
    <a:lvl1pPr marL="0" algn="l" defTabSz="1238921" rtl="0" eaLnBrk="1" latinLnBrk="0" hangingPunct="1">
      <a:defRPr sz="2439" kern="1200">
        <a:solidFill>
          <a:schemeClr val="tx1"/>
        </a:solidFill>
        <a:latin typeface="+mn-lt"/>
        <a:ea typeface="+mn-ea"/>
        <a:cs typeface="+mn-cs"/>
      </a:defRPr>
    </a:lvl1pPr>
    <a:lvl2pPr marL="619460" algn="l" defTabSz="1238921" rtl="0" eaLnBrk="1" latinLnBrk="0" hangingPunct="1">
      <a:defRPr sz="2439" kern="1200">
        <a:solidFill>
          <a:schemeClr val="tx1"/>
        </a:solidFill>
        <a:latin typeface="+mn-lt"/>
        <a:ea typeface="+mn-ea"/>
        <a:cs typeface="+mn-cs"/>
      </a:defRPr>
    </a:lvl2pPr>
    <a:lvl3pPr marL="1238921" algn="l" defTabSz="1238921" rtl="0" eaLnBrk="1" latinLnBrk="0" hangingPunct="1">
      <a:defRPr sz="2439" kern="1200">
        <a:solidFill>
          <a:schemeClr val="tx1"/>
        </a:solidFill>
        <a:latin typeface="+mn-lt"/>
        <a:ea typeface="+mn-ea"/>
        <a:cs typeface="+mn-cs"/>
      </a:defRPr>
    </a:lvl3pPr>
    <a:lvl4pPr marL="1858381" algn="l" defTabSz="1238921" rtl="0" eaLnBrk="1" latinLnBrk="0" hangingPunct="1">
      <a:defRPr sz="2439" kern="1200">
        <a:solidFill>
          <a:schemeClr val="tx1"/>
        </a:solidFill>
        <a:latin typeface="+mn-lt"/>
        <a:ea typeface="+mn-ea"/>
        <a:cs typeface="+mn-cs"/>
      </a:defRPr>
    </a:lvl4pPr>
    <a:lvl5pPr marL="2477841" algn="l" defTabSz="1238921" rtl="0" eaLnBrk="1" latinLnBrk="0" hangingPunct="1">
      <a:defRPr sz="2439" kern="1200">
        <a:solidFill>
          <a:schemeClr val="tx1"/>
        </a:solidFill>
        <a:latin typeface="+mn-lt"/>
        <a:ea typeface="+mn-ea"/>
        <a:cs typeface="+mn-cs"/>
      </a:defRPr>
    </a:lvl5pPr>
    <a:lvl6pPr marL="3097301" algn="l" defTabSz="1238921" rtl="0" eaLnBrk="1" latinLnBrk="0" hangingPunct="1">
      <a:defRPr sz="2439" kern="1200">
        <a:solidFill>
          <a:schemeClr val="tx1"/>
        </a:solidFill>
        <a:latin typeface="+mn-lt"/>
        <a:ea typeface="+mn-ea"/>
        <a:cs typeface="+mn-cs"/>
      </a:defRPr>
    </a:lvl6pPr>
    <a:lvl7pPr marL="3716762" algn="l" defTabSz="1238921" rtl="0" eaLnBrk="1" latinLnBrk="0" hangingPunct="1">
      <a:defRPr sz="2439" kern="1200">
        <a:solidFill>
          <a:schemeClr val="tx1"/>
        </a:solidFill>
        <a:latin typeface="+mn-lt"/>
        <a:ea typeface="+mn-ea"/>
        <a:cs typeface="+mn-cs"/>
      </a:defRPr>
    </a:lvl7pPr>
    <a:lvl8pPr marL="4336222" algn="l" defTabSz="1238921" rtl="0" eaLnBrk="1" latinLnBrk="0" hangingPunct="1">
      <a:defRPr sz="2439" kern="1200">
        <a:solidFill>
          <a:schemeClr val="tx1"/>
        </a:solidFill>
        <a:latin typeface="+mn-lt"/>
        <a:ea typeface="+mn-ea"/>
        <a:cs typeface="+mn-cs"/>
      </a:defRPr>
    </a:lvl8pPr>
    <a:lvl9pPr marL="4955682" algn="l" defTabSz="1238921" rtl="0" eaLnBrk="1" latinLnBrk="0" hangingPunct="1">
      <a:defRPr sz="243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 userDrawn="1">
          <p15:clr>
            <a:srgbClr val="A4A3A4"/>
          </p15:clr>
        </p15:guide>
        <p15:guide id="2" pos="476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6" d="100"/>
          <a:sy n="56" d="100"/>
        </p:scale>
        <p:origin x="582" y="84"/>
      </p:cViewPr>
      <p:guideLst>
        <p:guide orient="horz" pos="3368"/>
        <p:guide pos="476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5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6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47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36613" y="766763"/>
            <a:ext cx="5426075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48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49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2335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626" kern="1200">
        <a:solidFill>
          <a:schemeClr val="tx1"/>
        </a:solidFill>
        <a:latin typeface="Arial" charset="0"/>
        <a:ea typeface="+mn-ea"/>
        <a:cs typeface="+mn-cs"/>
      </a:defRPr>
    </a:lvl1pPr>
    <a:lvl2pPr marL="619460" algn="l" rtl="0" fontAlgn="base">
      <a:spcBef>
        <a:spcPct val="30000"/>
      </a:spcBef>
      <a:spcAft>
        <a:spcPct val="0"/>
      </a:spcAft>
      <a:defRPr sz="1626" kern="1200">
        <a:solidFill>
          <a:schemeClr val="tx1"/>
        </a:solidFill>
        <a:latin typeface="Arial" charset="0"/>
        <a:ea typeface="+mn-ea"/>
        <a:cs typeface="+mn-cs"/>
      </a:defRPr>
    </a:lvl2pPr>
    <a:lvl3pPr marL="1238921" algn="l" rtl="0" fontAlgn="base">
      <a:spcBef>
        <a:spcPct val="30000"/>
      </a:spcBef>
      <a:spcAft>
        <a:spcPct val="0"/>
      </a:spcAft>
      <a:defRPr sz="1626" kern="1200">
        <a:solidFill>
          <a:schemeClr val="tx1"/>
        </a:solidFill>
        <a:latin typeface="Arial" charset="0"/>
        <a:ea typeface="+mn-ea"/>
        <a:cs typeface="+mn-cs"/>
      </a:defRPr>
    </a:lvl3pPr>
    <a:lvl4pPr marL="1858381" algn="l" rtl="0" fontAlgn="base">
      <a:spcBef>
        <a:spcPct val="30000"/>
      </a:spcBef>
      <a:spcAft>
        <a:spcPct val="0"/>
      </a:spcAft>
      <a:defRPr sz="1626" kern="1200">
        <a:solidFill>
          <a:schemeClr val="tx1"/>
        </a:solidFill>
        <a:latin typeface="Arial" charset="0"/>
        <a:ea typeface="+mn-ea"/>
        <a:cs typeface="+mn-cs"/>
      </a:defRPr>
    </a:lvl4pPr>
    <a:lvl5pPr marL="2477841" algn="l" rtl="0" fontAlgn="base">
      <a:spcBef>
        <a:spcPct val="30000"/>
      </a:spcBef>
      <a:spcAft>
        <a:spcPct val="0"/>
      </a:spcAft>
      <a:defRPr sz="1626" kern="1200">
        <a:solidFill>
          <a:schemeClr val="tx1"/>
        </a:solidFill>
        <a:latin typeface="Arial" charset="0"/>
        <a:ea typeface="+mn-ea"/>
        <a:cs typeface="+mn-cs"/>
      </a:defRPr>
    </a:lvl5pPr>
    <a:lvl6pPr marL="3097301" algn="l" defTabSz="1238921" rtl="0" eaLnBrk="1" latinLnBrk="0" hangingPunct="1">
      <a:defRPr sz="1626" kern="1200">
        <a:solidFill>
          <a:schemeClr val="tx1"/>
        </a:solidFill>
        <a:latin typeface="+mn-lt"/>
        <a:ea typeface="+mn-ea"/>
        <a:cs typeface="+mn-cs"/>
      </a:defRPr>
    </a:lvl6pPr>
    <a:lvl7pPr marL="3716762" algn="l" defTabSz="1238921" rtl="0" eaLnBrk="1" latinLnBrk="0" hangingPunct="1">
      <a:defRPr sz="1626" kern="1200">
        <a:solidFill>
          <a:schemeClr val="tx1"/>
        </a:solidFill>
        <a:latin typeface="+mn-lt"/>
        <a:ea typeface="+mn-ea"/>
        <a:cs typeface="+mn-cs"/>
      </a:defRPr>
    </a:lvl7pPr>
    <a:lvl8pPr marL="4336222" algn="l" defTabSz="1238921" rtl="0" eaLnBrk="1" latinLnBrk="0" hangingPunct="1">
      <a:defRPr sz="1626" kern="1200">
        <a:solidFill>
          <a:schemeClr val="tx1"/>
        </a:solidFill>
        <a:latin typeface="+mn-lt"/>
        <a:ea typeface="+mn-ea"/>
        <a:cs typeface="+mn-cs"/>
      </a:defRPr>
    </a:lvl8pPr>
    <a:lvl9pPr marL="4955682" algn="l" defTabSz="1238921" rtl="0" eaLnBrk="1" latinLnBrk="0" hangingPunct="1">
      <a:defRPr sz="162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1889919" y="1749795"/>
            <a:ext cx="11339513" cy="3722335"/>
          </a:xfrm>
        </p:spPr>
        <p:txBody>
          <a:bodyPr anchor="b"/>
          <a:lstStyle>
            <a:lvl1pPr algn="ctr">
              <a:defRPr sz="744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889919" y="5615678"/>
            <a:ext cx="11339513" cy="2581379"/>
          </a:xfrm>
        </p:spPr>
        <p:txBody>
          <a:bodyPr/>
          <a:lstStyle>
            <a:lvl1pPr marL="0" indent="0" algn="ctr">
              <a:buNone/>
              <a:defRPr sz="2976"/>
            </a:lvl1pPr>
            <a:lvl2pPr marL="566974" indent="0" algn="ctr">
              <a:buNone/>
              <a:defRPr sz="2480"/>
            </a:lvl2pPr>
            <a:lvl3pPr marL="1133947" indent="0" algn="ctr">
              <a:buNone/>
              <a:defRPr sz="2232"/>
            </a:lvl3pPr>
            <a:lvl4pPr marL="1700921" indent="0" algn="ctr">
              <a:buNone/>
              <a:defRPr sz="1984"/>
            </a:lvl4pPr>
            <a:lvl5pPr marL="2267895" indent="0" algn="ctr">
              <a:buNone/>
              <a:defRPr sz="1984"/>
            </a:lvl5pPr>
            <a:lvl6pPr marL="2834869" indent="0" algn="ctr">
              <a:buNone/>
              <a:defRPr sz="1984"/>
            </a:lvl6pPr>
            <a:lvl7pPr marL="3401842" indent="0" algn="ctr">
              <a:buNone/>
              <a:defRPr sz="1984"/>
            </a:lvl7pPr>
            <a:lvl8pPr marL="3968816" indent="0" algn="ctr">
              <a:buNone/>
              <a:defRPr sz="1984"/>
            </a:lvl8pPr>
            <a:lvl9pPr marL="4535790" indent="0" algn="ctr">
              <a:buNone/>
              <a:defRPr sz="1984"/>
            </a:lvl9pPr>
          </a:lstStyle>
          <a:p>
            <a:r>
              <a:rPr lang="en-US"/>
              <a:t>Click to edit Master subtitle style</a:t>
            </a:r>
            <a:endParaRPr lang="ar-EG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D066-E1D5-435E-AAB1-000871C3FCD3}" type="datetimeFigureOut">
              <a:rPr lang="ar-EG" smtClean="0"/>
              <a:t>25/03/1444</a:t>
            </a:fld>
            <a:endParaRPr lang="ar-EG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8E38B-3A5B-40C5-9933-6260CA32EC75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104861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104861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D066-E1D5-435E-AAB1-000871C3FCD3}" type="datetimeFigureOut">
              <a:rPr lang="ar-EG" smtClean="0"/>
              <a:t>25/03/1444</a:t>
            </a:fld>
            <a:endParaRPr lang="ar-EG"/>
          </a:p>
        </p:txBody>
      </p:sp>
      <p:sp>
        <p:nvSpPr>
          <p:cNvPr id="10486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10486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8E38B-3A5B-40C5-9933-6260CA32EC75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6" name="Vertical Title 1"/>
          <p:cNvSpPr>
            <a:spLocks noGrp="1"/>
          </p:cNvSpPr>
          <p:nvPr>
            <p:ph type="title" orient="vert"/>
          </p:nvPr>
        </p:nvSpPr>
        <p:spPr>
          <a:xfrm>
            <a:off x="10819785" y="569240"/>
            <a:ext cx="3260110" cy="90608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1048597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9455" y="569240"/>
            <a:ext cx="9591338" cy="9060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104859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D066-E1D5-435E-AAB1-000871C3FCD3}" type="datetimeFigureOut">
              <a:rPr lang="ar-EG" smtClean="0"/>
              <a:t>25/03/1444</a:t>
            </a:fld>
            <a:endParaRPr lang="ar-EG"/>
          </a:p>
        </p:txBody>
      </p:sp>
      <p:sp>
        <p:nvSpPr>
          <p:cNvPr id="104859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104860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8E38B-3A5B-40C5-9933-6260CA32EC75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104860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104860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D066-E1D5-435E-AAB1-000871C3FCD3}" type="datetimeFigureOut">
              <a:rPr lang="ar-EG" smtClean="0"/>
              <a:t>25/03/1444</a:t>
            </a:fld>
            <a:endParaRPr lang="ar-EG"/>
          </a:p>
        </p:txBody>
      </p:sp>
      <p:sp>
        <p:nvSpPr>
          <p:cNvPr id="104860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104860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8E38B-3A5B-40C5-9933-6260CA32EC75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7" name="Title 1"/>
          <p:cNvSpPr>
            <a:spLocks noGrp="1"/>
          </p:cNvSpPr>
          <p:nvPr>
            <p:ph type="title"/>
          </p:nvPr>
        </p:nvSpPr>
        <p:spPr>
          <a:xfrm>
            <a:off x="1031581" y="2665530"/>
            <a:ext cx="13040439" cy="4447496"/>
          </a:xfrm>
        </p:spPr>
        <p:txBody>
          <a:bodyPr anchor="b"/>
          <a:lstStyle>
            <a:lvl1pPr>
              <a:defRPr sz="744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1048618" name="Text Placeholder 2"/>
          <p:cNvSpPr>
            <a:spLocks noGrp="1"/>
          </p:cNvSpPr>
          <p:nvPr>
            <p:ph type="body" idx="1"/>
          </p:nvPr>
        </p:nvSpPr>
        <p:spPr>
          <a:xfrm>
            <a:off x="1031581" y="7155102"/>
            <a:ext cx="13040439" cy="2338833"/>
          </a:xfrm>
        </p:spPr>
        <p:txBody>
          <a:bodyPr/>
          <a:lstStyle>
            <a:lvl1pPr marL="0" indent="0">
              <a:buNone/>
              <a:defRPr sz="2976">
                <a:solidFill>
                  <a:schemeClr val="tx1">
                    <a:tint val="75000"/>
                  </a:schemeClr>
                </a:solidFill>
              </a:defRPr>
            </a:lvl1pPr>
            <a:lvl2pPr marL="566974" indent="0">
              <a:buNone/>
              <a:defRPr sz="2480">
                <a:solidFill>
                  <a:schemeClr val="tx1">
                    <a:tint val="75000"/>
                  </a:schemeClr>
                </a:solidFill>
              </a:defRPr>
            </a:lvl2pPr>
            <a:lvl3pPr marL="1133947" indent="0">
              <a:buNone/>
              <a:defRPr sz="2232">
                <a:solidFill>
                  <a:schemeClr val="tx1">
                    <a:tint val="75000"/>
                  </a:schemeClr>
                </a:solidFill>
              </a:defRPr>
            </a:lvl3pPr>
            <a:lvl4pPr marL="1700921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4pPr>
            <a:lvl5pPr marL="2267895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5pPr>
            <a:lvl6pPr marL="2834869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6pPr>
            <a:lvl7pPr marL="340184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7pPr>
            <a:lvl8pPr marL="3968816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8pPr>
            <a:lvl9pPr marL="4535790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1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D066-E1D5-435E-AAB1-000871C3FCD3}" type="datetimeFigureOut">
              <a:rPr lang="ar-EG" smtClean="0"/>
              <a:t>25/03/1444</a:t>
            </a:fld>
            <a:endParaRPr lang="ar-EG"/>
          </a:p>
        </p:txBody>
      </p:sp>
      <p:sp>
        <p:nvSpPr>
          <p:cNvPr id="104862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104862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8E38B-3A5B-40C5-9933-6260CA32EC75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1048623" name="Content Placeholder 2"/>
          <p:cNvSpPr>
            <a:spLocks noGrp="1"/>
          </p:cNvSpPr>
          <p:nvPr>
            <p:ph sz="half" idx="1"/>
          </p:nvPr>
        </p:nvSpPr>
        <p:spPr>
          <a:xfrm>
            <a:off x="1039455" y="2846200"/>
            <a:ext cx="6425724" cy="6783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1048624" name="Content Placeholder 3"/>
          <p:cNvSpPr>
            <a:spLocks noGrp="1"/>
          </p:cNvSpPr>
          <p:nvPr>
            <p:ph sz="half" idx="2"/>
          </p:nvPr>
        </p:nvSpPr>
        <p:spPr>
          <a:xfrm>
            <a:off x="7654171" y="2846200"/>
            <a:ext cx="6425724" cy="6783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104862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D066-E1D5-435E-AAB1-000871C3FCD3}" type="datetimeFigureOut">
              <a:rPr lang="ar-EG" smtClean="0"/>
              <a:t>25/03/1444</a:t>
            </a:fld>
            <a:endParaRPr lang="ar-EG"/>
          </a:p>
        </p:txBody>
      </p:sp>
      <p:sp>
        <p:nvSpPr>
          <p:cNvPr id="104862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104862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8E38B-3A5B-40C5-9933-6260CA32EC75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8" name="Title 1"/>
          <p:cNvSpPr>
            <a:spLocks noGrp="1"/>
          </p:cNvSpPr>
          <p:nvPr>
            <p:ph type="title"/>
          </p:nvPr>
        </p:nvSpPr>
        <p:spPr>
          <a:xfrm>
            <a:off x="1041425" y="569241"/>
            <a:ext cx="13040439" cy="20665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1048629" name="Text Placeholder 2"/>
          <p:cNvSpPr>
            <a:spLocks noGrp="1"/>
          </p:cNvSpPr>
          <p:nvPr>
            <p:ph type="body" idx="1"/>
          </p:nvPr>
        </p:nvSpPr>
        <p:spPr>
          <a:xfrm>
            <a:off x="1041425" y="2620980"/>
            <a:ext cx="6396193" cy="1284502"/>
          </a:xfrm>
        </p:spPr>
        <p:txBody>
          <a:bodyPr anchor="b"/>
          <a:lstStyle>
            <a:lvl1pPr marL="0" indent="0">
              <a:buNone/>
              <a:defRPr sz="2976" b="1"/>
            </a:lvl1pPr>
            <a:lvl2pPr marL="566974" indent="0">
              <a:buNone/>
              <a:defRPr sz="2480" b="1"/>
            </a:lvl2pPr>
            <a:lvl3pPr marL="1133947" indent="0">
              <a:buNone/>
              <a:defRPr sz="2232" b="1"/>
            </a:lvl3pPr>
            <a:lvl4pPr marL="1700921" indent="0">
              <a:buNone/>
              <a:defRPr sz="1984" b="1"/>
            </a:lvl4pPr>
            <a:lvl5pPr marL="2267895" indent="0">
              <a:buNone/>
              <a:defRPr sz="1984" b="1"/>
            </a:lvl5pPr>
            <a:lvl6pPr marL="2834869" indent="0">
              <a:buNone/>
              <a:defRPr sz="1984" b="1"/>
            </a:lvl6pPr>
            <a:lvl7pPr marL="3401842" indent="0">
              <a:buNone/>
              <a:defRPr sz="1984" b="1"/>
            </a:lvl7pPr>
            <a:lvl8pPr marL="3968816" indent="0">
              <a:buNone/>
              <a:defRPr sz="1984" b="1"/>
            </a:lvl8pPr>
            <a:lvl9pPr marL="4535790" indent="0">
              <a:buNone/>
              <a:defRPr sz="198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30" name="Content Placeholder 3"/>
          <p:cNvSpPr>
            <a:spLocks noGrp="1"/>
          </p:cNvSpPr>
          <p:nvPr>
            <p:ph sz="half" idx="2"/>
          </p:nvPr>
        </p:nvSpPr>
        <p:spPr>
          <a:xfrm>
            <a:off x="1041425" y="3905482"/>
            <a:ext cx="6396193" cy="574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1048631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54171" y="2620980"/>
            <a:ext cx="6427693" cy="1284502"/>
          </a:xfrm>
        </p:spPr>
        <p:txBody>
          <a:bodyPr anchor="b"/>
          <a:lstStyle>
            <a:lvl1pPr marL="0" indent="0">
              <a:buNone/>
              <a:defRPr sz="2976" b="1"/>
            </a:lvl1pPr>
            <a:lvl2pPr marL="566974" indent="0">
              <a:buNone/>
              <a:defRPr sz="2480" b="1"/>
            </a:lvl2pPr>
            <a:lvl3pPr marL="1133947" indent="0">
              <a:buNone/>
              <a:defRPr sz="2232" b="1"/>
            </a:lvl3pPr>
            <a:lvl4pPr marL="1700921" indent="0">
              <a:buNone/>
              <a:defRPr sz="1984" b="1"/>
            </a:lvl4pPr>
            <a:lvl5pPr marL="2267895" indent="0">
              <a:buNone/>
              <a:defRPr sz="1984" b="1"/>
            </a:lvl5pPr>
            <a:lvl6pPr marL="2834869" indent="0">
              <a:buNone/>
              <a:defRPr sz="1984" b="1"/>
            </a:lvl6pPr>
            <a:lvl7pPr marL="3401842" indent="0">
              <a:buNone/>
              <a:defRPr sz="1984" b="1"/>
            </a:lvl7pPr>
            <a:lvl8pPr marL="3968816" indent="0">
              <a:buNone/>
              <a:defRPr sz="1984" b="1"/>
            </a:lvl8pPr>
            <a:lvl9pPr marL="4535790" indent="0">
              <a:buNone/>
              <a:defRPr sz="198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32" name="Content Placeholder 5"/>
          <p:cNvSpPr>
            <a:spLocks noGrp="1"/>
          </p:cNvSpPr>
          <p:nvPr>
            <p:ph sz="quarter" idx="4"/>
          </p:nvPr>
        </p:nvSpPr>
        <p:spPr>
          <a:xfrm>
            <a:off x="7654171" y="3905482"/>
            <a:ext cx="6427693" cy="574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104863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D066-E1D5-435E-AAB1-000871C3FCD3}" type="datetimeFigureOut">
              <a:rPr lang="ar-EG" smtClean="0"/>
              <a:t>25/03/1444</a:t>
            </a:fld>
            <a:endParaRPr lang="ar-EG"/>
          </a:p>
        </p:txBody>
      </p:sp>
      <p:sp>
        <p:nvSpPr>
          <p:cNvPr id="1048634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1048635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8E38B-3A5B-40C5-9933-6260CA32EC75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104859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D066-E1D5-435E-AAB1-000871C3FCD3}" type="datetimeFigureOut">
              <a:rPr lang="ar-EG" smtClean="0"/>
              <a:t>25/03/1444</a:t>
            </a:fld>
            <a:endParaRPr lang="ar-EG"/>
          </a:p>
        </p:txBody>
      </p:sp>
      <p:sp>
        <p:nvSpPr>
          <p:cNvPr id="104859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104859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8E38B-3A5B-40C5-9933-6260CA32EC75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6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D066-E1D5-435E-AAB1-000871C3FCD3}" type="datetimeFigureOut">
              <a:rPr lang="ar-EG" smtClean="0"/>
              <a:t>25/03/1444</a:t>
            </a:fld>
            <a:endParaRPr lang="ar-EG"/>
          </a:p>
        </p:txBody>
      </p:sp>
      <p:sp>
        <p:nvSpPr>
          <p:cNvPr id="104863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104863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8E38B-3A5B-40C5-9933-6260CA32EC75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9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3" cy="2494756"/>
          </a:xfrm>
        </p:spPr>
        <p:txBody>
          <a:bodyPr anchor="b"/>
          <a:lstStyle>
            <a:lvl1pPr>
              <a:defRPr sz="3968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1048640" name="Content Placeholder 2"/>
          <p:cNvSpPr>
            <a:spLocks noGrp="1"/>
          </p:cNvSpPr>
          <p:nvPr>
            <p:ph idx="1"/>
          </p:nvPr>
        </p:nvSpPr>
        <p:spPr>
          <a:xfrm>
            <a:off x="6427693" y="1539424"/>
            <a:ext cx="7654171" cy="7598117"/>
          </a:xfrm>
        </p:spPr>
        <p:txBody>
          <a:bodyPr/>
          <a:lstStyle>
            <a:lvl1pPr>
              <a:defRPr sz="3968"/>
            </a:lvl1pPr>
            <a:lvl2pPr>
              <a:defRPr sz="3472"/>
            </a:lvl2pPr>
            <a:lvl3pPr>
              <a:defRPr sz="2976"/>
            </a:lvl3pPr>
            <a:lvl4pPr>
              <a:defRPr sz="2480"/>
            </a:lvl4pPr>
            <a:lvl5pPr>
              <a:defRPr sz="2480"/>
            </a:lvl5pPr>
            <a:lvl6pPr>
              <a:defRPr sz="2480"/>
            </a:lvl6pPr>
            <a:lvl7pPr>
              <a:defRPr sz="2480"/>
            </a:lvl7pPr>
            <a:lvl8pPr>
              <a:defRPr sz="2480"/>
            </a:lvl8pPr>
            <a:lvl9pPr>
              <a:defRPr sz="24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1048641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3" cy="5942372"/>
          </a:xfrm>
        </p:spPr>
        <p:txBody>
          <a:bodyPr/>
          <a:lstStyle>
            <a:lvl1pPr marL="0" indent="0">
              <a:buNone/>
              <a:defRPr sz="1984"/>
            </a:lvl1pPr>
            <a:lvl2pPr marL="566974" indent="0">
              <a:buNone/>
              <a:defRPr sz="1736"/>
            </a:lvl2pPr>
            <a:lvl3pPr marL="1133947" indent="0">
              <a:buNone/>
              <a:defRPr sz="1488"/>
            </a:lvl3pPr>
            <a:lvl4pPr marL="1700921" indent="0">
              <a:buNone/>
              <a:defRPr sz="1240"/>
            </a:lvl4pPr>
            <a:lvl5pPr marL="2267895" indent="0">
              <a:buNone/>
              <a:defRPr sz="1240"/>
            </a:lvl5pPr>
            <a:lvl6pPr marL="2834869" indent="0">
              <a:buNone/>
              <a:defRPr sz="1240"/>
            </a:lvl6pPr>
            <a:lvl7pPr marL="3401842" indent="0">
              <a:buNone/>
              <a:defRPr sz="1240"/>
            </a:lvl7pPr>
            <a:lvl8pPr marL="3968816" indent="0">
              <a:buNone/>
              <a:defRPr sz="1240"/>
            </a:lvl8pPr>
            <a:lvl9pPr marL="4535790" indent="0">
              <a:buNone/>
              <a:defRPr sz="124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4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D066-E1D5-435E-AAB1-000871C3FCD3}" type="datetimeFigureOut">
              <a:rPr lang="ar-EG" smtClean="0"/>
              <a:t>25/03/1444</a:t>
            </a:fld>
            <a:endParaRPr lang="ar-EG"/>
          </a:p>
        </p:txBody>
      </p:sp>
      <p:sp>
        <p:nvSpPr>
          <p:cNvPr id="104864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104864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8E38B-3A5B-40C5-9933-6260CA32EC75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6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3" cy="2494756"/>
          </a:xfrm>
        </p:spPr>
        <p:txBody>
          <a:bodyPr anchor="b"/>
          <a:lstStyle>
            <a:lvl1pPr>
              <a:defRPr sz="3968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1048607" name="Picture Placeholder 2"/>
          <p:cNvSpPr>
            <a:spLocks noGrp="1"/>
          </p:cNvSpPr>
          <p:nvPr>
            <p:ph type="pic" idx="1"/>
          </p:nvPr>
        </p:nvSpPr>
        <p:spPr>
          <a:xfrm>
            <a:off x="6427693" y="1539424"/>
            <a:ext cx="7654171" cy="7598117"/>
          </a:xfrm>
        </p:spPr>
        <p:txBody>
          <a:bodyPr/>
          <a:lstStyle>
            <a:lvl1pPr marL="0" indent="0">
              <a:buNone/>
              <a:defRPr sz="3968"/>
            </a:lvl1pPr>
            <a:lvl2pPr marL="566974" indent="0">
              <a:buNone/>
              <a:defRPr sz="3472"/>
            </a:lvl2pPr>
            <a:lvl3pPr marL="1133947" indent="0">
              <a:buNone/>
              <a:defRPr sz="2976"/>
            </a:lvl3pPr>
            <a:lvl4pPr marL="1700921" indent="0">
              <a:buNone/>
              <a:defRPr sz="2480"/>
            </a:lvl4pPr>
            <a:lvl5pPr marL="2267895" indent="0">
              <a:buNone/>
              <a:defRPr sz="2480"/>
            </a:lvl5pPr>
            <a:lvl6pPr marL="2834869" indent="0">
              <a:buNone/>
              <a:defRPr sz="2480"/>
            </a:lvl6pPr>
            <a:lvl7pPr marL="3401842" indent="0">
              <a:buNone/>
              <a:defRPr sz="2480"/>
            </a:lvl7pPr>
            <a:lvl8pPr marL="3968816" indent="0">
              <a:buNone/>
              <a:defRPr sz="2480"/>
            </a:lvl8pPr>
            <a:lvl9pPr marL="4535790" indent="0">
              <a:buNone/>
              <a:defRPr sz="2480"/>
            </a:lvl9pPr>
          </a:lstStyle>
          <a:p>
            <a:endParaRPr lang="ar-EG"/>
          </a:p>
        </p:txBody>
      </p:sp>
      <p:sp>
        <p:nvSpPr>
          <p:cNvPr id="1048608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3" cy="5942372"/>
          </a:xfrm>
        </p:spPr>
        <p:txBody>
          <a:bodyPr/>
          <a:lstStyle>
            <a:lvl1pPr marL="0" indent="0">
              <a:buNone/>
              <a:defRPr sz="1984"/>
            </a:lvl1pPr>
            <a:lvl2pPr marL="566974" indent="0">
              <a:buNone/>
              <a:defRPr sz="1736"/>
            </a:lvl2pPr>
            <a:lvl3pPr marL="1133947" indent="0">
              <a:buNone/>
              <a:defRPr sz="1488"/>
            </a:lvl3pPr>
            <a:lvl4pPr marL="1700921" indent="0">
              <a:buNone/>
              <a:defRPr sz="1240"/>
            </a:lvl4pPr>
            <a:lvl5pPr marL="2267895" indent="0">
              <a:buNone/>
              <a:defRPr sz="1240"/>
            </a:lvl5pPr>
            <a:lvl6pPr marL="2834869" indent="0">
              <a:buNone/>
              <a:defRPr sz="1240"/>
            </a:lvl6pPr>
            <a:lvl7pPr marL="3401842" indent="0">
              <a:buNone/>
              <a:defRPr sz="1240"/>
            </a:lvl7pPr>
            <a:lvl8pPr marL="3968816" indent="0">
              <a:buNone/>
              <a:defRPr sz="1240"/>
            </a:lvl8pPr>
            <a:lvl9pPr marL="4535790" indent="0">
              <a:buNone/>
              <a:defRPr sz="124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0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D066-E1D5-435E-AAB1-000871C3FCD3}" type="datetimeFigureOut">
              <a:rPr lang="ar-EG" smtClean="0"/>
              <a:t>25/03/1444</a:t>
            </a:fld>
            <a:endParaRPr lang="ar-EG"/>
          </a:p>
        </p:txBody>
      </p:sp>
      <p:sp>
        <p:nvSpPr>
          <p:cNvPr id="10486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10486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8E38B-3A5B-40C5-9933-6260CA32EC75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1039456" y="569241"/>
            <a:ext cx="13040439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1039456" y="2846200"/>
            <a:ext cx="13040439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1039455" y="9909727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82D066-E1D5-435E-AAB1-000871C3FCD3}" type="datetimeFigureOut">
              <a:rPr lang="ar-EG" smtClean="0"/>
              <a:t>25/03/1444</a:t>
            </a:fld>
            <a:endParaRPr lang="ar-EG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08285" y="9909727"/>
            <a:ext cx="5102781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041" y="9909727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E8E38B-3A5B-40C5-9933-6260CA32EC75}" type="slidenum">
              <a:rPr lang="ar-EG" smtClean="0"/>
              <a:t>‹#›</a:t>
            </a:fld>
            <a:endParaRPr lang="ar-E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133947" rtl="0" eaLnBrk="1" latinLnBrk="0" hangingPunct="1">
        <a:lnSpc>
          <a:spcPct val="90000"/>
        </a:lnSpc>
        <a:spcBef>
          <a:spcPct val="0"/>
        </a:spcBef>
        <a:buNone/>
        <a:defRPr sz="545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3487" indent="-283487" algn="l" defTabSz="1133947" rtl="0" eaLnBrk="1" latinLnBrk="0" hangingPunct="1">
        <a:lnSpc>
          <a:spcPct val="90000"/>
        </a:lnSpc>
        <a:spcBef>
          <a:spcPts val="1240"/>
        </a:spcBef>
        <a:buFont typeface="Arial" panose="020B0604020202020204" pitchFamily="34" charset="0"/>
        <a:buChar char="•"/>
        <a:defRPr sz="3472" kern="1200">
          <a:solidFill>
            <a:schemeClr val="tx1"/>
          </a:solidFill>
          <a:latin typeface="+mn-lt"/>
          <a:ea typeface="+mn-ea"/>
          <a:cs typeface="+mn-cs"/>
        </a:defRPr>
      </a:lvl1pPr>
      <a:lvl2pPr marL="850461" indent="-283487" algn="l" defTabSz="1133947" rtl="0" eaLnBrk="1" latinLnBrk="0" hangingPunct="1">
        <a:lnSpc>
          <a:spcPct val="90000"/>
        </a:lnSpc>
        <a:spcBef>
          <a:spcPts val="620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2pPr>
      <a:lvl3pPr marL="1417434" indent="-283487" algn="l" defTabSz="1133947" rtl="0" eaLnBrk="1" latinLnBrk="0" hangingPunct="1">
        <a:lnSpc>
          <a:spcPct val="90000"/>
        </a:lnSpc>
        <a:spcBef>
          <a:spcPts val="620"/>
        </a:spcBef>
        <a:buFont typeface="Arial" panose="020B0604020202020204" pitchFamily="34" charset="0"/>
        <a:buChar char="•"/>
        <a:defRPr sz="2480" kern="1200">
          <a:solidFill>
            <a:schemeClr val="tx1"/>
          </a:solidFill>
          <a:latin typeface="+mn-lt"/>
          <a:ea typeface="+mn-ea"/>
          <a:cs typeface="+mn-cs"/>
        </a:defRPr>
      </a:lvl3pPr>
      <a:lvl4pPr marL="1984408" indent="-283487" algn="l" defTabSz="1133947" rtl="0" eaLnBrk="1" latinLnBrk="0" hangingPunct="1">
        <a:lnSpc>
          <a:spcPct val="90000"/>
        </a:lnSpc>
        <a:spcBef>
          <a:spcPts val="620"/>
        </a:spcBef>
        <a:buFont typeface="Arial" panose="020B0604020202020204" pitchFamily="34" charset="0"/>
        <a:buChar char="•"/>
        <a:defRPr sz="2232" kern="1200">
          <a:solidFill>
            <a:schemeClr val="tx1"/>
          </a:solidFill>
          <a:latin typeface="+mn-lt"/>
          <a:ea typeface="+mn-ea"/>
          <a:cs typeface="+mn-cs"/>
        </a:defRPr>
      </a:lvl4pPr>
      <a:lvl5pPr marL="2551382" indent="-283487" algn="l" defTabSz="1133947" rtl="0" eaLnBrk="1" latinLnBrk="0" hangingPunct="1">
        <a:lnSpc>
          <a:spcPct val="90000"/>
        </a:lnSpc>
        <a:spcBef>
          <a:spcPts val="620"/>
        </a:spcBef>
        <a:buFont typeface="Arial" panose="020B0604020202020204" pitchFamily="34" charset="0"/>
        <a:buChar char="•"/>
        <a:defRPr sz="2232" kern="1200">
          <a:solidFill>
            <a:schemeClr val="tx1"/>
          </a:solidFill>
          <a:latin typeface="+mn-lt"/>
          <a:ea typeface="+mn-ea"/>
          <a:cs typeface="+mn-cs"/>
        </a:defRPr>
      </a:lvl5pPr>
      <a:lvl6pPr marL="3118355" indent="-283487" algn="l" defTabSz="1133947" rtl="0" eaLnBrk="1" latinLnBrk="0" hangingPunct="1">
        <a:lnSpc>
          <a:spcPct val="90000"/>
        </a:lnSpc>
        <a:spcBef>
          <a:spcPts val="620"/>
        </a:spcBef>
        <a:buFont typeface="Arial" panose="020B0604020202020204" pitchFamily="34" charset="0"/>
        <a:buChar char="•"/>
        <a:defRPr sz="2232" kern="1200">
          <a:solidFill>
            <a:schemeClr val="tx1"/>
          </a:solidFill>
          <a:latin typeface="+mn-lt"/>
          <a:ea typeface="+mn-ea"/>
          <a:cs typeface="+mn-cs"/>
        </a:defRPr>
      </a:lvl6pPr>
      <a:lvl7pPr marL="3685329" indent="-283487" algn="l" defTabSz="1133947" rtl="0" eaLnBrk="1" latinLnBrk="0" hangingPunct="1">
        <a:lnSpc>
          <a:spcPct val="90000"/>
        </a:lnSpc>
        <a:spcBef>
          <a:spcPts val="620"/>
        </a:spcBef>
        <a:buFont typeface="Arial" panose="020B0604020202020204" pitchFamily="34" charset="0"/>
        <a:buChar char="•"/>
        <a:defRPr sz="2232" kern="1200">
          <a:solidFill>
            <a:schemeClr val="tx1"/>
          </a:solidFill>
          <a:latin typeface="+mn-lt"/>
          <a:ea typeface="+mn-ea"/>
          <a:cs typeface="+mn-cs"/>
        </a:defRPr>
      </a:lvl7pPr>
      <a:lvl8pPr marL="4252303" indent="-283487" algn="l" defTabSz="1133947" rtl="0" eaLnBrk="1" latinLnBrk="0" hangingPunct="1">
        <a:lnSpc>
          <a:spcPct val="90000"/>
        </a:lnSpc>
        <a:spcBef>
          <a:spcPts val="620"/>
        </a:spcBef>
        <a:buFont typeface="Arial" panose="020B0604020202020204" pitchFamily="34" charset="0"/>
        <a:buChar char="•"/>
        <a:defRPr sz="2232" kern="1200">
          <a:solidFill>
            <a:schemeClr val="tx1"/>
          </a:solidFill>
          <a:latin typeface="+mn-lt"/>
          <a:ea typeface="+mn-ea"/>
          <a:cs typeface="+mn-cs"/>
        </a:defRPr>
      </a:lvl8pPr>
      <a:lvl9pPr marL="4819277" indent="-283487" algn="l" defTabSz="1133947" rtl="0" eaLnBrk="1" latinLnBrk="0" hangingPunct="1">
        <a:lnSpc>
          <a:spcPct val="90000"/>
        </a:lnSpc>
        <a:spcBef>
          <a:spcPts val="620"/>
        </a:spcBef>
        <a:buFont typeface="Arial" panose="020B0604020202020204" pitchFamily="34" charset="0"/>
        <a:buChar char="•"/>
        <a:defRPr sz="223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l" defTabSz="1133947" rtl="0" eaLnBrk="1" latinLnBrk="0" hangingPunct="1">
        <a:defRPr sz="2232" kern="1200">
          <a:solidFill>
            <a:schemeClr val="tx1"/>
          </a:solidFill>
          <a:latin typeface="+mn-lt"/>
          <a:ea typeface="+mn-ea"/>
          <a:cs typeface="+mn-cs"/>
        </a:defRPr>
      </a:lvl1pPr>
      <a:lvl2pPr marL="566974" algn="l" defTabSz="1133947" rtl="0" eaLnBrk="1" latinLnBrk="0" hangingPunct="1">
        <a:defRPr sz="2232" kern="1200">
          <a:solidFill>
            <a:schemeClr val="tx1"/>
          </a:solidFill>
          <a:latin typeface="+mn-lt"/>
          <a:ea typeface="+mn-ea"/>
          <a:cs typeface="+mn-cs"/>
        </a:defRPr>
      </a:lvl2pPr>
      <a:lvl3pPr marL="1133947" algn="l" defTabSz="1133947" rtl="0" eaLnBrk="1" latinLnBrk="0" hangingPunct="1">
        <a:defRPr sz="2232" kern="1200">
          <a:solidFill>
            <a:schemeClr val="tx1"/>
          </a:solidFill>
          <a:latin typeface="+mn-lt"/>
          <a:ea typeface="+mn-ea"/>
          <a:cs typeface="+mn-cs"/>
        </a:defRPr>
      </a:lvl3pPr>
      <a:lvl4pPr marL="1700921" algn="l" defTabSz="1133947" rtl="0" eaLnBrk="1" latinLnBrk="0" hangingPunct="1">
        <a:defRPr sz="2232" kern="1200">
          <a:solidFill>
            <a:schemeClr val="tx1"/>
          </a:solidFill>
          <a:latin typeface="+mn-lt"/>
          <a:ea typeface="+mn-ea"/>
          <a:cs typeface="+mn-cs"/>
        </a:defRPr>
      </a:lvl4pPr>
      <a:lvl5pPr marL="2267895" algn="l" defTabSz="1133947" rtl="0" eaLnBrk="1" latinLnBrk="0" hangingPunct="1">
        <a:defRPr sz="2232" kern="1200">
          <a:solidFill>
            <a:schemeClr val="tx1"/>
          </a:solidFill>
          <a:latin typeface="+mn-lt"/>
          <a:ea typeface="+mn-ea"/>
          <a:cs typeface="+mn-cs"/>
        </a:defRPr>
      </a:lvl5pPr>
      <a:lvl6pPr marL="2834869" algn="l" defTabSz="1133947" rtl="0" eaLnBrk="1" latinLnBrk="0" hangingPunct="1">
        <a:defRPr sz="2232" kern="1200">
          <a:solidFill>
            <a:schemeClr val="tx1"/>
          </a:solidFill>
          <a:latin typeface="+mn-lt"/>
          <a:ea typeface="+mn-ea"/>
          <a:cs typeface="+mn-cs"/>
        </a:defRPr>
      </a:lvl6pPr>
      <a:lvl7pPr marL="3401842" algn="l" defTabSz="1133947" rtl="0" eaLnBrk="1" latinLnBrk="0" hangingPunct="1">
        <a:defRPr sz="2232" kern="1200">
          <a:solidFill>
            <a:schemeClr val="tx1"/>
          </a:solidFill>
          <a:latin typeface="+mn-lt"/>
          <a:ea typeface="+mn-ea"/>
          <a:cs typeface="+mn-cs"/>
        </a:defRPr>
      </a:lvl7pPr>
      <a:lvl8pPr marL="3968816" algn="l" defTabSz="1133947" rtl="0" eaLnBrk="1" latinLnBrk="0" hangingPunct="1">
        <a:defRPr sz="2232" kern="1200">
          <a:solidFill>
            <a:schemeClr val="tx1"/>
          </a:solidFill>
          <a:latin typeface="+mn-lt"/>
          <a:ea typeface="+mn-ea"/>
          <a:cs typeface="+mn-cs"/>
        </a:defRPr>
      </a:lvl8pPr>
      <a:lvl9pPr marL="4535790" algn="l" defTabSz="1133947" rtl="0" eaLnBrk="1" latinLnBrk="0" hangingPunct="1">
        <a:defRPr sz="223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selimraafat.com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Title 1"/>
          <p:cNvSpPr>
            <a:spLocks noGrp="1"/>
          </p:cNvSpPr>
          <p:nvPr>
            <p:ph type="ctrTitle"/>
          </p:nvPr>
        </p:nvSpPr>
        <p:spPr>
          <a:xfrm>
            <a:off x="1897343" y="3500105"/>
            <a:ext cx="11339513" cy="1004338"/>
          </a:xfrm>
        </p:spPr>
        <p:txBody>
          <a:bodyPr>
            <a:normAutofit fontScale="90000"/>
          </a:bodyPr>
          <a:lstStyle/>
          <a:p>
            <a:r>
              <a:rPr lang="ar-EG" dirty="0"/>
              <a:t>فرن فحم نباتي </a:t>
            </a:r>
            <a:br>
              <a:rPr lang="ar-EG" dirty="0"/>
            </a:br>
            <a:r>
              <a:rPr lang="ar-EG" dirty="0"/>
              <a:t>نموذج سليم رأفت (1)</a:t>
            </a:r>
          </a:p>
        </p:txBody>
      </p:sp>
      <p:sp>
        <p:nvSpPr>
          <p:cNvPr id="1048587" name="Subtitle 2"/>
          <p:cNvSpPr>
            <a:spLocks noGrp="1"/>
          </p:cNvSpPr>
          <p:nvPr>
            <p:ph type="subTitle" idx="1"/>
          </p:nvPr>
        </p:nvSpPr>
        <p:spPr>
          <a:xfrm>
            <a:off x="1897343" y="4504033"/>
            <a:ext cx="11339513" cy="2053317"/>
          </a:xfrm>
        </p:spPr>
        <p:txBody>
          <a:bodyPr/>
          <a:lstStyle/>
          <a:p>
            <a:r>
              <a:rPr lang="ar-EG" sz="3472" b="1" dirty="0">
                <a:solidFill>
                  <a:srgbClr val="00B050"/>
                </a:solidFill>
              </a:rPr>
              <a:t>مقدم المشروع / مصطفى عبدالرحمن مصطفى</a:t>
            </a:r>
          </a:p>
          <a:p>
            <a:r>
              <a:rPr lang="ar-EG" b="1" dirty="0">
                <a:solidFill>
                  <a:srgbClr val="00B050"/>
                </a:solidFill>
              </a:rPr>
              <a:t>المبادرة الوطنية للمشروعات الخضراء الذكية</a:t>
            </a:r>
            <a:endParaRPr lang="en-US" b="1" dirty="0">
              <a:solidFill>
                <a:srgbClr val="00B050"/>
              </a:solidFill>
            </a:endParaRPr>
          </a:p>
        </p:txBody>
      </p:sp>
      <p:grpSp>
        <p:nvGrpSpPr>
          <p:cNvPr id="20" name="Group 6"/>
          <p:cNvGrpSpPr/>
          <p:nvPr/>
        </p:nvGrpSpPr>
        <p:grpSpPr>
          <a:xfrm>
            <a:off x="1565010" y="5831883"/>
            <a:ext cx="11985454" cy="3364807"/>
            <a:chOff x="1360893" y="3242105"/>
            <a:chExt cx="9664877" cy="2713326"/>
          </a:xfrm>
        </p:grpSpPr>
        <p:pic>
          <p:nvPicPr>
            <p:cNvPr id="2097153" name="Picture 4"/>
            <p:cNvPicPr>
              <a:picLocks/>
            </p:cNvPicPr>
            <p:nvPr/>
          </p:nvPicPr>
          <p:blipFill rotWithShape="1">
            <a:blip r:embed="rId2"/>
            <a:srcRect t="9689" b="8643"/>
            <a:stretch>
              <a:fillRect/>
            </a:stretch>
          </p:blipFill>
          <p:spPr>
            <a:xfrm rot="21596026">
              <a:off x="1360893" y="3244900"/>
              <a:ext cx="4838597" cy="2706945"/>
            </a:xfrm>
            <a:prstGeom prst="rect">
              <a:avLst/>
            </a:prstGeom>
          </p:spPr>
        </p:pic>
        <p:pic>
          <p:nvPicPr>
            <p:cNvPr id="2097154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00882" y="3242105"/>
              <a:ext cx="4824888" cy="271332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Title 1"/>
          <p:cNvSpPr txBox="1"/>
          <p:nvPr/>
        </p:nvSpPr>
        <p:spPr>
          <a:xfrm>
            <a:off x="1039456" y="2329714"/>
            <a:ext cx="13040439" cy="865487"/>
          </a:xfrm>
          <a:prstGeom prst="rect">
            <a:avLst/>
          </a:prstGeom>
        </p:spPr>
        <p:txBody>
          <a:bodyPr vert="horz" lIns="113395" tIns="56698" rIns="113395" bIns="56698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r" rtl="1"/>
            <a:endParaRPr lang="ar-EG" dirty="0">
              <a:solidFill>
                <a:sysClr val="windowText" lastClr="000000"/>
              </a:solidFill>
            </a:endParaRPr>
          </a:p>
        </p:txBody>
      </p:sp>
      <p:graphicFrame>
        <p:nvGraphicFramePr>
          <p:cNvPr id="4194304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8198069"/>
              </p:ext>
            </p:extLst>
          </p:nvPr>
        </p:nvGraphicFramePr>
        <p:xfrm>
          <a:off x="672008" y="1141798"/>
          <a:ext cx="14223908" cy="89246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182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13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96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39803">
                <a:tc gridSpan="3"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ar-EG" sz="3700" b="0" dirty="0">
                          <a:solidFill>
                            <a:sysClr val="windowText" lastClr="000000"/>
                          </a:solidFill>
                          <a:cs typeface="+mj-cs"/>
                        </a:rPr>
                        <a:t>مقدم المشروع</a:t>
                      </a:r>
                    </a:p>
                  </a:txBody>
                  <a:tcPr marL="113395" marR="113395" marT="56698" marB="566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9803">
                <a:tc>
                  <a:txBody>
                    <a:bodyPr/>
                    <a:lstStyle/>
                    <a:p>
                      <a:pPr algn="r" rtl="1"/>
                      <a:r>
                        <a:rPr lang="ar-EG" sz="2400" dirty="0"/>
                        <a:t>مدير عام شركة سليم رأفت للاستيراد والتصدير</a:t>
                      </a:r>
                    </a:p>
                  </a:txBody>
                  <a:tcPr marL="113395" marR="113395" marT="56698" marB="566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2400" b="1" dirty="0">
                          <a:solidFill>
                            <a:srgbClr val="7030A0"/>
                          </a:solidFill>
                        </a:rPr>
                        <a:t>مصطفى عبدالرحمن مصطفى </a:t>
                      </a:r>
                    </a:p>
                  </a:txBody>
                  <a:tcPr marL="113395" marR="113395" marT="56698" marB="566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 marL="113395" marR="113395" marT="56698" marB="566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9803">
                <a:tc>
                  <a:txBody>
                    <a:bodyPr/>
                    <a:lstStyle/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r>
                        <a:rPr lang="ar-EG" sz="2400" dirty="0"/>
                        <a:t>بكالوريوس تجارة قسم محاسبه جامعة الزقازيق دفعة 2004</a:t>
                      </a:r>
                    </a:p>
                  </a:txBody>
                  <a:tcPr marL="113395" marR="113395" marT="56698" marB="566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ar-EG" sz="2000" b="1" kern="1200" dirty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الخلفية العلمية</a:t>
                      </a:r>
                      <a:endParaRPr lang="en-US" sz="2000" b="1" kern="1200" dirty="0">
                        <a:solidFill>
                          <a:srgbClr val="7030A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3395" marR="113395" marT="56698" marB="566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 marL="113395" marR="113395" marT="56698" marB="566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66371">
                <a:tc>
                  <a:txBody>
                    <a:bodyPr/>
                    <a:lstStyle/>
                    <a:p>
                      <a:pPr marL="285750" marR="0" lvl="0" indent="-28575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ar-EG" sz="2400" dirty="0"/>
                        <a:t>محاسب بشركة أثينا للفحم النباتى </a:t>
                      </a:r>
                    </a:p>
                    <a:p>
                      <a:pPr marL="285750" indent="-285750" algn="just" rtl="1">
                        <a:buFont typeface="Arial" panose="020B0604020202020204" pitchFamily="34" charset="0"/>
                        <a:buChar char="•"/>
                      </a:pPr>
                      <a:r>
                        <a:rPr lang="ar-EG" sz="2400" dirty="0"/>
                        <a:t>أخصائى إجتماعى بمؤسسة باب رزق جميل لتمويل المشروعات الصغيرة</a:t>
                      </a:r>
                    </a:p>
                    <a:p>
                      <a:pPr marL="285750" indent="-285750" algn="just" rtl="1">
                        <a:buFont typeface="Arial" panose="020B0604020202020204" pitchFamily="34" charset="0"/>
                        <a:buChar char="•"/>
                      </a:pPr>
                      <a:r>
                        <a:rPr lang="ar-EG" sz="2400" dirty="0"/>
                        <a:t>محاسب بشركة دومتى للصناعات الغذائية </a:t>
                      </a:r>
                    </a:p>
                  </a:txBody>
                  <a:tcPr marL="113395" marR="113395" marT="56698" marB="566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ar-EG" sz="2400" b="1" dirty="0">
                          <a:solidFill>
                            <a:srgbClr val="7030A0"/>
                          </a:solidFill>
                        </a:rPr>
                        <a:t>الخبرات السابقة</a:t>
                      </a:r>
                      <a:endParaRPr lang="en-US" sz="2400" b="1" dirty="0">
                        <a:solidFill>
                          <a:srgbClr val="7030A0"/>
                        </a:solidFill>
                      </a:endParaRPr>
                    </a:p>
                  </a:txBody>
                  <a:tcPr marL="113395" marR="113395" marT="56698" marB="566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 marL="113395" marR="113395" marT="56698" marB="566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9803">
                <a:tc gridSpan="3"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ar-EG" sz="3600" b="0" kern="120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j-cs"/>
                        </a:rPr>
                        <a:t>صاحب المشروع </a:t>
                      </a:r>
                    </a:p>
                  </a:txBody>
                  <a:tcPr marL="113395" marR="113395" marT="56698" marB="566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9803">
                <a:tc>
                  <a:txBody>
                    <a:bodyPr/>
                    <a:lstStyle/>
                    <a:p>
                      <a:pPr algn="just" rtl="1"/>
                      <a:r>
                        <a:rPr lang="ar-EG" sz="2400" dirty="0"/>
                        <a:t>صاحب شركة سليم رأفت للإستيراد والتصدير</a:t>
                      </a:r>
                    </a:p>
                  </a:txBody>
                  <a:tcPr marL="113395" marR="113395" marT="56698" marB="566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2400" b="1" dirty="0">
                          <a:solidFill>
                            <a:srgbClr val="7030A0"/>
                          </a:solidFill>
                        </a:rPr>
                        <a:t>سليم رأفت حسانين سالم</a:t>
                      </a:r>
                    </a:p>
                  </a:txBody>
                  <a:tcPr marL="113395" marR="113395" marT="56698" marB="566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 marL="113395" marR="113395" marT="56698" marB="566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5026">
                <a:tc>
                  <a:txBody>
                    <a:bodyPr/>
                    <a:lstStyle/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r>
                        <a:rPr lang="ar-EG" sz="2400" dirty="0"/>
                        <a:t>ليسانس أداب (قسم علم نفس)</a:t>
                      </a:r>
                    </a:p>
                  </a:txBody>
                  <a:tcPr marL="113395" marR="113395" marT="56698" marB="566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2400" b="1" dirty="0">
                          <a:solidFill>
                            <a:srgbClr val="7030A0"/>
                          </a:solidFill>
                        </a:rPr>
                        <a:t>الخلفية العلمية</a:t>
                      </a:r>
                    </a:p>
                  </a:txBody>
                  <a:tcPr marL="113395" marR="113395" marT="56698" marB="566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 marL="113395" marR="113395" marT="56698" marB="566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18169">
                <a:tc>
                  <a:txBody>
                    <a:bodyPr/>
                    <a:lstStyle/>
                    <a:p>
                      <a:pPr marL="285750" indent="-285750" algn="just" rtl="1">
                        <a:buFont typeface="Arial" panose="020B0604020202020204" pitchFamily="34" charset="0"/>
                        <a:buChar char="•"/>
                      </a:pPr>
                      <a:r>
                        <a:rPr lang="ar-EG" sz="2400" dirty="0"/>
                        <a:t>تجارة وتصنيع وتصدير الفحم النباتى للدول الأوروبية والعربية  منذ من 25 عام</a:t>
                      </a:r>
                    </a:p>
                    <a:p>
                      <a:pPr marL="285750" indent="-285750" algn="just" rtl="1">
                        <a:buFont typeface="Arial" panose="020B0604020202020204" pitchFamily="34" charset="0"/>
                        <a:buChar char="•"/>
                      </a:pPr>
                      <a:r>
                        <a:rPr lang="ar-EG" sz="2400" dirty="0"/>
                        <a:t>حاصل على رخصة تصدير جميع المنتجات المصرية</a:t>
                      </a:r>
                    </a:p>
                    <a:p>
                      <a:pPr marL="285750" indent="-285750" algn="just" rtl="1">
                        <a:buFont typeface="Arial" panose="020B0604020202020204" pitchFamily="34" charset="0"/>
                        <a:buChar char="•"/>
                      </a:pPr>
                      <a:r>
                        <a:rPr lang="ar-EG" sz="2400" dirty="0"/>
                        <a:t>تصنيع الفحم النباتى بإستخدام أفران الفحم صديقة البيئة منذ عام 2011 </a:t>
                      </a:r>
                    </a:p>
                    <a:p>
                      <a:pPr marL="285750" indent="-285750" algn="just" rtl="1">
                        <a:buFont typeface="Arial" panose="020B0604020202020204" pitchFamily="34" charset="0"/>
                        <a:buChar char="•"/>
                      </a:pPr>
                      <a:r>
                        <a:rPr lang="ar-EG" sz="2400" dirty="0"/>
                        <a:t>صاحب نموذج فرن فحم مطور سليم رأفت 1 المعتمد من وزارة البيئة المصرية</a:t>
                      </a:r>
                    </a:p>
                    <a:p>
                      <a:pPr marL="285750" indent="-285750" algn="just" rtl="1">
                        <a:buFont typeface="Arial" panose="020B0604020202020204" pitchFamily="34" charset="0"/>
                        <a:buChar char="•"/>
                      </a:pPr>
                      <a:r>
                        <a:rPr lang="ar-EG" sz="2400" dirty="0"/>
                        <a:t>تصنيع وتصدير فرن فحم مطور سليم رأفت 1 داخل وخارج جمهورية مصر العربية</a:t>
                      </a:r>
                    </a:p>
                  </a:txBody>
                  <a:tcPr marL="113395" marR="113395" marT="56698" marB="566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2400" b="1" dirty="0">
                          <a:solidFill>
                            <a:srgbClr val="7030A0"/>
                          </a:solidFill>
                        </a:rPr>
                        <a:t>الخبرات السابقة</a:t>
                      </a:r>
                    </a:p>
                  </a:txBody>
                  <a:tcPr marL="113395" marR="113395" marT="56698" marB="566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 marL="113395" marR="113395" marT="56698" marB="566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2097156" name="Picture 5"/>
          <p:cNvPicPr>
            <a:picLocks noChangeAspect="1"/>
          </p:cNvPicPr>
          <p:nvPr/>
        </p:nvPicPr>
        <p:blipFill rotWithShape="1">
          <a:blip r:embed="rId2"/>
          <a:srcRect l="1616" t="4886" r="23299" b="9676"/>
          <a:stretch>
            <a:fillRect/>
          </a:stretch>
        </p:blipFill>
        <p:spPr>
          <a:xfrm>
            <a:off x="12582254" y="1933789"/>
            <a:ext cx="2036913" cy="2269461"/>
          </a:xfrm>
          <a:prstGeom prst="rect">
            <a:avLst/>
          </a:prstGeom>
        </p:spPr>
      </p:pic>
      <p:pic>
        <p:nvPicPr>
          <p:cNvPr id="2097157" name="Picture 2"/>
          <p:cNvPicPr>
            <a:picLocks noChangeAspect="1"/>
          </p:cNvPicPr>
          <p:nvPr/>
        </p:nvPicPr>
        <p:blipFill rotWithShape="1">
          <a:blip r:embed="rId3"/>
          <a:srcRect t="2039" b="-1"/>
          <a:stretch>
            <a:fillRect/>
          </a:stretch>
        </p:blipFill>
        <p:spPr>
          <a:xfrm>
            <a:off x="12737529" y="6013157"/>
            <a:ext cx="2036913" cy="290436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9" name="Title 1"/>
          <p:cNvSpPr txBox="1"/>
          <p:nvPr/>
        </p:nvSpPr>
        <p:spPr>
          <a:xfrm>
            <a:off x="1039456" y="2329714"/>
            <a:ext cx="13040439" cy="865487"/>
          </a:xfrm>
          <a:prstGeom prst="rect">
            <a:avLst/>
          </a:prstGeom>
        </p:spPr>
        <p:txBody>
          <a:bodyPr vert="horz" lIns="113395" tIns="56698" rIns="113395" bIns="56698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r" rtl="1"/>
            <a:endParaRPr lang="ar-EG" sz="4464" dirty="0">
              <a:solidFill>
                <a:sysClr val="windowText" lastClr="000000"/>
              </a:solidFill>
            </a:endParaRPr>
          </a:p>
        </p:txBody>
      </p:sp>
      <p:graphicFrame>
        <p:nvGraphicFramePr>
          <p:cNvPr id="4194305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0968440"/>
              </p:ext>
            </p:extLst>
          </p:nvPr>
        </p:nvGraphicFramePr>
        <p:xfrm>
          <a:off x="895442" y="1185448"/>
          <a:ext cx="14223908" cy="87756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849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49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748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91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85329">
                <a:tc gridSpan="4"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ar-EG" sz="3700" b="0" dirty="0">
                          <a:solidFill>
                            <a:sysClr val="windowText" lastClr="000000"/>
                          </a:solidFill>
                          <a:cs typeface="+mj-cs"/>
                        </a:rPr>
                        <a:t>المشروع</a:t>
                      </a:r>
                    </a:p>
                  </a:txBody>
                  <a:tcPr marL="113395" marR="113395" marT="56698" marB="566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0220">
                <a:tc gridSpan="2">
                  <a:txBody>
                    <a:bodyPr/>
                    <a:lstStyle/>
                    <a:p>
                      <a:pPr algn="r" rtl="1"/>
                      <a:r>
                        <a:rPr lang="ar-EG" sz="2800" dirty="0"/>
                        <a:t>فرن</a:t>
                      </a:r>
                      <a:r>
                        <a:rPr lang="ar-EG" sz="2800" baseline="0" dirty="0"/>
                        <a:t> فحم نباتى ن</a:t>
                      </a:r>
                      <a:r>
                        <a:rPr lang="ar-EG" sz="2800" dirty="0"/>
                        <a:t>موذج سليم رأفت (1)</a:t>
                      </a:r>
                    </a:p>
                  </a:txBody>
                  <a:tcPr marL="113395" marR="113395" marT="56698" marB="566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2800" b="1" dirty="0">
                          <a:solidFill>
                            <a:srgbClr val="7030A0"/>
                          </a:solidFill>
                        </a:rPr>
                        <a:t>اسم المشروع</a:t>
                      </a:r>
                    </a:p>
                  </a:txBody>
                  <a:tcPr marL="113395" marR="113395" marT="56698" marB="566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 marL="113395" marR="113395" marT="56698" marB="566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8933">
                <a:tc gridSpan="2">
                  <a:txBody>
                    <a:bodyPr/>
                    <a:lstStyle/>
                    <a:p>
                      <a:pPr marL="0" indent="0" algn="just" rtl="1">
                        <a:buFont typeface="Arial" panose="020B0604020202020204" pitchFamily="34" charset="0"/>
                        <a:buNone/>
                      </a:pPr>
                      <a:r>
                        <a:rPr lang="ar-EG" sz="2800" dirty="0"/>
                        <a:t>معالجة الغازات الضارة الناتجة عن عملية التفحيم من خلال تمريرها على وحدة المعالجة الموجودة خلف الفرن وتنقيتها وإعادة استخدامها في استكمال دورة التفحيم لتقليل نفقات الدورة التشغيلية .</a:t>
                      </a:r>
                    </a:p>
                  </a:txBody>
                  <a:tcPr marL="113395" marR="113395" marT="56698" marB="566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ar-EG" sz="2200" b="1" kern="1200" dirty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فكرة المشروع</a:t>
                      </a:r>
                    </a:p>
                  </a:txBody>
                  <a:tcPr marL="113395" marR="113395" marT="56698" marB="566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 marL="113395" marR="113395" marT="56698" marB="566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85848">
                <a:tc>
                  <a:txBody>
                    <a:bodyPr/>
                    <a:lstStyle/>
                    <a:p>
                      <a:pPr marL="285750" marR="0" lvl="0" indent="-28575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ar-EG" sz="2800" dirty="0"/>
                        <a:t>أصحاب المطاعم والكافيهات</a:t>
                      </a:r>
                    </a:p>
                    <a:p>
                      <a:pPr marL="285750" marR="0" lvl="0" indent="-28575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ar-EG" sz="2800" dirty="0"/>
                        <a:t>تجار ومصدرين الفحم النباتى </a:t>
                      </a:r>
                    </a:p>
                  </a:txBody>
                  <a:tcPr marL="113395" marR="113395" marT="56698" marB="566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ar-EG" sz="2800" dirty="0"/>
                        <a:t>الفحامين أصحاب المكامير العشوائية</a:t>
                      </a:r>
                    </a:p>
                    <a:p>
                      <a:pPr marL="285750" marR="0" lvl="0" indent="-28575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ar-EG" sz="2800" dirty="0"/>
                        <a:t>المستثمرين فى مجال الفحم </a:t>
                      </a:r>
                    </a:p>
                  </a:txBody>
                  <a:tcPr marL="113395" marR="113395" marT="56698" marB="566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ar-EG" sz="2800" b="1" dirty="0">
                          <a:solidFill>
                            <a:srgbClr val="7030A0"/>
                          </a:solidFill>
                        </a:rPr>
                        <a:t>الفئة المستفيدة</a:t>
                      </a:r>
                    </a:p>
                  </a:txBody>
                  <a:tcPr marL="113395" marR="113395" marT="56698" marB="566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 marL="113395" marR="113395" marT="56698" marB="566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22624">
                <a:tc gridSpan="2">
                  <a:txBody>
                    <a:bodyPr/>
                    <a:lstStyle/>
                    <a:p>
                      <a:pPr marL="285750" marR="0" lvl="0" indent="-28575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ar-EG" sz="2800" dirty="0"/>
                        <a:t>معالجة الانبعاثات الضارة للبيئة الناتجة عن عملية التفحيم </a:t>
                      </a:r>
                    </a:p>
                    <a:p>
                      <a:pPr marL="285750" marR="0" lvl="0" indent="-28575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ar-EG" sz="2800" dirty="0"/>
                        <a:t>انخفاض سعر المنتج عن منافسيه فى السوق العالمي </a:t>
                      </a:r>
                    </a:p>
                    <a:p>
                      <a:pPr marL="285750" marR="0" lvl="0" indent="-28575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ar-EG" sz="2800" dirty="0"/>
                        <a:t>سهولة التعامل مع النموذج </a:t>
                      </a:r>
                    </a:p>
                    <a:p>
                      <a:pPr marL="285750" marR="0" lvl="0" indent="-28575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ar-EG" sz="2800" dirty="0"/>
                        <a:t>اعتماده على الاستفادة من الغازات الناتجة عن عملية التفحيم  في استكمال الدوره مما يقلل نفقات التشغيل </a:t>
                      </a:r>
                    </a:p>
                  </a:txBody>
                  <a:tcPr marL="113395" marR="113395" marT="56698" marB="566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ar-EG" sz="2800" b="1" dirty="0">
                          <a:solidFill>
                            <a:srgbClr val="7030A0"/>
                          </a:solidFill>
                        </a:rPr>
                        <a:t>الميزة التنافسية</a:t>
                      </a:r>
                    </a:p>
                  </a:txBody>
                  <a:tcPr marL="113395" marR="113395" marT="56698" marB="566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 marL="113395" marR="113395" marT="56698" marB="566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44469">
                <a:tc gridSpan="2">
                  <a:txBody>
                    <a:bodyPr/>
                    <a:lstStyle/>
                    <a:p>
                      <a:pPr marL="285750" marR="0" lvl="0" indent="-28575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ar-EG" sz="2800" dirty="0"/>
                        <a:t>عباره عن فرن من الحديد معزول من الخارج للحفاظ على درجة الحراره خلال عملية التفحيم ومتصل به لوحة كهربائية لقراءة ومتابعة درجة الحراره داخل الفرن أثناء عملية التفحيم.</a:t>
                      </a:r>
                    </a:p>
                    <a:p>
                      <a:pPr marL="285750" marR="0" lvl="0" indent="-28575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ar-EG" sz="2800" dirty="0"/>
                        <a:t>يوجد خلف الفرن وحدة لمعالجة الغازات الناتجة عن عملية التفحيم وبالتالى الإستفاده منها.</a:t>
                      </a:r>
                    </a:p>
                    <a:p>
                      <a:pPr marL="285750" marR="0" lvl="0" indent="-28575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ar-EG" sz="2800" dirty="0"/>
                        <a:t>وتستغرق عملية التفحيم مدة زمنية تتراوح بين 8-12 ساعه.</a:t>
                      </a:r>
                    </a:p>
                  </a:txBody>
                  <a:tcPr marL="113395" marR="113395" marT="56698" marB="566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ar-EG" sz="2800" b="1" dirty="0">
                          <a:solidFill>
                            <a:srgbClr val="7030A0"/>
                          </a:solidFill>
                        </a:rPr>
                        <a:t>تعريف النموذج </a:t>
                      </a:r>
                    </a:p>
                  </a:txBody>
                  <a:tcPr marL="113395" marR="113395" marT="56698" marB="566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 marL="113395" marR="113395" marT="56698" marB="566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0" name="Title 1"/>
          <p:cNvSpPr txBox="1"/>
          <p:nvPr/>
        </p:nvSpPr>
        <p:spPr>
          <a:xfrm>
            <a:off x="1039456" y="2329714"/>
            <a:ext cx="13040439" cy="865487"/>
          </a:xfrm>
          <a:prstGeom prst="rect">
            <a:avLst/>
          </a:prstGeom>
        </p:spPr>
        <p:txBody>
          <a:bodyPr vert="horz" lIns="113395" tIns="56698" rIns="113395" bIns="56698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r" rtl="1"/>
            <a:endParaRPr lang="ar-EG" sz="4464" dirty="0">
              <a:solidFill>
                <a:sysClr val="windowText" lastClr="000000"/>
              </a:solidFill>
            </a:endParaRPr>
          </a:p>
        </p:txBody>
      </p:sp>
      <p:graphicFrame>
        <p:nvGraphicFramePr>
          <p:cNvPr id="4194306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6553569"/>
              </p:ext>
            </p:extLst>
          </p:nvPr>
        </p:nvGraphicFramePr>
        <p:xfrm>
          <a:off x="766895" y="1385066"/>
          <a:ext cx="14223908" cy="859364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657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041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748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91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03957">
                <a:tc gridSpan="4"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ar-EG" sz="3700" b="0" dirty="0">
                          <a:solidFill>
                            <a:sysClr val="windowText" lastClr="000000"/>
                          </a:solidFill>
                          <a:cs typeface="+mj-cs"/>
                        </a:rPr>
                        <a:t>أثر المشروع وتطبيقاته</a:t>
                      </a:r>
                    </a:p>
                  </a:txBody>
                  <a:tcPr marL="113395" marR="113395" marT="56698" marB="566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5241">
                <a:tc gridSpan="2">
                  <a:txBody>
                    <a:bodyPr/>
                    <a:lstStyle/>
                    <a:p>
                      <a:pPr algn="r" rtl="1"/>
                      <a:r>
                        <a:rPr lang="ar-EG" sz="2800" dirty="0"/>
                        <a:t>لكل فرن يتطلب عدد 3 عمال مما يساهم في حل مشكلة البطالة</a:t>
                      </a:r>
                    </a:p>
                  </a:txBody>
                  <a:tcPr marL="113395" marR="113395" marT="56698" marB="566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2800" b="1" dirty="0">
                          <a:solidFill>
                            <a:srgbClr val="7030A0"/>
                          </a:solidFill>
                        </a:rPr>
                        <a:t>عدد الوظائف التي سيوفرها </a:t>
                      </a:r>
                    </a:p>
                  </a:txBody>
                  <a:tcPr marL="113395" marR="113395" marT="56698" marB="566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 marL="113395" marR="113395" marT="56698" marB="566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22624">
                <a:tc>
                  <a:txBody>
                    <a:bodyPr/>
                    <a:lstStyle/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endParaRPr lang="ar-EG" sz="2800" dirty="0"/>
                    </a:p>
                  </a:txBody>
                  <a:tcPr marL="113395" marR="113395" marT="56698" marB="566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lang="ar-EG" sz="2800" dirty="0"/>
                        <a:t>يتم عمل قياسات بصفة دورية للنماذج المنفذة من أجهزة شؤن البيئة بالمحافظات وهذه عينه من نتائج القياسات لوحدة</a:t>
                      </a:r>
                      <a:r>
                        <a:rPr lang="ar-EG" sz="2800" baseline="0" dirty="0"/>
                        <a:t> التحاليل الدقيقة والاستشارات العملية – كلية العلوم (جامعة دمياط)</a:t>
                      </a:r>
                      <a:endParaRPr lang="ar-EG" sz="2800" dirty="0"/>
                    </a:p>
                  </a:txBody>
                  <a:tcPr marL="113395" marR="113395" marT="56698" marB="566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ar-EG" sz="2200" b="1" kern="1200" dirty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أثره في تقليل الانبعاثات الضارة</a:t>
                      </a:r>
                    </a:p>
                  </a:txBody>
                  <a:tcPr marL="113395" marR="113395" marT="56698" marB="566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 marL="113395" marR="113395" marT="56698" marB="566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62028">
                <a:tc gridSpan="2">
                  <a:txBody>
                    <a:bodyPr/>
                    <a:lstStyle/>
                    <a:p>
                      <a:pPr marL="0" marR="0" lvl="0" indent="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lang="ar-EG" sz="2800" dirty="0"/>
                        <a:t>يساعد على تحسين جودة المنتج المحلى من الفحم النباتى ليكون مطابق للمواصفات العالمية مما يساهم فى زيادة الطلب العالمى مما يترتب عليه زيادة العملة الأجنبية</a:t>
                      </a:r>
                    </a:p>
                  </a:txBody>
                  <a:tcPr marL="113395" marR="113395" marT="56698" marB="566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ar-EG" sz="2800" b="1" dirty="0">
                          <a:solidFill>
                            <a:srgbClr val="7030A0"/>
                          </a:solidFill>
                        </a:rPr>
                        <a:t>الأثر الإقتصادى </a:t>
                      </a:r>
                    </a:p>
                  </a:txBody>
                  <a:tcPr marL="113395" marR="113395" marT="56698" marB="566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 marL="113395" marR="113395" marT="56698" marB="566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5241">
                <a:tc gridSpan="2"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lang="ar-EG" sz="2800" dirty="0"/>
                        <a:t>توفير فرص عمل</a:t>
                      </a:r>
                      <a:r>
                        <a:rPr lang="ar-EG" sz="2800" baseline="0" dirty="0"/>
                        <a:t> </a:t>
                      </a:r>
                      <a:r>
                        <a:rPr lang="ar-EG" sz="2800" dirty="0"/>
                        <a:t>أكبرمما سيؤدى الى المساهمة في حل مشكلة البطالة</a:t>
                      </a:r>
                    </a:p>
                  </a:txBody>
                  <a:tcPr marL="113395" marR="113395" marT="56698" marB="566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2800" b="1" dirty="0">
                          <a:solidFill>
                            <a:srgbClr val="7030A0"/>
                          </a:solidFill>
                        </a:rPr>
                        <a:t>الأثر الإجتماعى</a:t>
                      </a:r>
                    </a:p>
                  </a:txBody>
                  <a:tcPr marL="113395" marR="113395" marT="56698" marB="566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 marL="113395" marR="113395" marT="56698" marB="566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66315">
                <a:tc>
                  <a:txBody>
                    <a:bodyPr/>
                    <a:lstStyle/>
                    <a:p>
                      <a:pPr marL="285750" marR="0" lvl="0" indent="-2857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endParaRPr lang="ar-EG" sz="2800" dirty="0"/>
                    </a:p>
                  </a:txBody>
                  <a:tcPr marL="113395" marR="113395" marT="56698" marB="566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ar-EG" sz="2800" dirty="0"/>
                        <a:t>تقليل الانبعاثات الناتجة عن عملية التفحيم بنسبة كبيرة جداً مقارنة بالمكامير العشوائية</a:t>
                      </a:r>
                    </a:p>
                    <a:p>
                      <a:pPr marL="285750" marR="0" lvl="0" indent="-28575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ar-EG" sz="2800" dirty="0"/>
                        <a:t>المساهمة فى القضاء على ظاهرة السحابة السوداء </a:t>
                      </a:r>
                    </a:p>
                    <a:p>
                      <a:pPr marL="285750" marR="0" lvl="0" indent="-28575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ar-EG" sz="2800" dirty="0"/>
                        <a:t>المساهمه فى تقليل نسب الاحتباس الحرارى </a:t>
                      </a:r>
                    </a:p>
                  </a:txBody>
                  <a:tcPr marL="113395" marR="113395" marT="56698" marB="566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ar-EG" sz="2800" b="1" dirty="0">
                          <a:solidFill>
                            <a:srgbClr val="7030A0"/>
                          </a:solidFill>
                        </a:rPr>
                        <a:t>الأثر البيئى</a:t>
                      </a:r>
                    </a:p>
                  </a:txBody>
                  <a:tcPr marL="113395" marR="113395" marT="56698" marB="566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 marL="113395" marR="113395" marT="56698" marB="566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209716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6895" y="7539000"/>
            <a:ext cx="3643343" cy="170052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2097161" name="Picture 8"/>
          <p:cNvPicPr>
            <a:picLocks noChangeAspect="1"/>
          </p:cNvPicPr>
          <p:nvPr/>
        </p:nvPicPr>
        <p:blipFill rotWithShape="1">
          <a:blip r:embed="rId3" cstate="print"/>
          <a:srcRect l="-852" t="42179" r="852" b="22919"/>
          <a:stretch>
            <a:fillRect/>
          </a:stretch>
        </p:blipFill>
        <p:spPr>
          <a:xfrm>
            <a:off x="766895" y="3152812"/>
            <a:ext cx="3643343" cy="157493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1" name="Title 1"/>
          <p:cNvSpPr txBox="1"/>
          <p:nvPr/>
        </p:nvSpPr>
        <p:spPr>
          <a:xfrm>
            <a:off x="1039456" y="2329714"/>
            <a:ext cx="13040439" cy="865487"/>
          </a:xfrm>
          <a:prstGeom prst="rect">
            <a:avLst/>
          </a:prstGeom>
        </p:spPr>
        <p:txBody>
          <a:bodyPr vert="horz" lIns="113395" tIns="56698" rIns="113395" bIns="56698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r" rtl="1"/>
            <a:endParaRPr lang="ar-EG" sz="4464" dirty="0">
              <a:solidFill>
                <a:sysClr val="windowText" lastClr="000000"/>
              </a:solidFill>
            </a:endParaRPr>
          </a:p>
        </p:txBody>
      </p:sp>
      <p:graphicFrame>
        <p:nvGraphicFramePr>
          <p:cNvPr id="4194307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2735605"/>
              </p:ext>
            </p:extLst>
          </p:nvPr>
        </p:nvGraphicFramePr>
        <p:xfrm>
          <a:off x="447721" y="1546427"/>
          <a:ext cx="14223908" cy="64365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849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719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29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748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91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71549">
                <a:tc gridSpan="5"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ar-EG" sz="3700" b="0" dirty="0">
                          <a:solidFill>
                            <a:sysClr val="windowText" lastClr="000000"/>
                          </a:solidFill>
                          <a:cs typeface="+mj-cs"/>
                        </a:rPr>
                        <a:t>ما تم تنفيذه والخطط المستقبلية </a:t>
                      </a:r>
                    </a:p>
                  </a:txBody>
                  <a:tcPr marL="113395" marR="113395" marT="56698" marB="566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74137">
                <a:tc gridSpan="3">
                  <a:txBody>
                    <a:bodyPr/>
                    <a:lstStyle/>
                    <a:p>
                      <a:pPr marL="285750" indent="-285750" algn="just" rtl="1">
                        <a:buFont typeface="Arial" panose="020B0604020202020204" pitchFamily="34" charset="0"/>
                        <a:buChar char="•"/>
                      </a:pPr>
                      <a:r>
                        <a:rPr lang="ar-EG" sz="2200" dirty="0"/>
                        <a:t>تم تنفيذه عدد 7 نماذج بموقع شركتنا والحصول على رخصة تشغيل وسجل صناعى .</a:t>
                      </a:r>
                    </a:p>
                    <a:p>
                      <a:pPr marL="285750" indent="-285750" algn="just" rtl="1">
                        <a:buFont typeface="Arial" panose="020B0604020202020204" pitchFamily="34" charset="0"/>
                        <a:buChar char="•"/>
                      </a:pPr>
                      <a:r>
                        <a:rPr lang="ar-EG" sz="2200" dirty="0"/>
                        <a:t>تم تنفيذ عشرات النماذج على مستوى الجمهوريه بعدد 10 محافظات مختلفة .</a:t>
                      </a:r>
                    </a:p>
                    <a:p>
                      <a:pPr marL="285750" indent="-285750" algn="just" rtl="1">
                        <a:buFont typeface="Arial" panose="020B0604020202020204" pitchFamily="34" charset="0"/>
                        <a:buChar char="•"/>
                      </a:pPr>
                      <a:r>
                        <a:rPr lang="ar-EG" sz="2200" dirty="0"/>
                        <a:t>تم تصدير نموذجين لدولة السودان الشقيقة .</a:t>
                      </a:r>
                    </a:p>
                    <a:p>
                      <a:pPr marL="285750" indent="-285750" algn="just" rtl="1">
                        <a:buFont typeface="Arial" panose="020B0604020202020204" pitchFamily="34" charset="0"/>
                        <a:buChar char="•"/>
                      </a:pPr>
                      <a:r>
                        <a:rPr lang="ar-EG" sz="22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يمكن متابعة</a:t>
                      </a:r>
                      <a:r>
                        <a:rPr lang="ar-EG" sz="220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كافة المعلومات من خلال الموقع الرسمي </a:t>
                      </a:r>
                      <a:r>
                        <a:rPr lang="en-US" sz="220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www.selimraafat.com</a:t>
                      </a:r>
                      <a:endParaRPr lang="en-US" sz="2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3395" marR="113395" marT="56698" marB="566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2200" b="1" dirty="0">
                          <a:solidFill>
                            <a:srgbClr val="7030A0"/>
                          </a:solidFill>
                        </a:rPr>
                        <a:t>ما تم تنفيذه</a:t>
                      </a:r>
                    </a:p>
                  </a:txBody>
                  <a:tcPr marL="113395" marR="113395" marT="56698" marB="566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L="113395" marR="113395" marT="56698" marB="566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56398">
                <a:tc gridSpan="3">
                  <a:txBody>
                    <a:bodyPr/>
                    <a:lstStyle/>
                    <a:p>
                      <a:pPr marL="0" indent="0" algn="just" rtl="1">
                        <a:buFont typeface="Arial" panose="020B0604020202020204" pitchFamily="34" charset="0"/>
                        <a:buNone/>
                      </a:pPr>
                      <a:r>
                        <a:rPr lang="ar-EG" sz="2200" dirty="0"/>
                        <a:t>بفضل الله تم العمل على زيادة الطاقة الإنتاجية عن طريق تصنيع نماذج أكبر</a:t>
                      </a:r>
                      <a:r>
                        <a:rPr lang="ar-EG" sz="2200" baseline="0" dirty="0"/>
                        <a:t> </a:t>
                      </a:r>
                      <a:r>
                        <a:rPr lang="ar-EG" sz="2200" dirty="0"/>
                        <a:t>فى الحجم وبطريقة معالجة مختلفة نماذج(2-3-4) وجارى الحصول على اعتماد لها من خلال وزارة البيئة.</a:t>
                      </a:r>
                    </a:p>
                  </a:txBody>
                  <a:tcPr marL="113395" marR="113395" marT="56698" marB="566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ar-EG" sz="2200" b="1" kern="1200" dirty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الخطط المستقبليه للمشروع </a:t>
                      </a:r>
                    </a:p>
                  </a:txBody>
                  <a:tcPr marL="113395" marR="113395" marT="56698" marB="566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L="113395" marR="113395" marT="56698" marB="566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5568">
                <a:tc gridSpan="5"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lang="ar-EG" sz="3700" b="0" kern="120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j-cs"/>
                        </a:rPr>
                        <a:t>الإعتمادات</a:t>
                      </a:r>
                      <a:r>
                        <a:rPr lang="ar-EG" sz="3700" b="0" kern="1200" baseline="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j-cs"/>
                        </a:rPr>
                        <a:t> الحاصل عليها</a:t>
                      </a:r>
                      <a:endParaRPr lang="ar-EG" sz="3700" b="0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j-cs"/>
                      </a:endParaRPr>
                    </a:p>
                  </a:txBody>
                  <a:tcPr marL="113395" marR="113395" marT="56698" marB="566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lang="ar-EG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ar-EG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54951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lang="ar-EG" sz="2200" dirty="0">
                        <a:solidFill>
                          <a:srgbClr val="FF0000"/>
                        </a:solidFill>
                      </a:endParaRPr>
                    </a:p>
                  </a:txBody>
                  <a:tcPr marL="113395" marR="113395" marT="56698" marB="566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lang="ar-EG" sz="2200" dirty="0">
                        <a:solidFill>
                          <a:srgbClr val="FF0000"/>
                        </a:solidFill>
                      </a:endParaRPr>
                    </a:p>
                  </a:txBody>
                  <a:tcPr marL="113395" marR="113395" marT="56698" marB="566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ar-EG" sz="2200" b="1" kern="1200" dirty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**شهادة اعتماد وصلاحية لتصنيع النموذج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ar-EG" sz="2200" b="0" kern="1200" dirty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من وزارة الصناعة والتجارة</a:t>
                      </a:r>
                    </a:p>
                  </a:txBody>
                  <a:tcPr marL="113395" marR="113395" marT="56698" marB="566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ar-EG" sz="1800" b="0" kern="1200" dirty="0">
                        <a:solidFill>
                          <a:srgbClr val="7030A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L="113395" marR="113395" marT="56698" marB="566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33951">
                <a:tc gridSpan="2"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lang="ar-EG" sz="2200" dirty="0"/>
                    </a:p>
                  </a:txBody>
                  <a:tcPr marL="113395" marR="113395" marT="56698" marB="566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ar-EG" sz="2200" b="1" kern="1200" dirty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**اعتماد وزارة البيئة للنموذج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ar-EG" sz="2200" b="0" kern="1200" dirty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من جهاز شئون البيئة</a:t>
                      </a:r>
                    </a:p>
                    <a:p>
                      <a:pPr algn="ctr" rtl="1"/>
                      <a:r>
                        <a:rPr lang="ar-EG" sz="2200" b="1" dirty="0">
                          <a:solidFill>
                            <a:srgbClr val="7030A0"/>
                          </a:solidFill>
                        </a:rPr>
                        <a:t>***وجارى الحصول على براءة اختراع للفرن</a:t>
                      </a:r>
                    </a:p>
                  </a:txBody>
                  <a:tcPr marL="113395" marR="113395" marT="56698" marB="566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/>
                      <a:endParaRPr lang="ar-EG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L="113395" marR="113395" marT="56698" marB="566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2097163" name="Picture 4"/>
          <p:cNvPicPr>
            <a:picLocks/>
          </p:cNvPicPr>
          <p:nvPr/>
        </p:nvPicPr>
        <p:blipFill rotWithShape="1">
          <a:blip r:embed="rId3"/>
          <a:srcRect l="2073" t="21931" r="2571" b="35243"/>
          <a:stretch>
            <a:fillRect/>
          </a:stretch>
        </p:blipFill>
        <p:spPr>
          <a:xfrm rot="21562786">
            <a:off x="3988073" y="5368500"/>
            <a:ext cx="4190095" cy="2900998"/>
          </a:xfrm>
          <a:prstGeom prst="rect">
            <a:avLst/>
          </a:prstGeom>
        </p:spPr>
      </p:pic>
      <p:pic>
        <p:nvPicPr>
          <p:cNvPr id="2097164" name="Picture 2"/>
          <p:cNvPicPr>
            <a:picLocks noChangeAspect="1"/>
          </p:cNvPicPr>
          <p:nvPr/>
        </p:nvPicPr>
        <p:blipFill rotWithShape="1">
          <a:blip r:embed="rId4" cstate="print"/>
          <a:srcRect l="4568" t="19081" b="28723"/>
          <a:stretch>
            <a:fillRect/>
          </a:stretch>
        </p:blipFill>
        <p:spPr>
          <a:xfrm>
            <a:off x="1039455" y="5346449"/>
            <a:ext cx="2932659" cy="294564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533</Words>
  <Application>Microsoft Office PowerPoint</Application>
  <PresentationFormat>Custom</PresentationFormat>
  <Paragraphs>69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فرن فحم نباتي  نموذج سليم رأفت (1)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mohamed adel</dc:creator>
  <cp:lastModifiedBy>Mohamed Elmelegy</cp:lastModifiedBy>
  <cp:revision>3</cp:revision>
  <dcterms:created xsi:type="dcterms:W3CDTF">2022-09-29T09:35:57Z</dcterms:created>
  <dcterms:modified xsi:type="dcterms:W3CDTF">2022-10-20T21:18:04Z</dcterms:modified>
</cp:coreProperties>
</file>