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20" r:id="rId2"/>
    <p:sldMasterId id="2147483732" r:id="rId3"/>
  </p:sldMasterIdLst>
  <p:sldIdLst>
    <p:sldId id="256" r:id="rId4"/>
    <p:sldId id="260" r:id="rId5"/>
    <p:sldId id="268" r:id="rId6"/>
    <p:sldId id="290" r:id="rId7"/>
    <p:sldId id="354" r:id="rId8"/>
    <p:sldId id="355" r:id="rId9"/>
  </p:sldIdLst>
  <p:sldSz cx="15119350" cy="10691813"/>
  <p:notesSz cx="6858000" cy="9144000"/>
  <p:defaultTextStyle>
    <a:defPPr>
      <a:defRPr lang="ar-EG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FF99"/>
    <a:srgbClr val="99FF99"/>
    <a:srgbClr val="FFCC99"/>
    <a:srgbClr val="0000CC"/>
    <a:srgbClr val="CCECFF"/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30" y="72"/>
      </p:cViewPr>
      <p:guideLst>
        <p:guide orient="horz" pos="3368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321556"/>
            <a:ext cx="12851448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/>
            </a:lvl1pPr>
            <a:lvl2pPr marL="566974" indent="0" algn="ctr">
              <a:buNone/>
              <a:defRPr/>
            </a:lvl2pPr>
            <a:lvl3pPr marL="1133947" indent="0" algn="ctr">
              <a:buNone/>
              <a:defRPr/>
            </a:lvl3pPr>
            <a:lvl4pPr marL="1700921" indent="0" algn="ctr">
              <a:buNone/>
              <a:defRPr/>
            </a:lvl4pPr>
            <a:lvl5pPr marL="2267895" indent="0" algn="ctr">
              <a:buNone/>
              <a:defRPr/>
            </a:lvl5pPr>
            <a:lvl6pPr marL="2834869" indent="0" algn="ctr">
              <a:buNone/>
              <a:defRPr/>
            </a:lvl6pPr>
            <a:lvl7pPr marL="3401842" indent="0" algn="ctr">
              <a:buNone/>
              <a:defRPr/>
            </a:lvl7pPr>
            <a:lvl8pPr marL="3968816" indent="0" algn="ctr">
              <a:buNone/>
              <a:defRPr/>
            </a:lvl8pPr>
            <a:lvl9pPr marL="453579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7CAAF-CA3C-4360-A1AF-FD3F72EFA9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0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0F19-6C12-4C29-86E8-C36A81EFA3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5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1529" y="428333"/>
            <a:ext cx="3401854" cy="91226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968" y="428333"/>
            <a:ext cx="9953572" cy="91226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9B63E-4304-411F-8C0C-10BF4C579A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65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321463"/>
            <a:ext cx="12851448" cy="229181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903" y="6058694"/>
            <a:ext cx="10583545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6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33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0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678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34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01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68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35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96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892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324" y="6870551"/>
            <a:ext cx="12851448" cy="2123513"/>
          </a:xfrm>
        </p:spPr>
        <p:txBody>
          <a:bodyPr anchor="t"/>
          <a:lstStyle>
            <a:lvl1pPr algn="r">
              <a:defRPr sz="496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324" y="4531647"/>
            <a:ext cx="12851448" cy="2338833"/>
          </a:xfrm>
        </p:spPr>
        <p:txBody>
          <a:bodyPr anchor="b"/>
          <a:lstStyle>
            <a:lvl1pPr marL="0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7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361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67" y="2494767"/>
            <a:ext cx="6677713" cy="7056102"/>
          </a:xfrm>
        </p:spPr>
        <p:txBody>
          <a:bodyPr/>
          <a:lstStyle>
            <a:lvl1pPr>
              <a:defRPr sz="3472"/>
            </a:lvl1pPr>
            <a:lvl2pPr>
              <a:defRPr sz="2976"/>
            </a:lvl2pPr>
            <a:lvl3pPr>
              <a:defRPr sz="2480"/>
            </a:lvl3pPr>
            <a:lvl4pPr>
              <a:defRPr sz="2232"/>
            </a:lvl4pPr>
            <a:lvl5pPr>
              <a:defRPr sz="2232"/>
            </a:lvl5pPr>
            <a:lvl6pPr>
              <a:defRPr sz="2232"/>
            </a:lvl6pPr>
            <a:lvl7pPr>
              <a:defRPr sz="2232"/>
            </a:lvl7pPr>
            <a:lvl8pPr>
              <a:defRPr sz="2232"/>
            </a:lvl8pPr>
            <a:lvl9pPr>
              <a:defRPr sz="22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5670" y="2494767"/>
            <a:ext cx="6677713" cy="7056102"/>
          </a:xfrm>
        </p:spPr>
        <p:txBody>
          <a:bodyPr/>
          <a:lstStyle>
            <a:lvl1pPr>
              <a:defRPr sz="3472"/>
            </a:lvl1pPr>
            <a:lvl2pPr>
              <a:defRPr sz="2976"/>
            </a:lvl2pPr>
            <a:lvl3pPr>
              <a:defRPr sz="2480"/>
            </a:lvl3pPr>
            <a:lvl4pPr>
              <a:defRPr sz="2232"/>
            </a:lvl4pPr>
            <a:lvl5pPr>
              <a:defRPr sz="2232"/>
            </a:lvl5pPr>
            <a:lvl6pPr>
              <a:defRPr sz="2232"/>
            </a:lvl6pPr>
            <a:lvl7pPr>
              <a:defRPr sz="2232"/>
            </a:lvl7pPr>
            <a:lvl8pPr>
              <a:defRPr sz="2232"/>
            </a:lvl8pPr>
            <a:lvl9pPr>
              <a:defRPr sz="22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186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2393284"/>
            <a:ext cx="6680338" cy="997407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968" y="3390691"/>
            <a:ext cx="6680338" cy="6160168"/>
          </a:xfrm>
        </p:spPr>
        <p:txBody>
          <a:bodyPr/>
          <a:lstStyle>
            <a:lvl1pPr>
              <a:defRPr sz="2976"/>
            </a:lvl1pPr>
            <a:lvl2pPr>
              <a:defRPr sz="2480"/>
            </a:lvl2pPr>
            <a:lvl3pPr>
              <a:defRPr sz="2232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0458" y="2393284"/>
            <a:ext cx="6682962" cy="997407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0458" y="3390691"/>
            <a:ext cx="6682962" cy="6160168"/>
          </a:xfrm>
        </p:spPr>
        <p:txBody>
          <a:bodyPr/>
          <a:lstStyle>
            <a:lvl1pPr>
              <a:defRPr sz="2976"/>
            </a:lvl1pPr>
            <a:lvl2pPr>
              <a:defRPr sz="2480"/>
            </a:lvl2pPr>
            <a:lvl3pPr>
              <a:defRPr sz="2232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35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158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05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71" y="425693"/>
            <a:ext cx="4974162" cy="1811668"/>
          </a:xfrm>
        </p:spPr>
        <p:txBody>
          <a:bodyPr anchor="b"/>
          <a:lstStyle>
            <a:lvl1pPr algn="r">
              <a:defRPr sz="248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46" y="425764"/>
            <a:ext cx="8452137" cy="9125166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971" y="2237366"/>
            <a:ext cx="4974162" cy="7313498"/>
          </a:xfrm>
        </p:spPr>
        <p:txBody>
          <a:bodyPr/>
          <a:lstStyle>
            <a:lvl1pPr marL="0" indent="0">
              <a:buNone/>
              <a:defRPr sz="1736"/>
            </a:lvl1pPr>
            <a:lvl2pPr marL="566974" indent="0">
              <a:buNone/>
              <a:defRPr sz="1488"/>
            </a:lvl2pPr>
            <a:lvl3pPr marL="1133947" indent="0">
              <a:buNone/>
              <a:defRPr sz="1240"/>
            </a:lvl3pPr>
            <a:lvl4pPr marL="1700921" indent="0">
              <a:buNone/>
              <a:defRPr sz="1116"/>
            </a:lvl4pPr>
            <a:lvl5pPr marL="2267895" indent="0">
              <a:buNone/>
              <a:defRPr sz="1116"/>
            </a:lvl5pPr>
            <a:lvl6pPr marL="2834869" indent="0">
              <a:buNone/>
              <a:defRPr sz="1116"/>
            </a:lvl6pPr>
            <a:lvl7pPr marL="3401842" indent="0">
              <a:buNone/>
              <a:defRPr sz="1116"/>
            </a:lvl7pPr>
            <a:lvl8pPr marL="3968816" indent="0">
              <a:buNone/>
              <a:defRPr sz="1116"/>
            </a:lvl8pPr>
            <a:lvl9pPr marL="4535790" indent="0">
              <a:buNone/>
              <a:defRPr sz="11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5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BD6AD-5295-436F-9EA8-B6A7FFF57F8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39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498" y="7484269"/>
            <a:ext cx="9071610" cy="883560"/>
          </a:xfrm>
        </p:spPr>
        <p:txBody>
          <a:bodyPr anchor="b"/>
          <a:lstStyle>
            <a:lvl1pPr algn="r">
              <a:defRPr sz="248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498" y="955333"/>
            <a:ext cx="9071610" cy="6415088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498" y="8367830"/>
            <a:ext cx="9071610" cy="1254802"/>
          </a:xfrm>
        </p:spPr>
        <p:txBody>
          <a:bodyPr/>
          <a:lstStyle>
            <a:lvl1pPr marL="0" indent="0">
              <a:buNone/>
              <a:defRPr sz="1736"/>
            </a:lvl1pPr>
            <a:lvl2pPr marL="566974" indent="0">
              <a:buNone/>
              <a:defRPr sz="1488"/>
            </a:lvl2pPr>
            <a:lvl3pPr marL="1133947" indent="0">
              <a:buNone/>
              <a:defRPr sz="1240"/>
            </a:lvl3pPr>
            <a:lvl4pPr marL="1700921" indent="0">
              <a:buNone/>
              <a:defRPr sz="1116"/>
            </a:lvl4pPr>
            <a:lvl5pPr marL="2267895" indent="0">
              <a:buNone/>
              <a:defRPr sz="1116"/>
            </a:lvl5pPr>
            <a:lvl6pPr marL="2834869" indent="0">
              <a:buNone/>
              <a:defRPr sz="1116"/>
            </a:lvl6pPr>
            <a:lvl7pPr marL="3401842" indent="0">
              <a:buNone/>
              <a:defRPr sz="1116"/>
            </a:lvl7pPr>
            <a:lvl8pPr marL="3968816" indent="0">
              <a:buNone/>
              <a:defRPr sz="1116"/>
            </a:lvl8pPr>
            <a:lvl9pPr marL="4535790" indent="0">
              <a:buNone/>
              <a:defRPr sz="11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460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58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1529" y="428239"/>
            <a:ext cx="3401854" cy="912269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968" y="428239"/>
            <a:ext cx="9953572" cy="91226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5251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44464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041896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38285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59917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630191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047584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278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324" y="6870644"/>
            <a:ext cx="12851448" cy="2123513"/>
          </a:xfrm>
        </p:spPr>
        <p:txBody>
          <a:bodyPr anchor="t"/>
          <a:lstStyle>
            <a:lvl1pPr algn="r">
              <a:defRPr sz="496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324" y="4531647"/>
            <a:ext cx="12851448" cy="2338833"/>
          </a:xfrm>
        </p:spPr>
        <p:txBody>
          <a:bodyPr anchor="b"/>
          <a:lstStyle>
            <a:lvl1pPr marL="0" indent="0">
              <a:buNone/>
              <a:defRPr sz="2480"/>
            </a:lvl1pPr>
            <a:lvl2pPr marL="566974" indent="0">
              <a:buNone/>
              <a:defRPr sz="2232"/>
            </a:lvl2pPr>
            <a:lvl3pPr marL="1133947" indent="0">
              <a:buNone/>
              <a:defRPr sz="1984"/>
            </a:lvl3pPr>
            <a:lvl4pPr marL="1700921" indent="0">
              <a:buNone/>
              <a:defRPr sz="1736"/>
            </a:lvl4pPr>
            <a:lvl5pPr marL="2267895" indent="0">
              <a:buNone/>
              <a:defRPr sz="1736"/>
            </a:lvl5pPr>
            <a:lvl6pPr marL="2834869" indent="0">
              <a:buNone/>
              <a:defRPr sz="1736"/>
            </a:lvl6pPr>
            <a:lvl7pPr marL="3401842" indent="0">
              <a:buNone/>
              <a:defRPr sz="1736"/>
            </a:lvl7pPr>
            <a:lvl8pPr marL="3968816" indent="0">
              <a:buNone/>
              <a:defRPr sz="1736"/>
            </a:lvl8pPr>
            <a:lvl9pPr marL="4535790" indent="0">
              <a:buNone/>
              <a:defRPr sz="173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88A2-26EF-4251-B925-D2BF47E474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488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875766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330854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44985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283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967" y="2494767"/>
            <a:ext cx="6677713" cy="7056102"/>
          </a:xfrm>
        </p:spPr>
        <p:txBody>
          <a:bodyPr/>
          <a:lstStyle>
            <a:lvl1pPr>
              <a:defRPr sz="3472"/>
            </a:lvl1pPr>
            <a:lvl2pPr>
              <a:defRPr sz="2976"/>
            </a:lvl2pPr>
            <a:lvl3pPr>
              <a:defRPr sz="2480"/>
            </a:lvl3pPr>
            <a:lvl4pPr>
              <a:defRPr sz="2232"/>
            </a:lvl4pPr>
            <a:lvl5pPr>
              <a:defRPr sz="2232"/>
            </a:lvl5pPr>
            <a:lvl6pPr>
              <a:defRPr sz="2232"/>
            </a:lvl6pPr>
            <a:lvl7pPr>
              <a:defRPr sz="2232"/>
            </a:lvl7pPr>
            <a:lvl8pPr>
              <a:defRPr sz="2232"/>
            </a:lvl8pPr>
            <a:lvl9pPr>
              <a:defRPr sz="22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5670" y="2494767"/>
            <a:ext cx="6677713" cy="7056102"/>
          </a:xfrm>
        </p:spPr>
        <p:txBody>
          <a:bodyPr/>
          <a:lstStyle>
            <a:lvl1pPr>
              <a:defRPr sz="3472"/>
            </a:lvl1pPr>
            <a:lvl2pPr>
              <a:defRPr sz="2976"/>
            </a:lvl2pPr>
            <a:lvl3pPr>
              <a:defRPr sz="2480"/>
            </a:lvl3pPr>
            <a:lvl4pPr>
              <a:defRPr sz="2232"/>
            </a:lvl4pPr>
            <a:lvl5pPr>
              <a:defRPr sz="2232"/>
            </a:lvl5pPr>
            <a:lvl6pPr>
              <a:defRPr sz="2232"/>
            </a:lvl6pPr>
            <a:lvl7pPr>
              <a:defRPr sz="2232"/>
            </a:lvl7pPr>
            <a:lvl8pPr>
              <a:defRPr sz="2232"/>
            </a:lvl8pPr>
            <a:lvl9pPr>
              <a:defRPr sz="22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7501-1CB8-4C80-B100-362961D4876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1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2393284"/>
            <a:ext cx="6680338" cy="997407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968" y="3390691"/>
            <a:ext cx="6680338" cy="6160168"/>
          </a:xfrm>
        </p:spPr>
        <p:txBody>
          <a:bodyPr/>
          <a:lstStyle>
            <a:lvl1pPr>
              <a:defRPr sz="2976"/>
            </a:lvl1pPr>
            <a:lvl2pPr>
              <a:defRPr sz="2480"/>
            </a:lvl2pPr>
            <a:lvl3pPr>
              <a:defRPr sz="2232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0508" y="2393284"/>
            <a:ext cx="6682962" cy="997407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0508" y="3390691"/>
            <a:ext cx="6682962" cy="6160168"/>
          </a:xfrm>
        </p:spPr>
        <p:txBody>
          <a:bodyPr/>
          <a:lstStyle>
            <a:lvl1pPr>
              <a:defRPr sz="2976"/>
            </a:lvl1pPr>
            <a:lvl2pPr>
              <a:defRPr sz="2480"/>
            </a:lvl2pPr>
            <a:lvl3pPr>
              <a:defRPr sz="2232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D78D2-A627-4B81-9E28-43DA2D445D9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9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0A42F-B22C-4994-B994-A1525438C02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98354-58E4-4AC0-939C-12DE90DAD5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2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71" y="425693"/>
            <a:ext cx="4974162" cy="1811668"/>
          </a:xfrm>
        </p:spPr>
        <p:txBody>
          <a:bodyPr anchor="b"/>
          <a:lstStyle>
            <a:lvl1pPr algn="r">
              <a:defRPr sz="248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246" y="425857"/>
            <a:ext cx="8452137" cy="9125166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971" y="2237366"/>
            <a:ext cx="4974162" cy="7313498"/>
          </a:xfrm>
        </p:spPr>
        <p:txBody>
          <a:bodyPr/>
          <a:lstStyle>
            <a:lvl1pPr marL="0" indent="0">
              <a:buNone/>
              <a:defRPr sz="1736"/>
            </a:lvl1pPr>
            <a:lvl2pPr marL="566974" indent="0">
              <a:buNone/>
              <a:defRPr sz="1488"/>
            </a:lvl2pPr>
            <a:lvl3pPr marL="1133947" indent="0">
              <a:buNone/>
              <a:defRPr sz="1240"/>
            </a:lvl3pPr>
            <a:lvl4pPr marL="1700921" indent="0">
              <a:buNone/>
              <a:defRPr sz="1116"/>
            </a:lvl4pPr>
            <a:lvl5pPr marL="2267895" indent="0">
              <a:buNone/>
              <a:defRPr sz="1116"/>
            </a:lvl5pPr>
            <a:lvl6pPr marL="2834869" indent="0">
              <a:buNone/>
              <a:defRPr sz="1116"/>
            </a:lvl6pPr>
            <a:lvl7pPr marL="3401842" indent="0">
              <a:buNone/>
              <a:defRPr sz="1116"/>
            </a:lvl7pPr>
            <a:lvl8pPr marL="3968816" indent="0">
              <a:buNone/>
              <a:defRPr sz="1116"/>
            </a:lvl8pPr>
            <a:lvl9pPr marL="4535790" indent="0">
              <a:buNone/>
              <a:defRPr sz="11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91267B-1A3B-4052-859D-80258147C5A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71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498" y="7484269"/>
            <a:ext cx="9071610" cy="883560"/>
          </a:xfrm>
        </p:spPr>
        <p:txBody>
          <a:bodyPr anchor="b"/>
          <a:lstStyle>
            <a:lvl1pPr algn="r">
              <a:defRPr sz="248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498" y="955333"/>
            <a:ext cx="9071610" cy="6415088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pPr lvl="0"/>
            <a:endParaRPr lang="ar-E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498" y="8367830"/>
            <a:ext cx="9071610" cy="1254802"/>
          </a:xfrm>
        </p:spPr>
        <p:txBody>
          <a:bodyPr/>
          <a:lstStyle>
            <a:lvl1pPr marL="0" indent="0">
              <a:buNone/>
              <a:defRPr sz="1736"/>
            </a:lvl1pPr>
            <a:lvl2pPr marL="566974" indent="0">
              <a:buNone/>
              <a:defRPr sz="1488"/>
            </a:lvl2pPr>
            <a:lvl3pPr marL="1133947" indent="0">
              <a:buNone/>
              <a:defRPr sz="1240"/>
            </a:lvl3pPr>
            <a:lvl4pPr marL="1700921" indent="0">
              <a:buNone/>
              <a:defRPr sz="1116"/>
            </a:lvl4pPr>
            <a:lvl5pPr marL="2267895" indent="0">
              <a:buNone/>
              <a:defRPr sz="1116"/>
            </a:lvl5pPr>
            <a:lvl6pPr marL="2834869" indent="0">
              <a:buNone/>
              <a:defRPr sz="1116"/>
            </a:lvl6pPr>
            <a:lvl7pPr marL="3401842" indent="0">
              <a:buNone/>
              <a:defRPr sz="1116"/>
            </a:lvl7pPr>
            <a:lvl8pPr marL="3968816" indent="0">
              <a:buNone/>
              <a:defRPr sz="1116"/>
            </a:lvl8pPr>
            <a:lvl9pPr marL="4535790" indent="0">
              <a:buNone/>
              <a:defRPr sz="111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03BEF-52AE-48CD-8CE1-BA17158926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4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5968" y="428168"/>
            <a:ext cx="13607415" cy="1781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EG"/>
              <a:t>انقر لتحرير نمط العنوان الرئيسي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968" y="2494767"/>
            <a:ext cx="13607415" cy="7056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EG"/>
              <a:t>انقر لتحرير أنماط النص الرئيسي</a:t>
            </a:r>
          </a:p>
          <a:p>
            <a:pPr lvl="1"/>
            <a:r>
              <a:rPr lang="ar-SA" altLang="ar-EG"/>
              <a:t>المستوى الثاني</a:t>
            </a:r>
          </a:p>
          <a:p>
            <a:pPr lvl="2"/>
            <a:r>
              <a:rPr lang="ar-SA" altLang="ar-EG"/>
              <a:t>المستوى الثالث</a:t>
            </a:r>
          </a:p>
          <a:p>
            <a:pPr lvl="3"/>
            <a:r>
              <a:rPr lang="ar-SA" altLang="ar-EG"/>
              <a:t>المستوى الرابع</a:t>
            </a:r>
          </a:p>
          <a:p>
            <a:pPr lvl="4"/>
            <a:r>
              <a:rPr lang="ar-SA" altLang="ar-EG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35534" y="9736480"/>
            <a:ext cx="3527848" cy="74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736">
                <a:solidFill>
                  <a:srgbClr val="000000"/>
                </a:solidFill>
              </a:defRPr>
            </a:lvl1pPr>
          </a:lstStyle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65778" y="9736480"/>
            <a:ext cx="4787794" cy="74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736">
                <a:solidFill>
                  <a:srgbClr val="000000"/>
                </a:solidFill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5968" y="9736480"/>
            <a:ext cx="3527848" cy="74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736">
                <a:solidFill>
                  <a:srgbClr val="000000"/>
                </a:solidFill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516BB313-D806-4381-A9CB-722F03A2BD8A}" type="slidenum">
              <a:rPr lang="ar-SA"/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3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566974" algn="ctr" rtl="1" fontAlgn="base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1133947" algn="ctr" rtl="1" fontAlgn="base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700921" algn="ctr" rtl="1" fontAlgn="base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2267895" algn="ctr" rtl="1" fontAlgn="base">
        <a:spcBef>
          <a:spcPct val="0"/>
        </a:spcBef>
        <a:spcAft>
          <a:spcPct val="0"/>
        </a:spcAft>
        <a:defRPr sz="5456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425230" indent="-425230" algn="r" rtl="1" eaLnBrk="0" fontAlgn="base" hangingPunct="0">
        <a:spcBef>
          <a:spcPct val="20000"/>
        </a:spcBef>
        <a:spcAft>
          <a:spcPct val="0"/>
        </a:spcAft>
        <a:buChar char="•"/>
        <a:defRPr sz="3968">
          <a:solidFill>
            <a:schemeClr val="tx1"/>
          </a:solidFill>
          <a:latin typeface="+mn-lt"/>
          <a:ea typeface="+mn-ea"/>
          <a:cs typeface="+mn-cs"/>
        </a:defRPr>
      </a:lvl1pPr>
      <a:lvl2pPr marL="921332" indent="-354359" algn="r" rtl="1" eaLnBrk="0" fontAlgn="base" hangingPunct="0">
        <a:spcBef>
          <a:spcPct val="20000"/>
        </a:spcBef>
        <a:spcAft>
          <a:spcPct val="0"/>
        </a:spcAft>
        <a:buChar char="–"/>
        <a:defRPr sz="3472">
          <a:solidFill>
            <a:schemeClr val="tx1"/>
          </a:solidFill>
          <a:latin typeface="+mn-lt"/>
          <a:cs typeface="+mn-cs"/>
        </a:defRPr>
      </a:lvl2pPr>
      <a:lvl3pPr marL="1417434" indent="-283487" algn="r" rtl="1" eaLnBrk="0" fontAlgn="base" hangingPunct="0">
        <a:spcBef>
          <a:spcPct val="20000"/>
        </a:spcBef>
        <a:spcAft>
          <a:spcPct val="0"/>
        </a:spcAft>
        <a:buChar char="•"/>
        <a:defRPr sz="2976">
          <a:solidFill>
            <a:schemeClr val="tx1"/>
          </a:solidFill>
          <a:latin typeface="+mn-lt"/>
          <a:cs typeface="+mn-cs"/>
        </a:defRPr>
      </a:lvl3pPr>
      <a:lvl4pPr marL="1984408" indent="-283487" algn="r" rtl="1" eaLnBrk="0" fontAlgn="base" hangingPunct="0">
        <a:spcBef>
          <a:spcPct val="20000"/>
        </a:spcBef>
        <a:spcAft>
          <a:spcPct val="0"/>
        </a:spcAft>
        <a:buChar char="–"/>
        <a:defRPr sz="2480">
          <a:solidFill>
            <a:schemeClr val="tx1"/>
          </a:solidFill>
          <a:latin typeface="+mn-lt"/>
          <a:cs typeface="+mn-cs"/>
        </a:defRPr>
      </a:lvl4pPr>
      <a:lvl5pPr marL="2551382" indent="-283487" algn="r" rtl="1" eaLnBrk="0" fontAlgn="base" hangingPunct="0">
        <a:spcBef>
          <a:spcPct val="20000"/>
        </a:spcBef>
        <a:spcAft>
          <a:spcPct val="0"/>
        </a:spcAft>
        <a:buChar char="»"/>
        <a:defRPr sz="2480">
          <a:solidFill>
            <a:schemeClr val="tx1"/>
          </a:solidFill>
          <a:latin typeface="+mn-lt"/>
          <a:cs typeface="+mn-cs"/>
        </a:defRPr>
      </a:lvl5pPr>
      <a:lvl6pPr marL="3118355" indent="-283487" algn="r" rtl="1" fontAlgn="base">
        <a:spcBef>
          <a:spcPct val="20000"/>
        </a:spcBef>
        <a:spcAft>
          <a:spcPct val="0"/>
        </a:spcAft>
        <a:buChar char="»"/>
        <a:defRPr sz="2480">
          <a:solidFill>
            <a:schemeClr val="tx1"/>
          </a:solidFill>
          <a:latin typeface="+mn-lt"/>
          <a:cs typeface="+mn-cs"/>
        </a:defRPr>
      </a:lvl6pPr>
      <a:lvl7pPr marL="3685329" indent="-283487" algn="r" rtl="1" fontAlgn="base">
        <a:spcBef>
          <a:spcPct val="20000"/>
        </a:spcBef>
        <a:spcAft>
          <a:spcPct val="0"/>
        </a:spcAft>
        <a:buChar char="»"/>
        <a:defRPr sz="2480">
          <a:solidFill>
            <a:schemeClr val="tx1"/>
          </a:solidFill>
          <a:latin typeface="+mn-lt"/>
          <a:cs typeface="+mn-cs"/>
        </a:defRPr>
      </a:lvl7pPr>
      <a:lvl8pPr marL="4252303" indent="-283487" algn="r" rtl="1" fontAlgn="base">
        <a:spcBef>
          <a:spcPct val="20000"/>
        </a:spcBef>
        <a:spcAft>
          <a:spcPct val="0"/>
        </a:spcAft>
        <a:buChar char="»"/>
        <a:defRPr sz="2480">
          <a:solidFill>
            <a:schemeClr val="tx1"/>
          </a:solidFill>
          <a:latin typeface="+mn-lt"/>
          <a:cs typeface="+mn-cs"/>
        </a:defRPr>
      </a:lvl8pPr>
      <a:lvl9pPr marL="4819277" indent="-283487" algn="r" rtl="1" fontAlgn="base">
        <a:spcBef>
          <a:spcPct val="20000"/>
        </a:spcBef>
        <a:spcAft>
          <a:spcPct val="0"/>
        </a:spcAft>
        <a:buChar char="»"/>
        <a:defRPr sz="248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EG"/>
      </a:defPPr>
      <a:lvl1pPr marL="0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5968" y="428168"/>
            <a:ext cx="13607415" cy="1781969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968" y="2494767"/>
            <a:ext cx="13607415" cy="705610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35534" y="9909798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6DF71671-CF9E-44C8-8003-FAC7EFFC5067}" type="datetimeFigureOut">
              <a:rPr lang="ar-EG" smtClean="0">
                <a:solidFill>
                  <a:prstClr val="black">
                    <a:tint val="75000"/>
                  </a:prstClr>
                </a:solidFill>
              </a:rPr>
              <a:pPr rtl="1"/>
              <a:t>27/03/1444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5778" y="9909798"/>
            <a:ext cx="4787794" cy="56924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968" y="9909798"/>
            <a:ext cx="3527848" cy="569240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/>
            <a:fld id="{B7D43315-F654-4624-9942-35722D6C55D7}" type="slidenum">
              <a:rPr lang="ar-EG" smtClean="0">
                <a:solidFill>
                  <a:prstClr val="black">
                    <a:tint val="75000"/>
                  </a:prstClr>
                </a:solidFill>
              </a:rPr>
              <a:pPr rtl="1"/>
              <a:t>‹#›</a:t>
            </a:fld>
            <a:endParaRPr lang="ar-E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78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1133947" rtl="1" eaLnBrk="1" latinLnBrk="0" hangingPunct="1">
        <a:spcBef>
          <a:spcPct val="0"/>
        </a:spcBef>
        <a:buNone/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5230" indent="-425230" algn="r" defTabSz="1133947" rtl="1" eaLnBrk="1" latinLnBrk="0" hangingPunct="1">
        <a:spcBef>
          <a:spcPct val="20000"/>
        </a:spcBef>
        <a:buFont typeface="Arial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921332" indent="-354359" algn="r" defTabSz="1133947" rtl="1" eaLnBrk="1" latinLnBrk="0" hangingPunct="1">
        <a:spcBef>
          <a:spcPct val="20000"/>
        </a:spcBef>
        <a:buFont typeface="Arial" pitchFamily="34" charset="0"/>
        <a:buChar char="–"/>
        <a:defRPr sz="3472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r" defTabSz="1133947" rtl="1" eaLnBrk="1" latinLnBrk="0" hangingPunct="1">
        <a:spcBef>
          <a:spcPct val="20000"/>
        </a:spcBef>
        <a:buFont typeface="Arial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r" defTabSz="1133947" rtl="1" eaLnBrk="1" latinLnBrk="0" hangingPunct="1">
        <a:spcBef>
          <a:spcPct val="20000"/>
        </a:spcBef>
        <a:buFont typeface="Arial" pitchFamily="34" charset="0"/>
        <a:buChar char="–"/>
        <a:defRPr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r" defTabSz="1133947" rtl="1" eaLnBrk="1" latinLnBrk="0" hangingPunct="1">
        <a:spcBef>
          <a:spcPct val="20000"/>
        </a:spcBef>
        <a:buFont typeface="Arial" pitchFamily="34" charset="0"/>
        <a:buChar char="»"/>
        <a:defRPr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r" defTabSz="1133947" rtl="1" eaLnBrk="1" latinLnBrk="0" hangingPunct="1">
        <a:spcBef>
          <a:spcPct val="20000"/>
        </a:spcBef>
        <a:buFont typeface="Arial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r" defTabSz="1133947" rtl="1" eaLnBrk="1" latinLnBrk="0" hangingPunct="1">
        <a:spcBef>
          <a:spcPct val="20000"/>
        </a:spcBef>
        <a:buFont typeface="Arial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r" defTabSz="1133947" rtl="1" eaLnBrk="1" latinLnBrk="0" hangingPunct="1">
        <a:spcBef>
          <a:spcPct val="20000"/>
        </a:spcBef>
        <a:buFont typeface="Arial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r" defTabSz="1133947" rtl="1" eaLnBrk="1" latinLnBrk="0" hangingPunct="1">
        <a:spcBef>
          <a:spcPct val="20000"/>
        </a:spcBef>
        <a:buFont typeface="Arial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r" defTabSz="1133947" rtl="1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758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47144" y="2769228"/>
            <a:ext cx="14450610" cy="4239109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</a:pPr>
            <a:r>
              <a:rPr lang="ar-EG" sz="5952" b="1" dirty="0">
                <a:solidFill>
                  <a:srgbClr val="0000CC"/>
                </a:solidFill>
                <a:ea typeface="Calibri"/>
                <a:cs typeface="Times New Roman"/>
              </a:rPr>
              <a:t>الابتكار الأخضر وإنشاء وحدة تدوير المخلفات للتدوير المتكامل للمخلفات والمعالجة البيولوجية للملوثات نحو مشروعات صغيرة وصفر ثاني أكسيد الكربون وتخفيف التغيرات المناخية من أجل حياه كريمة لمجتمع كفرالشيخ</a:t>
            </a:r>
            <a:endParaRPr lang="en-US" sz="3472" dirty="0">
              <a:solidFill>
                <a:srgbClr val="0000CC"/>
              </a:solidFill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587515"/>
            <a:ext cx="15119349" cy="169520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marR="566974" indent="502402" algn="ctr" rtl="1"/>
            <a:r>
              <a:rPr lang="ar-EG" sz="4960" b="1" dirty="0">
                <a:solidFill>
                  <a:srgbClr val="000099"/>
                </a:solidFill>
                <a:latin typeface="Times New Roman"/>
                <a:ea typeface="Times New Roman"/>
                <a:cs typeface="+mj-cs"/>
              </a:rPr>
              <a:t>أ.د. </a:t>
            </a:r>
            <a:r>
              <a:rPr lang="ar-IQ" sz="4960" b="1" dirty="0">
                <a:solidFill>
                  <a:srgbClr val="000099"/>
                </a:solidFill>
                <a:latin typeface="Times New Roman"/>
                <a:ea typeface="Times New Roman"/>
                <a:cs typeface="+mj-cs"/>
              </a:rPr>
              <a:t>السيد بلال عبد المنطلب بلال  </a:t>
            </a:r>
            <a:endParaRPr lang="en-US" sz="1736" b="1" dirty="0">
              <a:latin typeface="Times New Roman"/>
              <a:ea typeface="Times New Roman"/>
              <a:cs typeface="+mj-cs"/>
            </a:endParaRPr>
          </a:p>
          <a:p>
            <a:pPr algn="ctr" rtl="1"/>
            <a:r>
              <a:rPr lang="ar-IQ" sz="2480" b="1" dirty="0">
                <a:solidFill>
                  <a:srgbClr val="C00000"/>
                </a:solidFill>
                <a:latin typeface="Times New Roman"/>
                <a:ea typeface="Times New Roman"/>
                <a:cs typeface="+mj-cs"/>
              </a:rPr>
              <a:t>أستاذ الميكروبيولوجيا الزراعية </a:t>
            </a:r>
            <a:r>
              <a:rPr lang="ar-EG" sz="1302" b="1" dirty="0">
                <a:latin typeface="Times New Roman"/>
                <a:ea typeface="Times New Roman"/>
                <a:cs typeface="+mj-cs"/>
              </a:rPr>
              <a:t> </a:t>
            </a:r>
            <a:r>
              <a:rPr lang="ar-EG" sz="2480" b="1" dirty="0">
                <a:latin typeface="Times New Roman"/>
                <a:ea typeface="Times New Roman"/>
                <a:cs typeface="+mj-cs"/>
              </a:rPr>
              <a:t>ومدير وحدة رصد ودراسة المشكلات المجتمعية </a:t>
            </a:r>
            <a:r>
              <a:rPr lang="ar-IQ" sz="2480" b="1" dirty="0">
                <a:solidFill>
                  <a:srgbClr val="000000"/>
                </a:solidFill>
                <a:ea typeface="Times New Roman"/>
                <a:cs typeface="+mj-cs"/>
              </a:rPr>
              <a:t>جامعة كفرالشيخ</a:t>
            </a:r>
            <a:endParaRPr lang="ar-EG" sz="2480" b="1" dirty="0">
              <a:solidFill>
                <a:srgbClr val="000000"/>
              </a:solidFill>
              <a:ea typeface="Times New Roman"/>
              <a:cs typeface="+mj-cs"/>
            </a:endParaRPr>
          </a:p>
          <a:p>
            <a:pPr lvl="0" algn="ctr" rtl="1"/>
            <a:r>
              <a:rPr lang="ar-EG" sz="2976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عضو لجنة  تغير المناخ بالمجلس الأعلى للجامعات لعمل مقرر لتدريسه للجامعات المصرية 2022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23992"/>
              </p:ext>
            </p:extLst>
          </p:nvPr>
        </p:nvGraphicFramePr>
        <p:xfrm>
          <a:off x="-9085" y="3987092"/>
          <a:ext cx="14935807" cy="2494693"/>
        </p:xfrm>
        <a:graphic>
          <a:graphicData uri="http://schemas.openxmlformats.org/drawingml/2006/table">
            <a:tbl>
              <a:tblPr/>
              <a:tblGrid>
                <a:gridCol w="14935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94693">
                <a:tc>
                  <a:txBody>
                    <a:bodyPr/>
                    <a:lstStyle/>
                    <a:p>
                      <a:pPr marL="342900" marR="476250" lvl="0" indent="-342900" algn="just" rtl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ar-IQ" sz="27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بكالوريوس العلوم الزراعية - يونيو 1991 –</a:t>
                      </a:r>
                      <a:r>
                        <a:rPr lang="ar-IQ" sz="2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 </a:t>
                      </a:r>
                      <a:r>
                        <a:rPr lang="ar-IQ" sz="27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كلية الزراعة كفرالشيخ – جامعة طنطا</a:t>
                      </a:r>
                      <a:r>
                        <a:rPr lang="ar-IQ" sz="2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. </a:t>
                      </a:r>
                      <a:endParaRPr lang="en-US" sz="27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  <a:p>
                      <a:pPr marL="342900" marR="476250" lvl="0" indent="-342900" algn="just" rtl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ar-IQ" sz="27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ماجستير في العلوم الزراعية (ميكروبيولوجيا زراعية) - أكتوبر 1996</a:t>
                      </a:r>
                      <a:r>
                        <a:rPr lang="ar-IQ" sz="27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- </a:t>
                      </a:r>
                      <a:r>
                        <a:rPr lang="ar-IQ" sz="27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كلية الزراعة بكفرالشيخ – جامعة طنطا.</a:t>
                      </a:r>
                      <a:r>
                        <a:rPr lang="ar-EG" sz="27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  <a:cs typeface="+mj-cs"/>
                        </a:rPr>
                        <a:t>»</a:t>
                      </a:r>
                      <a:r>
                        <a:rPr kumimoji="0" lang="ar-EG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 المقاومة البيولوجية لأمراض بعض البقوليات المحمولة بالتربة وعلاقتها بالتثبيت التكافلي للنيتروجين" </a:t>
                      </a:r>
                    </a:p>
                    <a:p>
                      <a:pPr marL="342900" marR="476250" lvl="0" indent="-342900" algn="just" rtl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kumimoji="0" lang="ar-IQ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 pitchFamily="18" charset="0"/>
                          <a:cs typeface="+mj-cs"/>
                        </a:rPr>
                        <a:t>دكتوراه الفلسفة في العلوم الزراعية (ميكروبيولوجيا زراعية) – أكتوبر</a:t>
                      </a:r>
                      <a:r>
                        <a:rPr kumimoji="0" lang="ar-IQ" sz="2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 pitchFamily="18" charset="0"/>
                          <a:cs typeface="+mj-cs"/>
                        </a:rPr>
                        <a:t> 2003 – </a:t>
                      </a:r>
                      <a:r>
                        <a:rPr kumimoji="0" lang="ar-IQ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 pitchFamily="18" charset="0"/>
                          <a:cs typeface="+mj-cs"/>
                        </a:rPr>
                        <a:t>كلية البيولوجي - جامعة براونشفايج التكنولوجية</a:t>
                      </a:r>
                      <a:r>
                        <a:rPr kumimoji="0" lang="ar-EG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 pitchFamily="18" charset="0"/>
                          <a:cs typeface="+mj-cs"/>
                        </a:rPr>
                        <a:t> </a:t>
                      </a:r>
                      <a:r>
                        <a:rPr kumimoji="0" lang="ar-IQ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 pitchFamily="18" charset="0"/>
                          <a:cs typeface="+mj-cs"/>
                        </a:rPr>
                        <a:t>– ألمانيا</a:t>
                      </a:r>
                      <a:r>
                        <a:rPr kumimoji="0" lang="ar-IQ" sz="2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 pitchFamily="18" charset="0"/>
                          <a:cs typeface="+mj-cs"/>
                        </a:rPr>
                        <a:t>.</a:t>
                      </a:r>
                      <a:r>
                        <a:rPr kumimoji="0" lang="en-US" sz="27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+mj-cs"/>
                        </a:rPr>
                        <a:t> </a:t>
                      </a:r>
                      <a:r>
                        <a:rPr kumimoji="0" lang="ar-IQ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"دراسات على الت</a:t>
                      </a:r>
                      <a:r>
                        <a:rPr kumimoji="0" lang="ar-EG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حلل</a:t>
                      </a:r>
                      <a:r>
                        <a:rPr kumimoji="0" lang="ar-IQ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 الحيوي للبولي استرات</a:t>
                      </a:r>
                      <a:r>
                        <a:rPr kumimoji="0" lang="ar-EG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(البلاستيك الحيوي)</a:t>
                      </a:r>
                      <a:r>
                        <a:rPr kumimoji="0" lang="ar-IQ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 باستخدام </a:t>
                      </a:r>
                      <a:r>
                        <a:rPr kumimoji="0" lang="ar-EG" sz="27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+mj-cs"/>
                        </a:rPr>
                        <a:t>الميكروبات الميزوفيلية المعزولة" </a:t>
                      </a:r>
                      <a:endParaRPr lang="en-US" sz="2700" dirty="0">
                        <a:effectLst/>
                        <a:latin typeface="Times New Roman"/>
                        <a:ea typeface="Times New Roman"/>
                        <a:cs typeface="+mj-cs"/>
                      </a:endParaRPr>
                    </a:p>
                  </a:txBody>
                  <a:tcPr marL="141744" marR="14174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1206818"/>
              </p:ext>
            </p:extLst>
          </p:nvPr>
        </p:nvGraphicFramePr>
        <p:xfrm>
          <a:off x="159917" y="6438057"/>
          <a:ext cx="14766807" cy="533400"/>
        </p:xfrm>
        <a:graphic>
          <a:graphicData uri="http://schemas.openxmlformats.org/drawingml/2006/table">
            <a:tbl>
              <a:tblPr rtl="1"/>
              <a:tblGrid>
                <a:gridCol w="45924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4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177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IQ" sz="3500" b="1" u="sng" dirty="0">
                          <a:solidFill>
                            <a:srgbClr val="000099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التاريخ الـوظيفي: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85046" marR="85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 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85046" marR="85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7026968"/>
            <a:ext cx="14926722" cy="2862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3395" tIns="56698" rIns="113395" bIns="56698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133947" rtl="1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0373" algn="l"/>
              </a:tabLst>
            </a:pPr>
            <a:r>
              <a:rPr lang="ar-IQ" sz="2976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معيد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بقسم النبات الزراعي (ميكروبيولوجيا زراعية) بالكلية اعتبارا من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9/8/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1991.</a:t>
            </a:r>
            <a:endParaRPr lang="en-US" sz="1984" dirty="0">
              <a:latin typeface="Arial" pitchFamily="34" charset="0"/>
              <a:cs typeface="+mj-cs"/>
            </a:endParaRPr>
          </a:p>
          <a:p>
            <a:pPr algn="just" defTabSz="1133947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0373" algn="l"/>
              </a:tabLst>
            </a:pPr>
            <a:r>
              <a:rPr lang="ar-IQ" sz="2976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مدرس مساعد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بقسم النبات الزراعي (ميكروبيولوجيا زراعية)  بالكلية اعتبارا من 1996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/11/17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.</a:t>
            </a:r>
            <a:endParaRPr lang="en-US" sz="1984" dirty="0">
              <a:latin typeface="Arial" pitchFamily="34" charset="0"/>
              <a:cs typeface="+mj-cs"/>
            </a:endParaRPr>
          </a:p>
          <a:p>
            <a:pPr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0373" algn="l"/>
              </a:tabLst>
            </a:pPr>
            <a:r>
              <a:rPr lang="ar-SA" sz="2976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عضو بعثة حكومية إلى ألمانيا الإتحادية</a:t>
            </a:r>
            <a:r>
              <a:rPr lang="ar-SA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للحصول على درجة الدكتوراه من 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1999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/10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/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3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حتى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2003/11/2</a:t>
            </a:r>
            <a:endParaRPr lang="en-US" sz="1984" dirty="0">
              <a:latin typeface="Arial" pitchFamily="34" charset="0"/>
              <a:cs typeface="+mj-cs"/>
            </a:endParaRPr>
          </a:p>
          <a:p>
            <a:pPr algn="just" defTabSz="1133947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0373" algn="l"/>
              </a:tabLst>
            </a:pPr>
            <a:r>
              <a:rPr lang="ar-IQ" sz="2976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مدرس الميكروبيولوجيا الزراعية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بقسم النبات الزراعي بالكلية اعتبارا من 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2003/12/31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.</a:t>
            </a:r>
            <a:endParaRPr lang="en-US" sz="1984" dirty="0">
              <a:latin typeface="Arial" pitchFamily="34" charset="0"/>
              <a:cs typeface="+mj-cs"/>
            </a:endParaRPr>
          </a:p>
          <a:p>
            <a:pPr algn="just" defTabSz="1133947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0373" algn="l"/>
              </a:tabLst>
            </a:pPr>
            <a:r>
              <a:rPr lang="ar-IQ" sz="2976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أستاذ مساعد الميكروبيولوجيا الزراعية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بقسم النبات الزراعي بالكلية اعتبارا من 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2009/1/26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.</a:t>
            </a:r>
            <a:endParaRPr lang="en-US" sz="1984" dirty="0">
              <a:latin typeface="Arial" pitchFamily="34" charset="0"/>
              <a:cs typeface="+mj-cs"/>
            </a:endParaRPr>
          </a:p>
          <a:p>
            <a:pPr algn="just" defTabSz="1133947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730373" algn="l"/>
              </a:tabLst>
            </a:pPr>
            <a:r>
              <a:rPr lang="ar-IQ" sz="2976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أستاذ الميكروبيولوجيا الزراعية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 بقسم النيات الزراعي بالكلية اعتبارا من </a:t>
            </a:r>
            <a:r>
              <a:rPr lang="ar-EG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2014/2/27</a:t>
            </a:r>
            <a:r>
              <a:rPr lang="ar-IQ" sz="2976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+mj-cs"/>
              </a:rPr>
              <a:t>.</a:t>
            </a:r>
            <a:endParaRPr lang="ar-IQ" sz="3472" dirty="0">
              <a:latin typeface="Arial" pitchFamily="34" charset="0"/>
              <a:cs typeface="+mj-cs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836268"/>
              </p:ext>
            </p:extLst>
          </p:nvPr>
        </p:nvGraphicFramePr>
        <p:xfrm>
          <a:off x="72689" y="3282723"/>
          <a:ext cx="14781344" cy="533400"/>
        </p:xfrm>
        <a:graphic>
          <a:graphicData uri="http://schemas.openxmlformats.org/drawingml/2006/table">
            <a:tbl>
              <a:tblPr rtl="1"/>
              <a:tblGrid>
                <a:gridCol w="4596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4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9177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EG" sz="3500" b="1" u="sng" dirty="0">
                          <a:solidFill>
                            <a:srgbClr val="000099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المؤهلات العلمية</a:t>
                      </a:r>
                      <a:r>
                        <a:rPr lang="ar-IQ" sz="3500" b="1" u="sng" dirty="0">
                          <a:solidFill>
                            <a:srgbClr val="000099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: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85046" marR="85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ar-IQ" sz="16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 </a:t>
                      </a:r>
                      <a:endParaRPr lang="en-US" sz="1500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85046" marR="85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8058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329398"/>
            <a:ext cx="15119350" cy="90774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ar-EG" sz="2400" b="1" dirty="0">
                <a:ea typeface="Calibri"/>
                <a:cs typeface="Times New Roman"/>
              </a:rPr>
              <a:t>-</a:t>
            </a:r>
            <a:r>
              <a:rPr lang="ar-EG" sz="2400" b="1" dirty="0">
                <a:solidFill>
                  <a:srgbClr val="0000CC"/>
                </a:solidFill>
                <a:ea typeface="Calibri"/>
                <a:cs typeface="Times New Roman"/>
              </a:rPr>
              <a:t>التدوير المتكامل للمخلفات (المتبقيات) الزراعية والمخلفات الصلبة  للأغراض الصناعية </a:t>
            </a:r>
            <a:r>
              <a:rPr lang="ar-SA" sz="2400" b="1" dirty="0">
                <a:solidFill>
                  <a:srgbClr val="000000"/>
                </a:solidFill>
                <a:ea typeface="Calibri"/>
                <a:cs typeface="Times New Roman"/>
              </a:rPr>
              <a:t>ومعالجة الملوثات الكيماوية</a:t>
            </a:r>
            <a:r>
              <a:rPr lang="ar-EG" sz="2400" b="1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ar-EG" sz="2400" b="1" dirty="0">
                <a:solidFill>
                  <a:srgbClr val="0000CC"/>
                </a:solidFill>
                <a:ea typeface="Calibri"/>
                <a:cs typeface="Times New Roman"/>
              </a:rPr>
              <a:t>والميكروبية</a:t>
            </a:r>
            <a:r>
              <a:rPr lang="ar-SA" sz="2400" b="1" dirty="0">
                <a:solidFill>
                  <a:srgbClr val="000000"/>
                </a:solidFill>
                <a:ea typeface="Calibri"/>
                <a:cs typeface="Times New Roman"/>
              </a:rPr>
              <a:t> للمياه </a:t>
            </a:r>
            <a:r>
              <a:rPr lang="ar-EG" sz="2400" b="1" dirty="0">
                <a:solidFill>
                  <a:srgbClr val="0000CC"/>
                </a:solidFill>
                <a:ea typeface="Calibri"/>
                <a:cs typeface="Times New Roman"/>
              </a:rPr>
              <a:t> </a:t>
            </a:r>
            <a:r>
              <a:rPr lang="ar-EG" sz="2400" b="1" dirty="0">
                <a:ea typeface="Calibri"/>
                <a:cs typeface="Times New Roman"/>
              </a:rPr>
              <a:t>لخفض الإنبعاثات للغازات الدفيئة </a:t>
            </a:r>
            <a:r>
              <a:rPr lang="ar-EG" sz="2400" b="1" dirty="0">
                <a:solidFill>
                  <a:srgbClr val="FF0000"/>
                </a:solidFill>
                <a:ea typeface="Calibri"/>
                <a:cs typeface="Times New Roman"/>
              </a:rPr>
              <a:t>(ثاني أكسيد الكربون والميثان وأكسيد النيتروز) </a:t>
            </a:r>
            <a:r>
              <a:rPr lang="ar-EG" sz="2400" b="1" dirty="0">
                <a:ea typeface="Calibri"/>
                <a:cs typeface="Times New Roman"/>
              </a:rPr>
              <a:t>للوصول إلى صفر مخلفات وصفر ثاني أكسيد الكربون</a:t>
            </a:r>
            <a:r>
              <a:rPr lang="ar-EG" sz="2400" b="1" dirty="0">
                <a:solidFill>
                  <a:srgbClr val="FF0000"/>
                </a:solidFill>
                <a:ea typeface="Calibri"/>
                <a:cs typeface="Times New Roman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84211"/>
              </p:ext>
            </p:extLst>
          </p:nvPr>
        </p:nvGraphicFramePr>
        <p:xfrm>
          <a:off x="2" y="1649653"/>
          <a:ext cx="15119350" cy="609600"/>
        </p:xfrm>
        <a:graphic>
          <a:graphicData uri="http://schemas.openxmlformats.org/drawingml/2006/table">
            <a:tbl>
              <a:tblPr rtl="1"/>
              <a:tblGrid>
                <a:gridCol w="4702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7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4774"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EG" sz="4000" b="1" u="sng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الهدف من المشروع</a:t>
                      </a:r>
                      <a:r>
                        <a:rPr lang="ar-IQ" sz="4000" b="1" u="sng" dirty="0"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en-US" sz="22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85046" marR="85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ar-IQ" sz="1500" b="1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en-US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85046" marR="8504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4073316"/>
            <a:ext cx="15119350" cy="13798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4644" algn="r" rtl="1">
              <a:spcAft>
                <a:spcPts val="744"/>
              </a:spcAft>
            </a:pPr>
            <a:r>
              <a:rPr lang="ar-EG" sz="2400" b="1" dirty="0">
                <a:solidFill>
                  <a:srgbClr val="C00000"/>
                </a:solidFill>
                <a:latin typeface="jazeera-light"/>
                <a:cs typeface="+mj-cs"/>
              </a:rPr>
              <a:t>الميزة التنافسية للمشروع</a:t>
            </a:r>
          </a:p>
          <a:p>
            <a:pPr marL="44644" algn="r" rtl="1">
              <a:spcAft>
                <a:spcPts val="744"/>
              </a:spcAft>
            </a:pPr>
            <a:r>
              <a:rPr lang="ar-EG" sz="2400" b="1" dirty="0">
                <a:solidFill>
                  <a:srgbClr val="C00000"/>
                </a:solidFill>
                <a:latin typeface="jazeera-light"/>
                <a:cs typeface="+mj-cs"/>
              </a:rPr>
              <a:t>1- منتجات صناعية من المخلفات. 2</a:t>
            </a:r>
            <a:r>
              <a:rPr lang="ar-EG" sz="2400" b="1" dirty="0">
                <a:solidFill>
                  <a:srgbClr val="0000CC"/>
                </a:solidFill>
                <a:latin typeface="jazeera-light"/>
                <a:cs typeface="+mj-cs"/>
              </a:rPr>
              <a:t>- منتج منخفض التكلفة وعالي الجودة. 3</a:t>
            </a:r>
            <a:r>
              <a:rPr lang="ar-EG" sz="2400" b="1" dirty="0">
                <a:solidFill>
                  <a:srgbClr val="000000"/>
                </a:solidFill>
                <a:latin typeface="jazeera-light"/>
                <a:cs typeface="+mj-cs"/>
              </a:rPr>
              <a:t> بيئة صحية ونظيفة خالية من التلوث لبناء الإنسان.</a:t>
            </a:r>
          </a:p>
          <a:p>
            <a:pPr marL="44644" algn="r" rtl="1">
              <a:spcAft>
                <a:spcPts val="744"/>
              </a:spcAft>
            </a:pPr>
            <a:r>
              <a:rPr lang="ar-EG" sz="2400" b="1" dirty="0">
                <a:solidFill>
                  <a:srgbClr val="FF0000"/>
                </a:solidFill>
                <a:latin typeface="jazeera-light"/>
                <a:cs typeface="+mj-cs"/>
              </a:rPr>
              <a:t>4- المنتجات تخدم القطاعات الصناعية والزراعية والمحلية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525342"/>
            <a:ext cx="15119350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1">
            <a:spAutoFit/>
          </a:bodyPr>
          <a:lstStyle/>
          <a:p>
            <a:pPr algn="just" rtl="1"/>
            <a:r>
              <a:rPr lang="ar-EG" sz="2400" b="1" dirty="0">
                <a:solidFill>
                  <a:srgbClr val="0000CC"/>
                </a:solidFill>
                <a:cs typeface="+mj-cs"/>
              </a:rPr>
              <a:t>الجهات المستفيدة من المشروع:1</a:t>
            </a:r>
            <a:r>
              <a:rPr lang="ar-EG" sz="2400" b="1" dirty="0">
                <a:cs typeface="+mj-cs"/>
              </a:rPr>
              <a:t>- القطاع الزراعي.2- القطاع الصناعي.3- المجتمع المحلي4 - المجتمع العلمي (التعليم العالي والتعليم قبل الجامعي)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168923" y="5712223"/>
            <a:ext cx="2651688" cy="646331"/>
          </a:xfrm>
          <a:prstGeom prst="rect">
            <a:avLst/>
          </a:prstGeom>
          <a:solidFill>
            <a:srgbClr val="CCFFFF"/>
          </a:solidFill>
        </p:spPr>
        <p:txBody>
          <a:bodyPr wrap="none">
            <a:spAutoFit/>
          </a:bodyPr>
          <a:lstStyle/>
          <a:p>
            <a:pPr defTabSz="1133947">
              <a:defRPr/>
            </a:pPr>
            <a:r>
              <a:rPr lang="ar-EG" sz="3600" b="1" kern="0" dirty="0">
                <a:solidFill>
                  <a:srgbClr val="C00000"/>
                </a:solidFill>
                <a:ea typeface="Times New Roman"/>
                <a:cs typeface="Times New Roman"/>
              </a:rPr>
              <a:t>الأثر والمخرجات</a:t>
            </a:r>
            <a:endParaRPr lang="ar-EG" sz="3600" kern="0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56077" y="6437405"/>
            <a:ext cx="2675958" cy="1627240"/>
          </a:xfrm>
          <a:prstGeom prst="rect">
            <a:avLst/>
          </a:prstGeom>
          <a:solidFill>
            <a:srgbClr val="DAEDEF">
              <a:lumMod val="90000"/>
            </a:srgbClr>
          </a:solidFill>
        </p:spPr>
        <p:txBody>
          <a:bodyPr wrap="square">
            <a:spAutoFit/>
          </a:bodyPr>
          <a:lstStyle/>
          <a:p>
            <a:pPr algn="ctr" defTabSz="1133947" rtl="1">
              <a:lnSpc>
                <a:spcPct val="115000"/>
              </a:lnSpc>
              <a:defRPr/>
            </a:pPr>
            <a:r>
              <a:rPr lang="ar-EG" sz="2800" b="1" u="sng" kern="0" dirty="0">
                <a:solidFill>
                  <a:srgbClr val="0000CC"/>
                </a:solidFill>
                <a:latin typeface="Calibri"/>
                <a:ea typeface="Times New Roman"/>
                <a:cs typeface="Times New Roman"/>
              </a:rPr>
              <a:t>مخرجات اجتماعية</a:t>
            </a:r>
            <a:endParaRPr lang="en-US" sz="1600" b="1" kern="0" dirty="0">
              <a:solidFill>
                <a:srgbClr val="0000CC"/>
              </a:solidFill>
              <a:latin typeface="Calibri"/>
              <a:ea typeface="Calibri"/>
            </a:endParaRPr>
          </a:p>
          <a:p>
            <a:pPr algn="ctr" defTabSz="1133947" rtl="1">
              <a:lnSpc>
                <a:spcPct val="115000"/>
              </a:lnSpc>
              <a:defRPr/>
            </a:pPr>
            <a:r>
              <a:rPr lang="ar-EG" sz="2000" b="1" kern="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- </a:t>
            </a:r>
            <a:r>
              <a:rPr lang="ar-EG" sz="2000" b="1" kern="0" dirty="0">
                <a:solidFill>
                  <a:srgbClr val="C00000"/>
                </a:solidFill>
                <a:latin typeface="Calibri"/>
                <a:ea typeface="Times New Roman"/>
                <a:cs typeface="Times New Roman"/>
              </a:rPr>
              <a:t>خلق وظائف جديدة. – تأهيل قادة للعمل في مجال تدوير المخلفات والعمل المناخي</a:t>
            </a:r>
            <a:endParaRPr lang="en-US" sz="1600" b="1" kern="0" dirty="0">
              <a:solidFill>
                <a:srgbClr val="C00000"/>
              </a:solidFill>
              <a:latin typeface="Calibri"/>
              <a:ea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008255" y="6444863"/>
            <a:ext cx="3111095" cy="3841052"/>
          </a:xfrm>
          <a:prstGeom prst="rect">
            <a:avLst/>
          </a:prstGeom>
          <a:solidFill>
            <a:srgbClr val="333399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algn="ctr" defTabSz="1133947" rtl="1">
              <a:lnSpc>
                <a:spcPct val="115000"/>
              </a:lnSpc>
              <a:defRPr/>
            </a:pPr>
            <a:r>
              <a:rPr lang="ar-EG" sz="2400" b="1" u="sng" kern="0" dirty="0">
                <a:solidFill>
                  <a:srgbClr val="0000CC"/>
                </a:solidFill>
                <a:latin typeface="Calibri"/>
                <a:ea typeface="Times New Roman"/>
                <a:cs typeface="Times New Roman"/>
              </a:rPr>
              <a:t>مخرجات اقتصادية</a:t>
            </a:r>
            <a:endParaRPr lang="en-US" sz="1400" b="1" kern="0" dirty="0">
              <a:solidFill>
                <a:srgbClr val="0000CC"/>
              </a:solidFill>
              <a:latin typeface="Calibri"/>
              <a:ea typeface="Calibri"/>
            </a:endParaRPr>
          </a:p>
          <a:p>
            <a:pPr marL="425230" indent="-425230" algn="just" defTabSz="1133947" rtl="1">
              <a:buFont typeface="Times New Roman"/>
              <a:buChar char="-"/>
              <a:defRPr/>
            </a:pPr>
            <a:r>
              <a:rPr lang="ar-EG" sz="2400" b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يساهم في زيادة الدخل القومي.- يقلل من معدلات الفقر في المناطق الريفية.- التغلب على مشكلة الأعلاف.</a:t>
            </a:r>
            <a:r>
              <a:rPr lang="ar-EG" sz="1400" b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ar-EG" sz="2400" b="1" kern="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المشاركة في توليد موارد مالية ذاتية. -</a:t>
            </a:r>
            <a:r>
              <a:rPr lang="ar-EG" sz="2400" b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نشاط ريادة الأعمال ونشر فكر العمل الحر</a:t>
            </a:r>
            <a:endParaRPr lang="en-US" sz="1400" b="1" kern="0" dirty="0">
              <a:solidFill>
                <a:srgbClr val="000000"/>
              </a:solidFill>
              <a:latin typeface="Times New Roman" pitchFamily="18" charset="0"/>
              <a:ea typeface="Trebuchet MS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69757" y="6387612"/>
            <a:ext cx="3169249" cy="3046988"/>
          </a:xfrm>
          <a:prstGeom prst="rect">
            <a:avLst/>
          </a:prstGeom>
          <a:solidFill>
            <a:srgbClr val="FFFFFF">
              <a:lumMod val="85000"/>
            </a:srgbClr>
          </a:solidFill>
        </p:spPr>
        <p:txBody>
          <a:bodyPr wrap="square">
            <a:spAutoFit/>
          </a:bodyPr>
          <a:lstStyle/>
          <a:p>
            <a:pPr algn="ctr" defTabSz="1133947" rtl="1">
              <a:lnSpc>
                <a:spcPct val="150000"/>
              </a:lnSpc>
              <a:defRPr/>
            </a:pPr>
            <a:r>
              <a:rPr lang="ar-EG" sz="3200" b="1" u="sng" kern="0" dirty="0">
                <a:solidFill>
                  <a:srgbClr val="0000CC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مخرجات بيئية</a:t>
            </a:r>
            <a:endParaRPr lang="en-US" sz="1800" b="1" kern="0" dirty="0">
              <a:solidFill>
                <a:srgbClr val="0000CC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25230" indent="-425230" algn="ctr" defTabSz="1133947" rtl="1">
              <a:buFont typeface="Times New Roman"/>
              <a:buChar char="-"/>
              <a:defRPr/>
            </a:pPr>
            <a:r>
              <a:rPr lang="ar-EG" sz="2400" b="1" kern="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صفر مخلفات</a:t>
            </a:r>
            <a:endParaRPr lang="en-US" sz="2400" b="1" kern="0" dirty="0">
              <a:solidFill>
                <a:srgbClr val="FF0000"/>
              </a:solidFill>
              <a:latin typeface="Times New Roman" pitchFamily="18" charset="0"/>
              <a:ea typeface="Trebuchet MS"/>
              <a:cs typeface="Times New Roman" pitchFamily="18" charset="0"/>
            </a:endParaRPr>
          </a:p>
          <a:p>
            <a:pPr marL="425230" indent="-425230" algn="just" defTabSz="1133947" rtl="1">
              <a:buFont typeface="Times New Roman"/>
              <a:buChar char="-"/>
              <a:defRPr/>
            </a:pPr>
            <a:r>
              <a:rPr lang="ar-EG" sz="2400" b="1" kern="0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صفر غاز ثاني أكسيد الكربون  والتقليل من انبعاث الميثان  وأكسيد النيتروز</a:t>
            </a:r>
            <a:endParaRPr lang="en-US" sz="2400" b="1" kern="0" dirty="0">
              <a:solidFill>
                <a:srgbClr val="C00000"/>
              </a:solidFill>
              <a:latin typeface="Times New Roman" pitchFamily="18" charset="0"/>
              <a:ea typeface="Trebuchet MS"/>
              <a:cs typeface="Times New Roman" pitchFamily="18" charset="0"/>
            </a:endParaRPr>
          </a:p>
          <a:p>
            <a:pPr marL="425230" indent="-425230" algn="r" defTabSz="1133947" rtl="1">
              <a:buFont typeface="Times New Roman"/>
              <a:buChar char="-"/>
              <a:defRPr/>
            </a:pPr>
            <a:r>
              <a:rPr lang="ar-EG" sz="2400" b="1" kern="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يقلل تلوث المياه والتربة.</a:t>
            </a:r>
            <a:endParaRPr lang="en-US" sz="2400" b="1" kern="0" dirty="0">
              <a:solidFill>
                <a:srgbClr val="000000"/>
              </a:solidFill>
              <a:latin typeface="Times New Roman" pitchFamily="18" charset="0"/>
              <a:ea typeface="Trebuchet MS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6444863"/>
            <a:ext cx="5640681" cy="2339102"/>
          </a:xfrm>
          <a:prstGeom prst="rect">
            <a:avLst/>
          </a:prstGeom>
          <a:solidFill>
            <a:srgbClr val="DAEDEF">
              <a:lumMod val="20000"/>
              <a:lumOff val="80000"/>
            </a:srgbClr>
          </a:solidFill>
        </p:spPr>
        <p:txBody>
          <a:bodyPr wrap="square">
            <a:spAutoFit/>
          </a:bodyPr>
          <a:lstStyle/>
          <a:p>
            <a:pPr algn="just" defTabSz="1133947" rtl="1">
              <a:lnSpc>
                <a:spcPct val="115000"/>
              </a:lnSpc>
              <a:defRPr/>
            </a:pPr>
            <a:r>
              <a:rPr lang="ar-EG" sz="2000" b="1" u="sng" kern="0" dirty="0">
                <a:solidFill>
                  <a:srgbClr val="0000CC"/>
                </a:solidFill>
                <a:latin typeface="Calibri"/>
                <a:ea typeface="Times New Roman"/>
                <a:cs typeface="Times New Roman"/>
              </a:rPr>
              <a:t>مخرجات تعليمية</a:t>
            </a:r>
            <a:endParaRPr lang="en-US" sz="2000" b="1" kern="0" dirty="0">
              <a:solidFill>
                <a:srgbClr val="0000CC"/>
              </a:solidFill>
              <a:latin typeface="Calibri"/>
              <a:ea typeface="Calibri"/>
            </a:endParaRPr>
          </a:p>
          <a:p>
            <a:pPr marL="425230" indent="-425230" algn="just" defTabSz="1133947" rtl="1">
              <a:lnSpc>
                <a:spcPct val="115000"/>
              </a:lnSpc>
              <a:buFont typeface="Times New Roman"/>
              <a:buChar char="-"/>
              <a:defRPr/>
            </a:pPr>
            <a:r>
              <a:rPr lang="ar-EG" sz="2000" b="1" kern="0" dirty="0">
                <a:solidFill>
                  <a:srgbClr val="FF0000"/>
                </a:solidFill>
                <a:latin typeface="Calibri"/>
                <a:ea typeface="Calibri"/>
                <a:cs typeface="Times New Roman"/>
              </a:rPr>
              <a:t>تحويل المشروع البحثي إلى مقررات دراسية.</a:t>
            </a:r>
            <a:endParaRPr lang="en-US" sz="2000" b="1" kern="0" dirty="0">
              <a:solidFill>
                <a:srgbClr val="FF0000"/>
              </a:solidFill>
              <a:latin typeface="Calibri"/>
              <a:ea typeface="Trebuchet MS"/>
            </a:endParaRPr>
          </a:p>
          <a:p>
            <a:pPr marL="425230" indent="-425230" algn="just" defTabSz="1133947" rtl="1">
              <a:buFont typeface="Times New Roman"/>
              <a:buChar char="-"/>
              <a:defRPr/>
            </a:pPr>
            <a:r>
              <a:rPr lang="ar-EG" sz="2000" b="1" kern="0" dirty="0">
                <a:solidFill>
                  <a:srgbClr val="000000"/>
                </a:solidFill>
                <a:ea typeface="Calibri"/>
                <a:cs typeface="Times New Roman"/>
              </a:rPr>
              <a:t> </a:t>
            </a:r>
            <a:r>
              <a:rPr lang="ar-EG" sz="2000" b="1" kern="0" dirty="0">
                <a:solidFill>
                  <a:srgbClr val="0000CC"/>
                </a:solidFill>
                <a:ea typeface="Calibri"/>
                <a:cs typeface="Times New Roman"/>
              </a:rPr>
              <a:t>الحصول على العديد من رسائل الماجستير لطلاب الدراسات العليا في كليات الزراعة والعلوم والصيدلة بمختلف الجامعات المصرية.</a:t>
            </a:r>
            <a:endParaRPr lang="en-US" sz="2000" b="1" kern="0" dirty="0">
              <a:solidFill>
                <a:srgbClr val="0000CC"/>
              </a:solidFill>
              <a:ea typeface="Trebuchet MS"/>
            </a:endParaRPr>
          </a:p>
          <a:p>
            <a:pPr marL="425230" indent="-425230" algn="just" defTabSz="1133947" rtl="1">
              <a:buFont typeface="Times New Roman"/>
              <a:buChar char="-"/>
              <a:defRPr/>
            </a:pPr>
            <a:r>
              <a:rPr lang="ar-EG" sz="2000" b="1" kern="0" dirty="0">
                <a:solidFill>
                  <a:srgbClr val="000000"/>
                </a:solidFill>
                <a:ea typeface="Times New Roman"/>
                <a:cs typeface="Times New Roman"/>
              </a:rPr>
              <a:t>النشر العلمي وتسجيل براءات اختراع.</a:t>
            </a:r>
            <a:endParaRPr lang="en-US" sz="2000" b="1" kern="0" dirty="0">
              <a:solidFill>
                <a:srgbClr val="000000"/>
              </a:solidFill>
              <a:ea typeface="Trebuchet MS"/>
            </a:endParaRPr>
          </a:p>
          <a:p>
            <a:pPr algn="just" defTabSz="1133947" rtl="1">
              <a:tabLst>
                <a:tab pos="3330971" algn="ctr"/>
                <a:tab pos="6803685" algn="r"/>
              </a:tabLst>
              <a:defRPr/>
            </a:pPr>
            <a:r>
              <a:rPr lang="ar-SA" sz="2000" b="1" kern="0" dirty="0">
                <a:solidFill>
                  <a:srgbClr val="0000CC"/>
                </a:solidFill>
                <a:ea typeface="Calibri"/>
                <a:cs typeface="Times New Roman"/>
              </a:rPr>
              <a:t>-</a:t>
            </a:r>
            <a:r>
              <a:rPr lang="ar-SA" sz="2000" b="1" kern="0" dirty="0">
                <a:solidFill>
                  <a:srgbClr val="000000"/>
                </a:solidFill>
                <a:ea typeface="Calibri"/>
                <a:cs typeface="Times New Roman"/>
              </a:rPr>
              <a:t>تدريب </a:t>
            </a:r>
            <a:r>
              <a:rPr lang="ar-EG" sz="2000" b="1" kern="0" dirty="0">
                <a:solidFill>
                  <a:srgbClr val="000000"/>
                </a:solidFill>
                <a:ea typeface="Calibri"/>
                <a:cs typeface="Times New Roman"/>
              </a:rPr>
              <a:t>ال</a:t>
            </a:r>
            <a:r>
              <a:rPr lang="ar-SA" sz="2000" b="1" kern="0" dirty="0">
                <a:solidFill>
                  <a:srgbClr val="000000"/>
                </a:solidFill>
                <a:ea typeface="Calibri"/>
                <a:cs typeface="Times New Roman"/>
              </a:rPr>
              <a:t>طلاب</a:t>
            </a:r>
            <a:r>
              <a:rPr lang="ar-EG" sz="2000" b="1" kern="0" dirty="0">
                <a:solidFill>
                  <a:srgbClr val="000000"/>
                </a:solidFill>
                <a:ea typeface="Calibri"/>
                <a:cs typeface="Times New Roman"/>
              </a:rPr>
              <a:t> وأفراد المجتمع المدني</a:t>
            </a:r>
            <a:r>
              <a:rPr lang="ar-SA" sz="2000" b="1" kern="0" dirty="0">
                <a:solidFill>
                  <a:srgbClr val="0000CC"/>
                </a:solidFill>
                <a:ea typeface="Calibri"/>
                <a:cs typeface="Times New Roman"/>
              </a:rPr>
              <a:t>.</a:t>
            </a:r>
            <a:endParaRPr lang="en-US" sz="2000" b="1" kern="0" dirty="0">
              <a:solidFill>
                <a:srgbClr val="0000CC"/>
              </a:solidFill>
              <a:ea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0506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849" y="2357516"/>
            <a:ext cx="11412199" cy="50347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25230" indent="-425230" algn="just" rtl="1">
              <a:lnSpc>
                <a:spcPct val="115000"/>
              </a:lnSpc>
              <a:buFont typeface="Times New Roman"/>
              <a:buChar char="-"/>
            </a:pPr>
            <a:r>
              <a:rPr lang="ar-EG" sz="2480" b="1" dirty="0">
                <a:solidFill>
                  <a:srgbClr val="C00000"/>
                </a:solidFill>
                <a:latin typeface="Calibri"/>
                <a:ea typeface="Trebuchet MS"/>
                <a:cs typeface="Times New Roman"/>
              </a:rPr>
              <a:t>رصد المخلفات والملوثات بإستخدام تقنية الاستشعار عن البعد ونظم تطبيقات الموبايل والمنصات التعليمية</a:t>
            </a:r>
            <a:endParaRPr lang="en-US" sz="1736" dirty="0">
              <a:solidFill>
                <a:srgbClr val="C00000"/>
              </a:solidFill>
              <a:latin typeface="Calibri"/>
              <a:ea typeface="Trebuchet MS"/>
            </a:endParaRPr>
          </a:p>
        </p:txBody>
      </p:sp>
      <p:pic>
        <p:nvPicPr>
          <p:cNvPr id="4" name="Picture 2" descr="E:\أكتوبر كاميرا 2016\Camera\Slide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41" y="5735335"/>
            <a:ext cx="3441008" cy="439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E:\أكتوبر كاميرا 2016\Camera\Slide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298" y="5735333"/>
            <a:ext cx="7705052" cy="439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escription: Slide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0" t="3664" b="11790"/>
          <a:stretch>
            <a:fillRect/>
          </a:stretch>
        </p:blipFill>
        <p:spPr bwMode="auto">
          <a:xfrm>
            <a:off x="3707150" y="5735334"/>
            <a:ext cx="3852525" cy="439042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0" y="3543061"/>
            <a:ext cx="15119350" cy="215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15000"/>
              </a:lnSpc>
            </a:pPr>
            <a:r>
              <a:rPr lang="ar-EG" sz="2976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ابتكار وحدة حقلية تعمل بالطاقة الشمسية والنظم الذكية لتدوير قش </a:t>
            </a:r>
            <a:r>
              <a:rPr lang="ar-EG" sz="2976" b="1" dirty="0">
                <a:solidFill>
                  <a:srgbClr val="0000CC"/>
                </a:solidFill>
                <a:latin typeface="Calibri"/>
                <a:ea typeface="Calibri"/>
                <a:cs typeface="Times New Roman"/>
              </a:rPr>
              <a:t>الأرز للأعراض الصناعية </a:t>
            </a:r>
            <a:r>
              <a:rPr lang="ar-EG" sz="2976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(سيليولوز(لب الورق) ولجنين وسيليكا </a:t>
            </a:r>
            <a:r>
              <a:rPr lang="ar-EG" sz="2976" b="1" dirty="0">
                <a:solidFill>
                  <a:srgbClr val="0000CC"/>
                </a:solidFill>
                <a:latin typeface="Calibri"/>
                <a:ea typeface="Calibri"/>
                <a:cs typeface="Times New Roman"/>
              </a:rPr>
              <a:t>وذلك لمساعدة الشركات المتوقفة عن الإنتاج لتعمل بكامل طاقتها </a:t>
            </a:r>
            <a:r>
              <a:rPr lang="ar-EG" sz="2976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بالإضافة إلى تدويره إلى سماد عضوي(كمبوست) </a:t>
            </a:r>
            <a:r>
              <a:rPr lang="ar-EG" sz="2976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متعدد الأغراض </a:t>
            </a:r>
            <a:r>
              <a:rPr lang="ar-EG" sz="2976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ومواد شبيهة بالتربة </a:t>
            </a:r>
            <a:r>
              <a:rPr lang="ar-EG" sz="2976" b="1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وفيورفيورال وإنتاج عيش الغراب والإنزيمات الصناعية وأعلاف غير تقليدية والبيوتشار </a:t>
            </a:r>
            <a:r>
              <a:rPr lang="ar-EG" sz="2976" b="1" dirty="0">
                <a:solidFill>
                  <a:srgbClr val="C00000"/>
                </a:solidFill>
                <a:latin typeface="Calibri"/>
                <a:ea typeface="Calibri"/>
                <a:cs typeface="Times New Roman"/>
              </a:rPr>
              <a:t>وإنتاج الوقود الحيوي(إيثانول حيوي وبيوجاز)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51548" y="1632334"/>
            <a:ext cx="2016899" cy="702949"/>
          </a:xfrm>
          <a:prstGeom prst="rect">
            <a:avLst/>
          </a:prstGeom>
          <a:solidFill>
            <a:srgbClr val="CCFF99"/>
          </a:solidFill>
        </p:spPr>
        <p:txBody>
          <a:bodyPr wrap="none" rtlCol="1">
            <a:spAutoFit/>
          </a:bodyPr>
          <a:lstStyle/>
          <a:p>
            <a:r>
              <a:rPr lang="ar-EG" sz="3968" b="1" dirty="0">
                <a:latin typeface="Times New Roman" pitchFamily="18" charset="0"/>
                <a:cs typeface="Times New Roman" pitchFamily="18" charset="0"/>
              </a:rPr>
              <a:t>ما تم تنفيذه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496163" y="2915336"/>
            <a:ext cx="4357283" cy="626646"/>
          </a:xfrm>
          <a:prstGeom prst="rect">
            <a:avLst/>
          </a:prstGeom>
          <a:solidFill>
            <a:srgbClr val="CCFF99"/>
          </a:solidFill>
        </p:spPr>
        <p:txBody>
          <a:bodyPr wrap="none" rtlCol="1">
            <a:spAutoFit/>
          </a:bodyPr>
          <a:lstStyle/>
          <a:p>
            <a:r>
              <a:rPr lang="ar-EG" sz="3472" b="1" dirty="0">
                <a:latin typeface="Times New Roman" pitchFamily="18" charset="0"/>
                <a:cs typeface="Times New Roman" pitchFamily="18" charset="0"/>
              </a:rPr>
              <a:t>المخلفات(المتبقيات) الزراعية</a:t>
            </a:r>
          </a:p>
        </p:txBody>
      </p:sp>
    </p:spTree>
    <p:extLst>
      <p:ext uri="{BB962C8B-B14F-4D97-AF65-F5344CB8AC3E}">
        <p14:creationId xmlns:p14="http://schemas.microsoft.com/office/powerpoint/2010/main" val="586399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5324" y="1744220"/>
            <a:ext cx="11596444" cy="855619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/>
            <a:r>
              <a:rPr lang="ar-EG" sz="4960" b="1" dirty="0">
                <a:solidFill>
                  <a:srgbClr val="0000CC"/>
                </a:solidFill>
                <a:ea typeface="Calibri"/>
                <a:cs typeface="Times New Roman"/>
              </a:rPr>
              <a:t>تدوير المخلفات الصلبة (</a:t>
            </a:r>
            <a:r>
              <a:rPr lang="ar-SA" sz="4960" b="1" dirty="0">
                <a:solidFill>
                  <a:srgbClr val="0000CC"/>
                </a:solidFill>
                <a:ea typeface="Calibri"/>
                <a:cs typeface="Times New Roman"/>
              </a:rPr>
              <a:t>إدارة منظومة المخلفات الصلبة)</a:t>
            </a:r>
            <a:endParaRPr lang="ar-EG" sz="4960" dirty="0">
              <a:solidFill>
                <a:srgbClr val="0000CC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510856" y="2593348"/>
            <a:ext cx="4608494" cy="5502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 rtl="1"/>
            <a:r>
              <a:rPr lang="ar-SA" sz="2976" b="1" dirty="0">
                <a:solidFill>
                  <a:srgbClr val="C00000"/>
                </a:solidFill>
                <a:ea typeface="Calibri"/>
                <a:cs typeface="Times New Roman"/>
              </a:rPr>
              <a:t>إعادة تدوير </a:t>
            </a:r>
            <a:r>
              <a:rPr lang="ar-EG" sz="2976" b="1" dirty="0">
                <a:solidFill>
                  <a:srgbClr val="C00000"/>
                </a:solidFill>
                <a:ea typeface="Calibri"/>
                <a:cs typeface="Times New Roman"/>
              </a:rPr>
              <a:t>لل</a:t>
            </a:r>
            <a:r>
              <a:rPr lang="ar-SA" sz="2976" b="1" dirty="0">
                <a:solidFill>
                  <a:srgbClr val="0000CC"/>
                </a:solidFill>
                <a:ea typeface="Calibri"/>
                <a:cs typeface="Times New Roman"/>
              </a:rPr>
              <a:t>مخلفات </a:t>
            </a:r>
            <a:r>
              <a:rPr lang="ar-EG" sz="2976" b="1" dirty="0">
                <a:solidFill>
                  <a:srgbClr val="0000CC"/>
                </a:solidFill>
                <a:ea typeface="Calibri"/>
                <a:cs typeface="Times New Roman"/>
              </a:rPr>
              <a:t>ال</a:t>
            </a:r>
            <a:r>
              <a:rPr lang="ar-SA" sz="2976" b="1" dirty="0">
                <a:solidFill>
                  <a:srgbClr val="0000CC"/>
                </a:solidFill>
                <a:ea typeface="Calibri"/>
                <a:cs typeface="Times New Roman"/>
              </a:rPr>
              <a:t>قابلة للتدوير</a:t>
            </a:r>
            <a:endParaRPr lang="ar-EG" sz="2976" b="1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478840" y="3171647"/>
            <a:ext cx="6742278" cy="1726691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ar-EG" sz="3472" b="1" dirty="0">
                <a:solidFill>
                  <a:prstClr val="black"/>
                </a:solidFill>
                <a:ea typeface="Trebuchet MS"/>
                <a:cs typeface="Times New Roman"/>
              </a:rPr>
              <a:t>إنتاج البلاستيك الحيوي </a:t>
            </a:r>
            <a:r>
              <a:rPr lang="ar-EG" sz="2976" b="1" dirty="0">
                <a:solidFill>
                  <a:srgbClr val="C00000"/>
                </a:solidFill>
                <a:ea typeface="Trebuchet MS"/>
                <a:cs typeface="Times New Roman"/>
              </a:rPr>
              <a:t>(مخلق كيماوي أو طبيعي أو ميكروبي) </a:t>
            </a:r>
            <a:r>
              <a:rPr lang="ar-EG" sz="2976" b="1" dirty="0">
                <a:solidFill>
                  <a:srgbClr val="0000CC"/>
                </a:solidFill>
                <a:ea typeface="Trebuchet MS"/>
                <a:cs typeface="Times New Roman"/>
              </a:rPr>
              <a:t>ويمكن </a:t>
            </a:r>
            <a:r>
              <a:rPr lang="ar-EG" sz="2976" b="1" dirty="0">
                <a:solidFill>
                  <a:srgbClr val="0000CC"/>
                </a:solidFill>
                <a:ea typeface="Calibri"/>
                <a:cs typeface="Times New Roman"/>
              </a:rPr>
              <a:t>استخدام تقنية النانو </a:t>
            </a:r>
            <a:r>
              <a:rPr lang="ar-EG" sz="2976" b="1" dirty="0">
                <a:solidFill>
                  <a:srgbClr val="C00000"/>
                </a:solidFill>
                <a:ea typeface="Calibri"/>
                <a:cs typeface="Times New Roman"/>
              </a:rPr>
              <a:t>ويستخدم في </a:t>
            </a:r>
            <a:r>
              <a:rPr lang="ar-EG" sz="2976" b="1" dirty="0">
                <a:solidFill>
                  <a:prstClr val="black"/>
                </a:solidFill>
                <a:ea typeface="Calibri"/>
                <a:cs typeface="Times New Roman"/>
              </a:rPr>
              <a:t>إنتاج ديترجنت (مسحوق غسيل)</a:t>
            </a:r>
            <a:endParaRPr lang="en-US" sz="1984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15180" y="4931105"/>
            <a:ext cx="6731960" cy="931922"/>
          </a:xfrm>
          <a:prstGeom prst="rect">
            <a:avLst/>
          </a:prstGeom>
          <a:solidFill>
            <a:srgbClr val="FFCC99"/>
          </a:solidFill>
        </p:spPr>
        <p:txBody>
          <a:bodyPr wrap="square">
            <a:spAutoFit/>
          </a:bodyPr>
          <a:lstStyle/>
          <a:p>
            <a:pPr algn="just" rtl="1"/>
            <a:r>
              <a:rPr lang="ar-EG" sz="5456" b="1" dirty="0">
                <a:solidFill>
                  <a:srgbClr val="0000CC"/>
                </a:solidFill>
                <a:ea typeface="Calibri"/>
                <a:cs typeface="Times New Roman"/>
              </a:rPr>
              <a:t>- إنتاج الخشب البلاستيكي</a:t>
            </a:r>
            <a:endParaRPr lang="ar-EG" sz="5456" dirty="0">
              <a:solidFill>
                <a:prstClr val="black"/>
              </a:solidFill>
            </a:endParaRPr>
          </a:p>
        </p:txBody>
      </p:sp>
      <p:pic>
        <p:nvPicPr>
          <p:cNvPr id="7" name="Picture 2" descr="D:\Dr. Elsayed Belal\Dr. Elsayed Belal\المشروعات الخضراء الذكية\المشروع الأول\New folder\Template for NIGSP projects_20221004أ1.د. السيد بلال 112222المشروعات الخضراء الذكية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7" y="2593349"/>
            <a:ext cx="8446483" cy="492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519177" y="5885292"/>
            <a:ext cx="6731960" cy="1008225"/>
          </a:xfrm>
          <a:prstGeom prst="rect">
            <a:avLst/>
          </a:prstGeom>
          <a:solidFill>
            <a:srgbClr val="CCECFF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EG" sz="2976" b="1" dirty="0">
                <a:latin typeface="Times New Roman" pitchFamily="18" charset="0"/>
                <a:cs typeface="Times New Roman" pitchFamily="18" charset="0"/>
              </a:rPr>
              <a:t>إنتاج الوقود الحيوي (البيوديزل والإيثانول الحيوي والبيوجاز) والكهرباء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48255" y="6928271"/>
            <a:ext cx="6684123" cy="1008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EG" sz="2976" b="1" dirty="0">
                <a:solidFill>
                  <a:srgbClr val="0000CC"/>
                </a:solidFill>
                <a:cs typeface="+mj-cs"/>
              </a:rPr>
              <a:t>إنتاج أعلاف غير تقليدية من مخلفات الطعام باستخدام مجففات تعمل بالطاقة الشمسية والنظم الذكية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0677" y="7946903"/>
            <a:ext cx="14741365" cy="148886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just" rtl="1"/>
            <a:r>
              <a:rPr lang="ar-EG" sz="2976" b="1" dirty="0">
                <a:solidFill>
                  <a:srgbClr val="0000CC"/>
                </a:solidFill>
                <a:latin typeface="Times New Roman"/>
                <a:ea typeface="Calibri"/>
                <a:cs typeface="Times New Roman"/>
              </a:rPr>
              <a:t>معالجة الملوثات الكيماوية والميكروبية </a:t>
            </a:r>
            <a:r>
              <a:rPr lang="ar-SA" sz="2480" b="1" dirty="0">
                <a:solidFill>
                  <a:srgbClr val="0000CC"/>
                </a:solidFill>
                <a:ea typeface="Calibri"/>
                <a:cs typeface="Times New Roman"/>
              </a:rPr>
              <a:t>وتدوير المياه والاستزراع السمكي</a:t>
            </a:r>
            <a:r>
              <a:rPr lang="ar-SA" sz="3025" b="1" dirty="0">
                <a:solidFill>
                  <a:srgbClr val="0000CC"/>
                </a:solidFill>
                <a:ea typeface="Calibri"/>
                <a:cs typeface="Times New Roman"/>
              </a:rPr>
              <a:t> بنظام مكثف</a:t>
            </a:r>
            <a:r>
              <a:rPr lang="ar-EG" sz="3025" b="1" dirty="0">
                <a:solidFill>
                  <a:srgbClr val="0000CC"/>
                </a:solidFill>
                <a:ea typeface="Calibri"/>
                <a:cs typeface="Times New Roman"/>
              </a:rPr>
              <a:t> يعمل بنظم تطبيقات الموبايل والنظم الذكية</a:t>
            </a:r>
            <a:r>
              <a:rPr lang="ar-SA" sz="3025" dirty="0">
                <a:solidFill>
                  <a:srgbClr val="0000CC"/>
                </a:solidFill>
                <a:ea typeface="Calibri"/>
                <a:cs typeface="Times New Roman"/>
              </a:rPr>
              <a:t> </a:t>
            </a:r>
            <a:endParaRPr lang="ar-EG" sz="5456" dirty="0">
              <a:solidFill>
                <a:srgbClr val="0000CC"/>
              </a:solidFill>
            </a:endParaRPr>
          </a:p>
          <a:p>
            <a:pPr lvl="0" algn="just" rtl="1" fontAlgn="base"/>
            <a:endParaRPr lang="en-US" sz="3025" dirty="0">
              <a:solidFill>
                <a:srgbClr val="0000CC"/>
              </a:solidFill>
              <a:latin typeface="Times New Roman"/>
              <a:ea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4460" y="9583758"/>
            <a:ext cx="12288458" cy="626646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EG" sz="3472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إنتاج الطحالب وتثبيت ثاني أكسيد الكربون للوصول إلى صفر ثاني أكسيد الكربون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20433" y="8823270"/>
            <a:ext cx="8795389" cy="65761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ar-SA" sz="3472" b="1" dirty="0">
                <a:solidFill>
                  <a:srgbClr val="0000CC"/>
                </a:solidFill>
                <a:ea typeface="Calibri"/>
                <a:cs typeface="Times New Roman"/>
              </a:rPr>
              <a:t>استخدام تقنية تغويز </a:t>
            </a:r>
            <a:r>
              <a:rPr lang="ar-EG" sz="3472" b="1" dirty="0">
                <a:solidFill>
                  <a:srgbClr val="0000CC"/>
                </a:solidFill>
                <a:ea typeface="Calibri"/>
                <a:cs typeface="Times New Roman"/>
              </a:rPr>
              <a:t>المخلفات </a:t>
            </a:r>
            <a:r>
              <a:rPr lang="ar-SA" sz="3472" b="1" dirty="0">
                <a:solidFill>
                  <a:srgbClr val="0000CC"/>
                </a:solidFill>
                <a:ea typeface="Calibri"/>
                <a:cs typeface="Times New Roman"/>
              </a:rPr>
              <a:t>لتدوير المخلفات</a:t>
            </a:r>
            <a:r>
              <a:rPr lang="ar-EG" sz="3472" b="1" dirty="0">
                <a:solidFill>
                  <a:srgbClr val="0000CC"/>
                </a:solidFill>
                <a:ea typeface="Calibri"/>
                <a:cs typeface="Times New Roman"/>
              </a:rPr>
              <a:t> إلى طاقة</a:t>
            </a:r>
            <a:endParaRPr lang="ar-EG" sz="3968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3003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58625" y="4235903"/>
            <a:ext cx="15119350" cy="1200072"/>
          </a:xfrm>
          <a:prstGeom prst="rect">
            <a:avLst/>
          </a:prstGeom>
          <a:solidFill>
            <a:srgbClr val="CCFF99"/>
          </a:solidFill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</a:pPr>
            <a:r>
              <a:rPr lang="ar-EG" sz="3472" b="1" dirty="0">
                <a:solidFill>
                  <a:prstClr val="black"/>
                </a:solidFill>
                <a:ea typeface="Trebuchet MS"/>
                <a:cs typeface="Times New Roman"/>
              </a:rPr>
              <a:t>إنتاج البلاستيك الحيوي </a:t>
            </a:r>
            <a:r>
              <a:rPr lang="ar-EG" sz="2976" b="1" dirty="0">
                <a:solidFill>
                  <a:srgbClr val="C00000"/>
                </a:solidFill>
                <a:ea typeface="Trebuchet MS"/>
                <a:cs typeface="Times New Roman"/>
              </a:rPr>
              <a:t>(مخلق كيماوي أو طبيعي أو ميكروبي) </a:t>
            </a:r>
            <a:r>
              <a:rPr lang="ar-EG" sz="2976" b="1" dirty="0">
                <a:solidFill>
                  <a:srgbClr val="0000CC"/>
                </a:solidFill>
                <a:ea typeface="Trebuchet MS"/>
                <a:cs typeface="Times New Roman"/>
              </a:rPr>
              <a:t>ويمكن </a:t>
            </a:r>
            <a:r>
              <a:rPr lang="ar-EG" sz="2976" b="1" dirty="0">
                <a:solidFill>
                  <a:srgbClr val="0000CC"/>
                </a:solidFill>
                <a:ea typeface="Calibri"/>
                <a:cs typeface="Times New Roman"/>
              </a:rPr>
              <a:t>استخدام تقنية النانو </a:t>
            </a:r>
            <a:r>
              <a:rPr lang="ar-EG" sz="2976" b="1" dirty="0">
                <a:solidFill>
                  <a:srgbClr val="C00000"/>
                </a:solidFill>
                <a:ea typeface="Calibri"/>
                <a:cs typeface="Times New Roman"/>
              </a:rPr>
              <a:t>ويستخدم البلاستي الحيوي في </a:t>
            </a:r>
            <a:r>
              <a:rPr lang="ar-EG" sz="2976" b="1" dirty="0">
                <a:solidFill>
                  <a:prstClr val="black"/>
                </a:solidFill>
                <a:ea typeface="Calibri"/>
                <a:cs typeface="Times New Roman"/>
              </a:rPr>
              <a:t>إنتاج</a:t>
            </a:r>
            <a:r>
              <a:rPr lang="ar-EG" sz="2976" b="1" dirty="0">
                <a:solidFill>
                  <a:srgbClr val="C00000"/>
                </a:solidFill>
                <a:ea typeface="Calibri"/>
                <a:cs typeface="Times New Roman"/>
              </a:rPr>
              <a:t> ديترجنت </a:t>
            </a:r>
            <a:r>
              <a:rPr lang="ar-EG" sz="2976" b="1" dirty="0">
                <a:solidFill>
                  <a:prstClr val="black"/>
                </a:solidFill>
                <a:ea typeface="Calibri"/>
                <a:cs typeface="Times New Roman"/>
              </a:rPr>
              <a:t>(مسحوق غسيل)</a:t>
            </a:r>
            <a:endParaRPr lang="en-US" sz="1984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28765" y="5483438"/>
            <a:ext cx="6731960" cy="931922"/>
          </a:xfrm>
          <a:prstGeom prst="rect">
            <a:avLst/>
          </a:prstGeom>
          <a:solidFill>
            <a:srgbClr val="FFCC99"/>
          </a:solidFill>
        </p:spPr>
        <p:txBody>
          <a:bodyPr wrap="square">
            <a:spAutoFit/>
          </a:bodyPr>
          <a:lstStyle/>
          <a:p>
            <a:pPr algn="just" rtl="1"/>
            <a:r>
              <a:rPr lang="ar-EG" sz="5456" b="1" dirty="0">
                <a:solidFill>
                  <a:srgbClr val="0000CC"/>
                </a:solidFill>
                <a:ea typeface="Calibri"/>
                <a:cs typeface="Times New Roman"/>
              </a:rPr>
              <a:t>- إنتاج الخشب البلاستيكي</a:t>
            </a:r>
            <a:endParaRPr lang="ar-EG" sz="5456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5146" y="6453413"/>
            <a:ext cx="10235580" cy="550279"/>
          </a:xfrm>
          <a:prstGeom prst="rect">
            <a:avLst/>
          </a:prstGeom>
          <a:solidFill>
            <a:srgbClr val="CCECFF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EG" sz="2976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إنتاج الوقود الحيوي (البيوديزل والإيثانول الحيوي والبيوجاز) والكهرباء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83901" y="7114841"/>
            <a:ext cx="13676825" cy="55027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EG" sz="2976" b="1" dirty="0">
                <a:solidFill>
                  <a:srgbClr val="0000CC"/>
                </a:solidFill>
                <a:cs typeface="Times New Roman"/>
              </a:rPr>
              <a:t>إنتاج أعلاف غير تقليدية من مخلفات الطعام باستخدام مجففات تعمل بالطاقة الشمسية والنظم الذكية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8909" y="7735888"/>
            <a:ext cx="14741365" cy="148886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 rtl="1"/>
            <a:r>
              <a:rPr lang="ar-EG" sz="2976" b="1" dirty="0">
                <a:solidFill>
                  <a:srgbClr val="0000CC"/>
                </a:solidFill>
                <a:latin typeface="Times New Roman"/>
                <a:ea typeface="Calibri"/>
                <a:cs typeface="Times New Roman"/>
              </a:rPr>
              <a:t>معالجة الملوثات الكيماوية والميكروبية </a:t>
            </a:r>
            <a:r>
              <a:rPr lang="ar-SA" sz="2480" b="1" dirty="0">
                <a:solidFill>
                  <a:srgbClr val="0000CC"/>
                </a:solidFill>
                <a:ea typeface="Calibri"/>
                <a:cs typeface="Times New Roman"/>
              </a:rPr>
              <a:t>وتدوير المياه والاستزراع السمكي</a:t>
            </a:r>
            <a:r>
              <a:rPr lang="ar-SA" sz="3025" b="1" dirty="0">
                <a:solidFill>
                  <a:srgbClr val="0000CC"/>
                </a:solidFill>
                <a:ea typeface="Calibri"/>
                <a:cs typeface="Times New Roman"/>
              </a:rPr>
              <a:t> بنظام مكثف</a:t>
            </a:r>
            <a:r>
              <a:rPr lang="ar-EG" sz="3025" b="1" dirty="0">
                <a:solidFill>
                  <a:srgbClr val="0000CC"/>
                </a:solidFill>
                <a:ea typeface="Calibri"/>
                <a:cs typeface="Times New Roman"/>
              </a:rPr>
              <a:t> يعمل بنظم تطبيقات الموبايل والنظم الذكية</a:t>
            </a:r>
            <a:r>
              <a:rPr lang="ar-SA" sz="3025" dirty="0">
                <a:solidFill>
                  <a:srgbClr val="0000CC"/>
                </a:solidFill>
                <a:ea typeface="Calibri"/>
                <a:cs typeface="Times New Roman"/>
              </a:rPr>
              <a:t> </a:t>
            </a:r>
            <a:endParaRPr lang="ar-EG" sz="5456" dirty="0">
              <a:solidFill>
                <a:srgbClr val="0000CC"/>
              </a:solidFill>
            </a:endParaRPr>
          </a:p>
          <a:p>
            <a:pPr algn="just" rtl="1" fontAlgn="base"/>
            <a:endParaRPr lang="en-US" sz="3025" dirty="0">
              <a:solidFill>
                <a:srgbClr val="0000CC"/>
              </a:solidFill>
              <a:latin typeface="Times New Roman"/>
              <a:ea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2692" y="9372743"/>
            <a:ext cx="12288458" cy="626646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r" rtl="1"/>
            <a:r>
              <a:rPr lang="ar-EG" sz="3472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إنتاج الطحالب وتثبيت ثاني أكسيد الكربون للوصول إلى صفر ثاني أكسيد الكربون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47143" y="8598949"/>
            <a:ext cx="14813582" cy="657616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r" rtl="1">
              <a:lnSpc>
                <a:spcPct val="115000"/>
              </a:lnSpc>
            </a:pPr>
            <a:r>
              <a:rPr lang="ar-SA" sz="3472" b="1" dirty="0">
                <a:solidFill>
                  <a:srgbClr val="0000CC"/>
                </a:solidFill>
                <a:ea typeface="Calibri"/>
                <a:cs typeface="Times New Roman"/>
              </a:rPr>
              <a:t>استخدام تقنية تغويز </a:t>
            </a:r>
            <a:r>
              <a:rPr lang="ar-EG" sz="3472" b="1" dirty="0">
                <a:solidFill>
                  <a:srgbClr val="0000CC"/>
                </a:solidFill>
                <a:ea typeface="Calibri"/>
                <a:cs typeface="Times New Roman"/>
              </a:rPr>
              <a:t>المخلفات بتقنية تالبلازما </a:t>
            </a:r>
            <a:r>
              <a:rPr lang="ar-SA" sz="3472" b="1" dirty="0">
                <a:solidFill>
                  <a:srgbClr val="0000CC"/>
                </a:solidFill>
                <a:ea typeface="Calibri"/>
                <a:cs typeface="Times New Roman"/>
              </a:rPr>
              <a:t>لتدوير المخلفات</a:t>
            </a:r>
            <a:r>
              <a:rPr lang="ar-EG" sz="3472" b="1" dirty="0">
                <a:solidFill>
                  <a:srgbClr val="0000CC"/>
                </a:solidFill>
                <a:ea typeface="Calibri"/>
                <a:cs typeface="Times New Roman"/>
              </a:rPr>
              <a:t> إلى طاقة والوصول إلى صفر مخلفات</a:t>
            </a:r>
            <a:endParaRPr lang="ar-EG" sz="3968" b="1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37612" y="1563113"/>
            <a:ext cx="5881738" cy="855619"/>
          </a:xfrm>
          <a:prstGeom prst="rect">
            <a:avLst/>
          </a:prstGeom>
          <a:solidFill>
            <a:srgbClr val="CCFF99"/>
          </a:solidFill>
        </p:spPr>
        <p:txBody>
          <a:bodyPr wrap="none">
            <a:spAutoFit/>
          </a:bodyPr>
          <a:lstStyle/>
          <a:p>
            <a:pPr algn="r" defTabSz="1133947" rtl="1">
              <a:defRPr/>
            </a:pPr>
            <a:r>
              <a:rPr lang="ar-EG" sz="4960" b="1" kern="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الخطط المستقبلية للمشروع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2546991"/>
            <a:ext cx="15119350" cy="1656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rtl="1"/>
            <a:r>
              <a:rPr lang="ar-EG" sz="2976" dirty="0">
                <a:solidFill>
                  <a:srgbClr val="0000CC"/>
                </a:solidFill>
                <a:cs typeface="Times New Roman"/>
              </a:rPr>
              <a:t>«</a:t>
            </a:r>
            <a:r>
              <a:rPr lang="ar-EG" sz="2976" b="1" dirty="0">
                <a:solidFill>
                  <a:srgbClr val="0000CC"/>
                </a:solidFill>
                <a:cs typeface="Times New Roman"/>
              </a:rPr>
              <a:t>تطبيق واستخدام الوحدة حقلية </a:t>
            </a:r>
            <a:r>
              <a:rPr lang="ar-EG" sz="2976" b="1" dirty="0">
                <a:solidFill>
                  <a:srgbClr val="FF0000"/>
                </a:solidFill>
                <a:cs typeface="Times New Roman"/>
              </a:rPr>
              <a:t>لتدوير قش الأرز للأغراض الصناعية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 (</a:t>
            </a:r>
            <a:r>
              <a:rPr lang="ar-EG" sz="2976" b="1" dirty="0">
                <a:solidFill>
                  <a:srgbClr val="0000CC"/>
                </a:solidFill>
                <a:cs typeface="Times New Roman"/>
              </a:rPr>
              <a:t>السيليولوز (لب الورق)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 , </a:t>
            </a:r>
            <a:r>
              <a:rPr lang="ar-EG" sz="2976" b="1" dirty="0">
                <a:solidFill>
                  <a:srgbClr val="006600"/>
                </a:solidFill>
                <a:cs typeface="Times New Roman"/>
              </a:rPr>
              <a:t>السيليكا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 , </a:t>
            </a:r>
            <a:r>
              <a:rPr lang="ar-EG" sz="2976" b="1" dirty="0">
                <a:solidFill>
                  <a:srgbClr val="C00000"/>
                </a:solidFill>
                <a:cs typeface="Times New Roman"/>
              </a:rPr>
              <a:t>اللجنين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)</a:t>
            </a:r>
            <a:r>
              <a:rPr lang="ar-EG" sz="2976" dirty="0">
                <a:solidFill>
                  <a:srgbClr val="1D2228"/>
                </a:solidFill>
                <a:cs typeface="Times New Roman"/>
              </a:rPr>
              <a:t> 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تحت ظروف الحقل</a:t>
            </a:r>
            <a:r>
              <a:rPr lang="ar-EG" sz="2976" dirty="0">
                <a:solidFill>
                  <a:srgbClr val="1D2228"/>
                </a:solidFill>
                <a:cs typeface="Times New Roman"/>
              </a:rPr>
              <a:t> 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(</a:t>
            </a:r>
            <a:r>
              <a:rPr lang="ar-EG" sz="2976" b="1" dirty="0">
                <a:solidFill>
                  <a:srgbClr val="0000CC"/>
                </a:solidFill>
                <a:cs typeface="Times New Roman"/>
              </a:rPr>
              <a:t>تعمل بالطاقة الشمسية والنظم الذكية</a:t>
            </a:r>
            <a:r>
              <a:rPr lang="ar-EG" sz="2976" b="1" dirty="0">
                <a:solidFill>
                  <a:srgbClr val="1D2228"/>
                </a:solidFill>
                <a:cs typeface="Times New Roman"/>
              </a:rPr>
              <a:t>) على نطاق واسع </a:t>
            </a:r>
            <a:r>
              <a:rPr lang="ar-EG" sz="2976" b="1" dirty="0">
                <a:solidFill>
                  <a:srgbClr val="C00000"/>
                </a:solidFill>
                <a:cs typeface="Times New Roman"/>
              </a:rPr>
              <a:t>المساعدة في إعادة الشركات المتوقفة عن العمل والمعتمدة على لب قش الأرز لتصنيع الورق لتعمل بكامل طاقتها وإنتاج الإنزيمات الصناعية</a:t>
            </a:r>
          </a:p>
          <a:p>
            <a:pPr algn="just" rtl="1"/>
            <a:endParaRPr lang="ar-EG" sz="124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508317"/>
      </p:ext>
    </p:extLst>
  </p:cSld>
  <p:clrMapOvr>
    <a:masterClrMapping/>
  </p:clrMapOvr>
</p:sld>
</file>

<file path=ppt/theme/theme1.xml><?xml version="1.0" encoding="utf-8"?>
<a:theme xmlns:a="http://schemas.openxmlformats.org/drawingml/2006/main" name="2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Office Them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1722</TotalTime>
  <Words>792</Words>
  <Application>Microsoft Office PowerPoint</Application>
  <PresentationFormat>Custom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jazeera-light</vt:lpstr>
      <vt:lpstr>Symbol</vt:lpstr>
      <vt:lpstr>Times New Roman</vt:lpstr>
      <vt:lpstr>2_تصميم افتراضي</vt:lpstr>
      <vt:lpstr>4_Office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90</cp:revision>
  <dcterms:created xsi:type="dcterms:W3CDTF">2022-09-29T13:35:57Z</dcterms:created>
  <dcterms:modified xsi:type="dcterms:W3CDTF">2022-10-22T03:07:50Z</dcterms:modified>
</cp:coreProperties>
</file>