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5119350" cy="10691813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44" autoAdjust="0"/>
    <p:restoredTop sz="94624" autoAdjust="0"/>
  </p:normalViewPr>
  <p:slideViewPr>
    <p:cSldViewPr>
      <p:cViewPr varScale="1">
        <p:scale>
          <a:sx n="53" d="100"/>
          <a:sy n="53" d="100"/>
        </p:scale>
        <p:origin x="690" y="36"/>
      </p:cViewPr>
      <p:guideLst>
        <p:guide orient="horz" pos="3368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69A8F-1031-5A0B-CA69-8F5CC4535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2BA60-1411-68FD-5DA6-4905E0F32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CF0F3-D7C7-49DE-014D-22DFD474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5C430-015B-659F-D3D6-044AFB2C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1F208-E618-F82B-A391-FB17AD4E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267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B4919-1621-607C-084B-5C4C690DD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7F78E-2A6F-7449-7A06-05561590E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A7E95-E494-271D-1043-36D78C1F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C9CAB-3BA4-8CF8-D2EE-B0A82869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97CCD-EC7A-AEC1-95CA-E70DED8E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168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BC1C06-AD88-9788-5144-727ABD1E2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19785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FF12D-CB57-2730-AA23-5D4E95406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455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03638-073A-BA46-9709-77AC7A0A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98918-6BF9-2EE6-EECF-2A21C4D6E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038CB-36AA-883B-B389-B52E5AB8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402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DCFF2-E4D0-A818-DB75-FAC86C1A6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6C132-4DB3-C9A7-38B7-451EC32B0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CEB46-3AC9-8861-38A2-3B081CC7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7A478-E483-591D-036D-38B16EF1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31811-072F-F028-2974-8D954FFA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019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854A-6D28-98E1-C4B9-BA445495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581" y="2665530"/>
            <a:ext cx="13040439" cy="4447496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847B4-3856-D7D1-4401-9CEFD870B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E22C8-E9D4-CF20-B31A-7CAD057F8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03ECC-D7E5-4B35-37B1-A55899EC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AFF8B-1135-62C5-3F91-573F38D9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422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DF613-8924-CD51-F2D7-50BAC43E7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D83BF-A5C9-B393-C6DB-8CE01CE71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D723C-62EF-3EA6-73B7-AB98A954B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2E32A-D1F7-E30A-981B-56D4AD11C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2DEEB-40A7-A4C1-32CC-D23053EFD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C666B-167F-E6ED-DAFA-550054610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504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08FE8-3775-F0C0-3D39-75B9179C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569241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79955-08A9-7623-BADB-83904ED14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7B6FE-066D-FBD8-B39C-8B6407F7E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25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A07932-DA5B-E25E-E933-A2A462580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171" y="2620980"/>
            <a:ext cx="64276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DAC1C-06C5-F6FB-778B-EB5B34CEF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171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9AEFA-869E-30C3-6F75-74B79F61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1387C9-9A0E-B870-7599-1BE8FC04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5073D4-A581-4631-2482-9A4E5C5F9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8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8A4F-B170-9CA4-05DF-BB8C04A6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9768A-B30B-2E9A-16D8-A0FF0FFB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76468-649F-7FD9-31D6-1B770062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D617A1-29E6-6721-CBB7-8B2AA4E2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787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D33B90-399F-D13C-B955-F95DE13F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E672A3-9F17-4308-3BFA-37BB7DB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73E94-C9F2-7B39-9CBE-F2151D3C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350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A664C-AA33-E91A-DF03-CC1CBD33B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96B5C-2CB3-01C4-1CA2-32584210A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389CC-242E-342E-38DA-C2983A5F0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6492B-A70A-9F9E-4CA7-5BDB9DE5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4A3F7-F35A-4EC5-0C71-8C3FFF6F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B6843-C029-7C72-92AC-C159C691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39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28A5C-EEE8-0045-F653-8BDBBB4D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FC91B-A6B4-7D85-6841-85E23ADCD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F32F8-8D44-BADE-8B1B-88B05292A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99920-F744-8AD8-261D-AEDDC081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CF895-1A2F-3BFF-C45F-C4C071233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22BEA-4588-6F52-B505-64D3E0E8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77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161B0F-B3D2-3B81-F9AB-22A7B59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6" y="569241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1D74D-8DB2-F963-8729-1C8924320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9F3A1-543A-2EAA-7CC6-A97C438D3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25/03/1444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D4322-A4AE-0012-6723-583B1DD9A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7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B1CEC-C8AA-581C-9E06-9A7A73F4F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820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90981" y="8139468"/>
            <a:ext cx="11137383" cy="1957688"/>
          </a:xfrm>
        </p:spPr>
        <p:txBody>
          <a:bodyPr>
            <a:noAutofit/>
          </a:bodyPr>
          <a:lstStyle/>
          <a:p>
            <a:pPr algn="ctr"/>
            <a:r>
              <a:rPr lang="ar-EG" sz="4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محطة تحليه محمولة تعمل علي </a:t>
            </a:r>
            <a:r>
              <a:rPr lang="ar-EG" sz="48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انتاج</a:t>
            </a:r>
            <a:r>
              <a:rPr lang="ar-EG" sz="4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المياه والكهرباء بالطاقة الشمسية</a:t>
            </a:r>
          </a:p>
        </p:txBody>
      </p:sp>
      <p:pic>
        <p:nvPicPr>
          <p:cNvPr id="1026" name="Picture 2" descr="C:\Users\Laptop World\Downloads\WhatsApp Image 2022-10-06 at 15.24.51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6669" y="3324779"/>
            <a:ext cx="11026009" cy="4814689"/>
          </a:xfrm>
          <a:prstGeom prst="rect">
            <a:avLst/>
          </a:prstGeom>
          <a:noFill/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2269416" y="1320125"/>
            <a:ext cx="10580514" cy="1002327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 defTabSz="1425550">
              <a:spcBef>
                <a:spcPct val="0"/>
              </a:spcBef>
              <a:defRPr/>
            </a:pPr>
            <a:r>
              <a:rPr lang="ar-EG" sz="40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فورتكس</a:t>
            </a:r>
            <a:r>
              <a:rPr lang="ar-EG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40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بيور</a:t>
            </a:r>
            <a:r>
              <a:rPr lang="ar-EG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لتكنولوجيا معالجة المياه</a:t>
            </a: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2269416" y="2322452"/>
            <a:ext cx="10580514" cy="1002327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 defTabSz="1425550">
              <a:spcBef>
                <a:spcPct val="0"/>
              </a:spcBef>
              <a:defRPr/>
            </a:pPr>
            <a:r>
              <a:rPr lang="ar-EG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محمد </a:t>
            </a:r>
            <a:r>
              <a:rPr lang="ar-EG" sz="40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الشوربجي</a:t>
            </a:r>
            <a:r>
              <a:rPr lang="ar-EG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عبد الحفيظ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فكرة المشروع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وحدة متنقلة تعمل علي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انتاج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الكهرباء وتخزين الفائض منها ببطاريات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وانتاج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كهربائي يبدأ من25 كيلو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40 كيلو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واط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ساعه</a:t>
            </a:r>
            <a:endParaRPr lang="ar-EG" sz="3118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وحدة متنقلة تعمل علي تحليه ومعالجة المياه ذات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الملوجة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المرتفعة تصل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12.000 جزء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الميلون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لتخفيضها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نسبة 200 جزء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المليون فقط </a:t>
            </a:r>
          </a:p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بكمية مياه تبدأ من 10.000 لتر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ساعه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وحتي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25.000 لتر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ساعه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</a:p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وتعمل علي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ازالة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الحديد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والمنجنيز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 كما يتوفر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بها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 جهاز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الاشعة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الفوق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بنفسجية لتعقيمها للغرض الشرب </a:t>
            </a:r>
          </a:p>
          <a:p>
            <a:pPr algn="r" rtl="1"/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امكانية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ضخ المياه من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الابار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والمسطحات  بالشبكات الزراعية  </a:t>
            </a:r>
          </a:p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يمكن التحكم من خلال شبكة الانترنت بالمحطة وتشغيلها وفصلها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واعداد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التقارير اليومية لمعرفة تدفق المياه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بالساعه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ونسبة الملوحة المعالجة  كما يمكن  كشف عن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تسريب للمياه بالمحطة  من خلال وحدة التحكم ومعرفة موقع المحطة ومتابعتها </a:t>
            </a:r>
          </a:p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تعمل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الوحدةعلي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المياه الجوفية  والمياه السطحية  والترع ومعالجة المياه الرمادية </a:t>
            </a:r>
          </a:p>
          <a:p>
            <a:pPr algn="r" rtl="1"/>
            <a:endParaRPr lang="ar-EG" sz="3118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24350" y="449362"/>
            <a:ext cx="11547158" cy="2295176"/>
          </a:xfrm>
        </p:spPr>
        <p:txBody>
          <a:bodyPr>
            <a:normAutofit/>
          </a:bodyPr>
          <a:lstStyle/>
          <a:p>
            <a:pPr algn="ctr"/>
            <a:r>
              <a:rPr lang="ar-EG" sz="6000" b="1" dirty="0"/>
              <a:t>الفئة المستفيدة من المشروع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8915" y="2825626"/>
            <a:ext cx="13558029" cy="7239299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EG" sz="3118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نستهدف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من المشروع استصلاح للمزارع الحديثة  التي تعاني من ارتفاع نسبة ملوحة المياه الجوفية والسطحية  لتوفير وزراعة كافة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انواع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المحاصيل الزراعية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باملاح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تصل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200جزء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المليون (صوب زراعية – ري بالتنقيط –ري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اشجار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الموالح-زراعة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هيدروبونيك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-زراعة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اكوا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بونيك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)</a:t>
            </a:r>
            <a:endParaRPr lang="en-US" sz="3118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>
              <a:buFontTx/>
              <a:buChar char="-"/>
            </a:pPr>
            <a:endParaRPr lang="ar-EG" sz="3118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>
              <a:buFontTx/>
              <a:buChar char="-"/>
            </a:pPr>
            <a:r>
              <a:rPr lang="ar-EG" sz="3118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نستهدف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من المشروع توفير مياه نقية للشرب للمناطق  البعيدة  عن النيل التي لم يتوفر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بها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مياه النيل والتي تعاني من  عدم وجود مياه للشرب </a:t>
            </a:r>
          </a:p>
          <a:p>
            <a:pPr algn="r" rtl="1">
              <a:buFontTx/>
              <a:buChar char="-"/>
            </a:pPr>
            <a:r>
              <a:rPr lang="ar-EG" sz="3118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نستهدف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من المشروع شركات المقاولات مثل الخرسانة الجاهزة نظرا من توسعات للمشروعات القومية  ووجودها بالصحراء لتوفير مياه صالحة للخرسانة نظرا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لأحتياج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كل متر من الخرسانة   الجاهزة علي 350لتر مياه بملوحة اقل من 500 جزء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المليون</a:t>
            </a:r>
          </a:p>
          <a:p>
            <a:pPr algn="r" rtl="1">
              <a:buFontTx/>
              <a:buChar char="-"/>
            </a:pPr>
            <a:r>
              <a:rPr lang="ar-EG" sz="3118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نستهدف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من المشروع مزارع الانتاج الحيواني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والأنتاج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الداجني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الموجودة بالصحراء </a:t>
            </a:r>
          </a:p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-</a:t>
            </a:r>
            <a:r>
              <a:rPr lang="ar-EG" sz="3118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نستهدف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من المشروع المجمعات الصناعية والسكنية والسياحية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39455" y="1091606"/>
            <a:ext cx="13040439" cy="2066590"/>
          </a:xfrm>
        </p:spPr>
        <p:txBody>
          <a:bodyPr/>
          <a:lstStyle/>
          <a:p>
            <a:pPr algn="ctr"/>
            <a:r>
              <a:rPr lang="ar-EG" b="1" dirty="0"/>
              <a:t>الميزة التنافسية للمشروع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3430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توفير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الكهرباء 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40 كيلو /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واط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للتشغيل الوحدة  وتخزين الفائض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لأستخدام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مع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امكانية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استخراج المياه الجوفية من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الابار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بتلك المنظومة الشمسية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المثبة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علي المحطة بالكامل </a:t>
            </a:r>
          </a:p>
          <a:p>
            <a:pPr algn="r" rtl="1"/>
            <a:r>
              <a:rPr lang="ar-EG" sz="3430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توفير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كمية مياه  تصل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25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الف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لتر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ساعه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من المياه الصالحة للشرب والزراعة وللمقاولات </a:t>
            </a:r>
          </a:p>
          <a:p>
            <a:pPr algn="r" rtl="1"/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تم تجميع المحطة بمكونات محليه بلغت 35 % </a:t>
            </a:r>
            <a:b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</a:b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نسعي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لأنتاج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مكون محلي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70 % </a:t>
            </a:r>
          </a:p>
          <a:p>
            <a:pPr algn="r" rtl="1"/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يمكن التحكم ف المحطة من خلال شبكة النت </a:t>
            </a:r>
            <a:b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</a:b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من خلال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الانفرتر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المتصل بالمحطة (لتحكم ف التشغيل والفصل ومعرفة كمية المياه  المنتجة ف </a:t>
            </a:r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الساعه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ونسبة الملوحة وتحديد اي خلل بالوحدة )</a:t>
            </a:r>
            <a:endParaRPr lang="en-US" sz="3430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r" rtl="1"/>
            <a:r>
              <a:rPr lang="ar-EG" sz="343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امكانية</a:t>
            </a:r>
            <a:r>
              <a:rPr lang="ar-EG" sz="343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معالجة المياه الجوفية والسطحية والترع ومعالجة المياه الرمادية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78758" y="1033413"/>
            <a:ext cx="11689715" cy="1781969"/>
          </a:xfrm>
        </p:spPr>
        <p:txBody>
          <a:bodyPr/>
          <a:lstStyle/>
          <a:p>
            <a:pPr algn="ctr"/>
            <a:r>
              <a:rPr lang="ar-EG" b="1" dirty="0"/>
              <a:t>اثر المشروع الاقتصادي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9542" y="2416563"/>
            <a:ext cx="14088148" cy="5388599"/>
          </a:xfrm>
        </p:spPr>
        <p:txBody>
          <a:bodyPr>
            <a:normAutofit/>
          </a:bodyPr>
          <a:lstStyle/>
          <a:p>
            <a:pPr algn="r" rtl="1"/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نظرا لأهمية الماء والكهرباء بحياتنا </a:t>
            </a:r>
          </a:p>
          <a:p>
            <a:pPr algn="r" rtl="1"/>
            <a:r>
              <a:rPr lang="ar-EG" sz="2800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يساهم</a:t>
            </a:r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المشروع في توفير حلول جذرية لبعض المزارع التي تعاني من ارتفاع نسبة الملوحة مما قد يسبب موت </a:t>
            </a:r>
            <a:r>
              <a:rPr lang="ar-EG" sz="28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الاشجار</a:t>
            </a:r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وضعف </a:t>
            </a:r>
            <a:r>
              <a:rPr lang="ar-EG" sz="28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انتاج</a:t>
            </a:r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المحاصيل تصل </a:t>
            </a:r>
            <a:r>
              <a:rPr lang="ar-EG" sz="28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50% طبقا لتجارب العلمية والعملية  مما يوفر </a:t>
            </a:r>
            <a:r>
              <a:rPr lang="ar-EG" sz="28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اتاحة</a:t>
            </a:r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28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لأنتاج</a:t>
            </a:r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المحاصيل وتعزيزها كما تسعي الدولة من وضع خطة للتنمية  الزراعية </a:t>
            </a:r>
            <a:r>
              <a:rPr lang="ar-EG" sz="28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نسعي</a:t>
            </a:r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من خلال النموذج توفير الحلول للمزارعين والمستثمرين </a:t>
            </a:r>
            <a:r>
              <a:rPr lang="ar-EG" sz="28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بأمكانيات</a:t>
            </a:r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محليه لتقليل التكلفة التشغيلية للوحدة</a:t>
            </a:r>
          </a:p>
          <a:p>
            <a:pPr algn="r" rtl="1"/>
            <a:r>
              <a:rPr lang="ar-EG" sz="2400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يساهم</a:t>
            </a:r>
            <a:r>
              <a:rPr lang="ar-EG" sz="24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المشروع </a:t>
            </a:r>
            <a:r>
              <a:rPr lang="ar-EG" sz="24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ف</a:t>
            </a:r>
            <a:r>
              <a:rPr lang="ar-EG" sz="24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24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اقامة</a:t>
            </a:r>
            <a:r>
              <a:rPr lang="ar-EG" sz="24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24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وانشاء</a:t>
            </a:r>
            <a:r>
              <a:rPr lang="ar-EG" sz="24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مزارع </a:t>
            </a:r>
            <a:r>
              <a:rPr lang="ar-EG" sz="24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الانتاج</a:t>
            </a:r>
            <a:r>
              <a:rPr lang="ar-EG" sz="24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الحيواني والمواشي وتوسعتها </a:t>
            </a:r>
            <a:r>
              <a:rPr lang="ar-EG" sz="2400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ف</a:t>
            </a:r>
            <a:r>
              <a:rPr lang="ar-EG" sz="24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الصحراء من خلال النموذج لتوفر مياه للشرب وكهرباء للمعيشة اليومية من خلال البطاريات واستبدلها بمولدات </a:t>
            </a:r>
          </a:p>
          <a:p>
            <a:pPr algn="r" rtl="1"/>
            <a:r>
              <a:rPr lang="ar-EG" sz="2400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يساهم</a:t>
            </a:r>
            <a:r>
              <a:rPr lang="ar-EG" sz="24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المشروع في خفض تكلفة المياه والكهرباء علي قطاع الخرسانة بنسبة تصل حتي 60% من تكلفة نقلها وتوفيرها بالموقع </a:t>
            </a:r>
          </a:p>
          <a:p>
            <a:pPr algn="r" rtl="1"/>
            <a:r>
              <a:rPr lang="ar-EG" sz="2400" dirty="0">
                <a:solidFill>
                  <a:srgbClr val="FF0000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يساهم</a:t>
            </a:r>
            <a:r>
              <a:rPr lang="ar-EG" sz="24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المشروع  ف توفير وتقليل العبئ علي بعض المناطق البعيدة عن النيل لتوفير مياه صالحة للشرب والمعيشة 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714817" y="6914178"/>
            <a:ext cx="11689715" cy="178196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ar-EG" sz="6704" dirty="0"/>
              <a:t>الأثر البيئي</a:t>
            </a: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79542" y="8517255"/>
            <a:ext cx="13760266" cy="176397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r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تقليل يوميا  56.000 كجم من ثاني اكسيد الكربون من خلال الطاقة الشمسية</a:t>
            </a:r>
          </a:p>
          <a:p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زيادة المساحات المنزرعة مما يقلل من انبعاثات ثاني اكسيد الكربون </a:t>
            </a:r>
          </a:p>
          <a:p>
            <a:r>
              <a:rPr lang="ar-EG" sz="2800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استخدام النموذج في معالجة المياه الثنائية واستخدام المياه السطحية  للغابات الشجرية </a:t>
            </a:r>
          </a:p>
          <a:p>
            <a:endParaRPr lang="ar-EG" sz="2800" dirty="0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39455" y="1385466"/>
            <a:ext cx="13040439" cy="2066590"/>
          </a:xfrm>
        </p:spPr>
        <p:txBody>
          <a:bodyPr/>
          <a:lstStyle/>
          <a:p>
            <a:pPr algn="ctr"/>
            <a:r>
              <a:rPr lang="ar-EG" b="1" dirty="0"/>
              <a:t>الخطط المستقبلية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67079" y="2969642"/>
            <a:ext cx="12585192" cy="8353037"/>
          </a:xfrm>
        </p:spPr>
        <p:txBody>
          <a:bodyPr/>
          <a:lstStyle/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نسعي للتطوير والتعاون حتي نصل بمكون محلي بنسبة 75%  من خلال اقامة مصنع يشمل علي كافة المعدات الحديثة وتوفير اكثر من 1000 فرصة عمل </a:t>
            </a:r>
          </a:p>
          <a:p>
            <a:pPr algn="r" rtl="1"/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نسعي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للتطوير السعة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الانتاجية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100 متر مكعب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ساعه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من المياه الصالحة والكهرباء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80 كيلو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واط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</a:p>
          <a:p>
            <a:pPr algn="r" rtl="1"/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نسعي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للتطوير المنظومة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ف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معالجة مياه الصرف الصحي ومعالجتها من بعد المرحلة الثنائية والثلاثية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حتي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تصل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افضل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انتاجية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للزراعات الغابات الشجرية</a:t>
            </a:r>
          </a:p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نسعي في توفير المياه والحفاظ عليها واستخدام التطبيقات الحديثة</a:t>
            </a:r>
          </a:p>
          <a:p>
            <a:pPr algn="r" rtl="1"/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تصدير الوحدة للدول الشقيقة الخليجية </a:t>
            </a:r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والافريقية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التي تعاني من توفير المياه للشرب والزراعات  والمشروعات الحديثة </a:t>
            </a:r>
          </a:p>
          <a:p>
            <a:pPr algn="r" rtl="1"/>
            <a:r>
              <a:rPr lang="ar-EG" sz="3118" dirty="0" err="1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نسعي</a:t>
            </a:r>
            <a:r>
              <a:rPr lang="ar-EG" sz="3118" dirty="0"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 في وضع الخطط والحلول لمساندة الدولة المصرية في التغير المناخي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634</Words>
  <Application>Microsoft Office PowerPoint</Application>
  <PresentationFormat>Custom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 SS Two Light</vt:lpstr>
      <vt:lpstr>Wingdings 2</vt:lpstr>
      <vt:lpstr>Office Theme</vt:lpstr>
      <vt:lpstr>محطة تحليه محمولة تعمل علي انتاج المياه والكهرباء بالطاقة الشمسية</vt:lpstr>
      <vt:lpstr>فكرة المشروع </vt:lpstr>
      <vt:lpstr>الفئة المستفيدة من المشروع</vt:lpstr>
      <vt:lpstr>الميزة التنافسية للمشروع</vt:lpstr>
      <vt:lpstr>اثر المشروع الاقتصادي</vt:lpstr>
      <vt:lpstr>الخطط المستقبلية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محطة تحليه محمولة تعمل علي انتاج المياه والكهرباء بالطاقة الشمسية</dc:title>
  <dc:creator>Laptop World</dc:creator>
  <cp:lastModifiedBy>Mohamed Elmelegy</cp:lastModifiedBy>
  <cp:revision>23</cp:revision>
  <dcterms:created xsi:type="dcterms:W3CDTF">2022-10-10T08:00:48Z</dcterms:created>
  <dcterms:modified xsi:type="dcterms:W3CDTF">2022-10-20T20:46:16Z</dcterms:modified>
</cp:coreProperties>
</file>