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2" r:id="rId4"/>
    <p:sldId id="265" r:id="rId5"/>
    <p:sldId id="271" r:id="rId6"/>
    <p:sldId id="267" r:id="rId7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4384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6127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894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3640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079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287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1277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0748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0896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094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573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1652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304122" y="3433314"/>
            <a:ext cx="12250912" cy="5523944"/>
          </a:xfrm>
        </p:spPr>
        <p:txBody>
          <a:bodyPr>
            <a:noAutofit/>
          </a:bodyPr>
          <a:lstStyle/>
          <a:p>
            <a:r>
              <a:rPr lang="ar-SA" b="1" dirty="0">
                <a:solidFill>
                  <a:prstClr val="black"/>
                </a:solidFill>
              </a:rPr>
              <a:t>تدوير متكامل</a:t>
            </a:r>
            <a:r>
              <a:rPr lang="ar-EG" b="1" dirty="0">
                <a:solidFill>
                  <a:prstClr val="black"/>
                </a:solidFill>
              </a:rPr>
              <a:t> واقتصادي</a:t>
            </a:r>
            <a:r>
              <a:rPr lang="ar-SA" b="1" dirty="0">
                <a:solidFill>
                  <a:prstClr val="black"/>
                </a:solidFill>
              </a:rPr>
              <a:t> للمخلفات البلدية وحمأة الصرف الصحي </a:t>
            </a:r>
            <a:r>
              <a:rPr lang="ar-EG" b="1" dirty="0">
                <a:solidFill>
                  <a:prstClr val="black"/>
                </a:solidFill>
              </a:rPr>
              <a:t>بدون دفن أي مخلفات</a:t>
            </a:r>
            <a:br>
              <a:rPr lang="en-US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(Zero waste)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905792"/>
            <a:ext cx="2870891" cy="650697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الاســــــــم      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الوظيفة        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الخلفية العلمية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rtl="1"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endParaRPr lang="ar-EG" sz="446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الخبرات        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431" y="2848725"/>
            <a:ext cx="11300610" cy="626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د/ أسماء أحمد حسين إسماعيل.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3984" y="3763997"/>
            <a:ext cx="11392460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مدير عام شئون البيئة بشركة مياه الشرب والصرف الصحي.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4497" y="4703867"/>
            <a:ext cx="11484346" cy="1842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دكتوراه في معالجة مياه الصرف الصحي وإعادة الاستخدام. 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ماجستير معالجة مياه الصرف الصحي.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chemeClr val="tx1"/>
                </a:solidFill>
              </a:rPr>
              <a:t>بكالوريوس علوم – قسم نبات.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2128" y="6779246"/>
            <a:ext cx="11484346" cy="24776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</a:rPr>
              <a:t>خبرة في مجالات الإدارة البيئية وإعداد دراسات تقييم الأثر البيئي. 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</a:rPr>
              <a:t>خبرة في مجال تحاليل المياه والتربة والنبات.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</a:rPr>
              <a:t> إدارة محطات المعالجة للصرف الصحي والصناعي.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</a:rPr>
              <a:t> نقل وتداول الحمأة.</a:t>
            </a:r>
            <a:endParaRPr lang="ar-EG" sz="3472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7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898736" y="2669871"/>
            <a:ext cx="2870891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فكرة المشروع : </a:t>
            </a:r>
          </a:p>
          <a:p>
            <a:pPr marL="0" indent="0" algn="r" rtl="1">
              <a:buNone/>
              <a:defRPr/>
            </a:pPr>
            <a:endParaRPr lang="ar-EG" sz="3472" b="1" dirty="0">
              <a:solidFill>
                <a:sysClr val="windowText" lastClr="000000"/>
              </a:solidFill>
            </a:endParaRPr>
          </a:p>
          <a:p>
            <a:pPr marL="0" indent="0" algn="r" rtl="1">
              <a:buNone/>
              <a:defRPr/>
            </a:pPr>
            <a:endParaRPr lang="ar-EG" sz="2480" b="1" dirty="0">
              <a:solidFill>
                <a:srgbClr val="C00000"/>
              </a:solidFill>
            </a:endParaRPr>
          </a:p>
          <a:p>
            <a:pPr marL="0" indent="0" algn="r" rtl="1">
              <a:buNone/>
              <a:defRPr/>
            </a:pPr>
            <a:endParaRPr lang="ar-EG" sz="992" b="1" dirty="0">
              <a:solidFill>
                <a:srgbClr val="C00000"/>
              </a:solidFill>
            </a:endParaRPr>
          </a:p>
          <a:p>
            <a:pPr marL="0" indent="0" algn="r" rtl="1">
              <a:buNone/>
              <a:defRPr/>
            </a:pPr>
            <a:endParaRPr lang="ar-EG" sz="992" b="1" dirty="0">
              <a:solidFill>
                <a:srgbClr val="C00000"/>
              </a:solidFill>
            </a:endParaRPr>
          </a:p>
          <a:p>
            <a:pPr marL="0" indent="0" algn="r" rtl="1">
              <a:buNone/>
              <a:defRPr/>
            </a:pPr>
            <a:endParaRPr lang="ar-EG" sz="992" b="1" dirty="0">
              <a:solidFill>
                <a:srgbClr val="C00000"/>
              </a:solidFill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rgbClr val="C00000"/>
                </a:solidFill>
              </a:rPr>
              <a:t>الفئة المستفيدة :</a:t>
            </a:r>
          </a:p>
          <a:p>
            <a:pPr marL="0" indent="0" algn="r" rtl="1">
              <a:buNone/>
              <a:defRPr/>
            </a:pPr>
            <a:endParaRPr lang="ar-EG" sz="1302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723" y="2626173"/>
            <a:ext cx="11431319" cy="27660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>
              <a:lnSpc>
                <a:spcPct val="150000"/>
              </a:lnSpc>
            </a:pPr>
            <a:r>
              <a:rPr lang="ar-SA" sz="2976" b="1" dirty="0">
                <a:solidFill>
                  <a:prstClr val="black"/>
                </a:solidFill>
              </a:rPr>
              <a:t>مشروع متكامل لتدوير المخلفات و</a:t>
            </a:r>
            <a:r>
              <a:rPr lang="ar-EG" sz="2976" b="1" dirty="0">
                <a:solidFill>
                  <a:prstClr val="black"/>
                </a:solidFill>
              </a:rPr>
              <a:t>إ</a:t>
            </a:r>
            <a:r>
              <a:rPr lang="ar-SA" sz="2976" b="1" dirty="0">
                <a:solidFill>
                  <a:prstClr val="black"/>
                </a:solidFill>
              </a:rPr>
              <a:t>نتاج الخشب البلاستيكي وال</a:t>
            </a:r>
            <a:r>
              <a:rPr lang="ar-EG" sz="2976" b="1" dirty="0">
                <a:solidFill>
                  <a:prstClr val="black"/>
                </a:solidFill>
              </a:rPr>
              <a:t>إ</a:t>
            </a:r>
            <a:r>
              <a:rPr lang="ar-SA" sz="2976" b="1" dirty="0">
                <a:solidFill>
                  <a:prstClr val="black"/>
                </a:solidFill>
              </a:rPr>
              <a:t>نترلوك والطاقة (</a:t>
            </a:r>
            <a:r>
              <a:rPr lang="ar-EG" sz="2976" b="1" dirty="0">
                <a:solidFill>
                  <a:prstClr val="black"/>
                </a:solidFill>
              </a:rPr>
              <a:t>غاز حيوي</a:t>
            </a:r>
            <a:r>
              <a:rPr lang="ar-SA" sz="2976" b="1" dirty="0">
                <a:solidFill>
                  <a:prstClr val="black"/>
                </a:solidFill>
              </a:rPr>
              <a:t> و</a:t>
            </a:r>
            <a:r>
              <a:rPr lang="ar-EG" sz="2976" b="1" dirty="0">
                <a:solidFill>
                  <a:prstClr val="black"/>
                </a:solidFill>
              </a:rPr>
              <a:t>طاقة شمسية)</a:t>
            </a:r>
            <a:r>
              <a:rPr lang="ar-SA" sz="2976" b="1" dirty="0">
                <a:solidFill>
                  <a:prstClr val="black"/>
                </a:solidFill>
              </a:rPr>
              <a:t> والسماد العضوي</a:t>
            </a:r>
            <a:r>
              <a:rPr lang="ar-EG" sz="2976" b="1" dirty="0">
                <a:solidFill>
                  <a:prstClr val="black"/>
                </a:solidFill>
              </a:rPr>
              <a:t> من</a:t>
            </a:r>
            <a:r>
              <a:rPr lang="ar-SA" sz="2976" b="1" dirty="0">
                <a:solidFill>
                  <a:prstClr val="black"/>
                </a:solidFill>
              </a:rPr>
              <a:t> جميع مكونات القمامة البلدية والحمأة المغلظة بمحطة تدوير المخلفات البلدية ومحطة الصرف الصحي المتلاصقت</a:t>
            </a:r>
            <a:r>
              <a:rPr lang="ar-EG" sz="2976" b="1" dirty="0">
                <a:solidFill>
                  <a:prstClr val="black"/>
                </a:solidFill>
              </a:rPr>
              <a:t>ي</a:t>
            </a:r>
            <a:r>
              <a:rPr lang="ar-SA" sz="2976" b="1" dirty="0">
                <a:solidFill>
                  <a:prstClr val="black"/>
                </a:solidFill>
              </a:rPr>
              <a:t>ن ب</a:t>
            </a:r>
            <a:r>
              <a:rPr lang="ar-EG" sz="2976" b="1" dirty="0">
                <a:solidFill>
                  <a:prstClr val="black"/>
                </a:solidFill>
              </a:rPr>
              <a:t>مدينة </a:t>
            </a:r>
            <a:r>
              <a:rPr lang="ar-SA" sz="2976" b="1" dirty="0">
                <a:solidFill>
                  <a:prstClr val="black"/>
                </a:solidFill>
              </a:rPr>
              <a:t>قنا</a:t>
            </a:r>
            <a:r>
              <a:rPr lang="ar-EG" sz="2976" b="1" dirty="0">
                <a:solidFill>
                  <a:prstClr val="black"/>
                </a:solidFill>
              </a:rPr>
              <a:t>,</a:t>
            </a:r>
            <a:r>
              <a:rPr lang="ar-SA" sz="2976" b="1" dirty="0">
                <a:solidFill>
                  <a:prstClr val="black"/>
                </a:solidFill>
              </a:rPr>
              <a:t> بدون دفن أي مخلفات</a:t>
            </a:r>
            <a:r>
              <a:rPr lang="ar-EG" sz="2976" b="1" dirty="0">
                <a:solidFill>
                  <a:prstClr val="black"/>
                </a:solidFill>
              </a:rPr>
              <a:t> (</a:t>
            </a:r>
            <a:r>
              <a:rPr lang="ar-SA" sz="2976" b="1" dirty="0">
                <a:solidFill>
                  <a:prstClr val="black"/>
                </a:solidFill>
              </a:rPr>
              <a:t> </a:t>
            </a:r>
            <a:r>
              <a:rPr lang="en-US" sz="2976" b="1" dirty="0">
                <a:solidFill>
                  <a:prstClr val="black"/>
                </a:solidFill>
              </a:rPr>
              <a:t> Zero waste</a:t>
            </a:r>
            <a:r>
              <a:rPr lang="ar-EG" sz="2976" b="1" dirty="0">
                <a:solidFill>
                  <a:prstClr val="black"/>
                </a:solidFill>
              </a:rPr>
              <a:t>) </a:t>
            </a:r>
            <a:r>
              <a:rPr lang="ar-EG" sz="2976" b="1" dirty="0">
                <a:solidFill>
                  <a:srgbClr val="00B050"/>
                </a:solidFill>
              </a:rPr>
              <a:t>محققاً أهداف التنمية الأممية المستدامة.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6276" y="5376568"/>
            <a:ext cx="11392460" cy="1008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 rtl="1"/>
            <a:r>
              <a:rPr lang="ar-EG" sz="2976" b="1" dirty="0">
                <a:solidFill>
                  <a:prstClr val="black"/>
                </a:solidFill>
              </a:rPr>
              <a:t>جميع مواطني محافظة قنا.</a:t>
            </a:r>
          </a:p>
          <a:p>
            <a:pPr algn="just" rtl="1"/>
            <a:r>
              <a:rPr lang="ar-EG" sz="2976" b="1" dirty="0">
                <a:solidFill>
                  <a:prstClr val="black"/>
                </a:solidFill>
              </a:rPr>
              <a:t>شركة الصرف الصحي.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3413F-6F2E-BDF6-8BCD-1BBF21E9DB27}"/>
              </a:ext>
            </a:extLst>
          </p:cNvPr>
          <p:cNvSpPr txBox="1">
            <a:spLocks/>
          </p:cNvSpPr>
          <p:nvPr/>
        </p:nvSpPr>
        <p:spPr>
          <a:xfrm>
            <a:off x="11898736" y="6138620"/>
            <a:ext cx="2870891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519A9E-2B61-E039-04F0-D72BEA738C57}"/>
              </a:ext>
            </a:extLst>
          </p:cNvPr>
          <p:cNvSpPr txBox="1"/>
          <p:nvPr/>
        </p:nvSpPr>
        <p:spPr>
          <a:xfrm>
            <a:off x="506277" y="6455318"/>
            <a:ext cx="11484346" cy="284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نموذج مبتكر متكامل لتدوير المخلفات الصلبة.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يعتمد المشروع علي إنتاج الطاقة النظيفة.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صديق للبيئة ولا يهدر أيًا من مواردها. 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يعمل علي رفع القيمة الاقتصادية للمخلفات بتحويلها إلى منتج ذي قيمة اقتصادية.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يسهم في سد الفجوة بين الإنتاج والاستهلاك للأسمدة وتوفير العملة الأجنبية.</a:t>
            </a:r>
          </a:p>
          <a:p>
            <a:pPr marL="566974" indent="-566974" algn="justLow" rtl="1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يسهل تكراره في جميع محطات المعالجة.</a:t>
            </a:r>
          </a:p>
        </p:txBody>
      </p:sp>
    </p:spTree>
    <p:extLst>
      <p:ext uri="{BB962C8B-B14F-4D97-AF65-F5344CB8AC3E}">
        <p14:creationId xmlns:p14="http://schemas.microsoft.com/office/powerpoint/2010/main" val="182337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7" y="2311356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الاقتصادي: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8369" y="2499680"/>
            <a:ext cx="11668040" cy="48823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3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يوفر حوالى (50) فرصة عمل مباشرة وحوالى (500) فرصة غير مباشرة.</a:t>
            </a:r>
          </a:p>
          <a:p>
            <a:pPr marL="566974" indent="-566974" algn="just" rtl="1">
              <a:lnSpc>
                <a:spcPct val="13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إنتاج خامات للصناعة (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8م</a:t>
            </a:r>
            <a:r>
              <a:rPr lang="ar-SA" sz="3472" b="1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r>
              <a:rPr lang="en-US" sz="3472" dirty="0">
                <a:solidFill>
                  <a:prstClr val="black"/>
                </a:solidFill>
              </a:rPr>
              <a:t>/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يوم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من 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ألواح 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ال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خشب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ال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بلاستيكي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(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170 م</a:t>
            </a:r>
            <a:r>
              <a:rPr lang="ar-SA" sz="3472" b="1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/يوم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) إ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نترلوك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, (30 طن/يوم </a:t>
            </a:r>
            <a:r>
              <a:rPr lang="en-US" sz="3472" b="1" dirty="0">
                <a:solidFill>
                  <a:prstClr val="black"/>
                </a:solidFill>
              </a:rPr>
              <a:t>RDF</a:t>
            </a:r>
            <a:r>
              <a:rPr lang="ar-EG" sz="3472" b="1" dirty="0">
                <a:solidFill>
                  <a:prstClr val="black"/>
                </a:solidFill>
              </a:rPr>
              <a:t>)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و(110 طن/يوم) من السماد العضوي.</a:t>
            </a:r>
          </a:p>
          <a:p>
            <a:pPr marL="566974" indent="-566974" algn="just" rtl="1">
              <a:lnSpc>
                <a:spcPct val="13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إنتاج طاقة كهربائية تبلغ (2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0-23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) 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مي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ج</a:t>
            </a:r>
            <a:r>
              <a:rPr lang="ar-SA" sz="3472" b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اوات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ساعة</a:t>
            </a:r>
            <a:r>
              <a:rPr lang="en-US" sz="3472" b="1" dirty="0">
                <a:solidFill>
                  <a:prstClr val="black"/>
                </a:solidFill>
              </a:rPr>
              <a:t>/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يوم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. </a:t>
            </a:r>
          </a:p>
          <a:p>
            <a:pPr marL="566974" indent="-566974" algn="r" rtl="1">
              <a:lnSpc>
                <a:spcPct val="13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القدرة على الاستدامة المالية حيث يوفر عائداً مالياً من بيع المنتجات.</a:t>
            </a:r>
          </a:p>
          <a:p>
            <a:pPr marL="566974" indent="-566974" algn="r" rtl="1">
              <a:lnSpc>
                <a:spcPct val="13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تبلغ 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فترة استرداد رأس المال 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للمشروع</a:t>
            </a:r>
            <a:r>
              <a:rPr lang="ar-SA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ar-EG" sz="3472" b="1" dirty="0">
                <a:solidFill>
                  <a:prstClr val="black"/>
                </a:solidFill>
                <a:cs typeface="Times New Roman" panose="02020603050405020304" pitchFamily="18" charset="0"/>
              </a:rPr>
              <a:t>ثلاث سنوات ونصف. </a:t>
            </a:r>
          </a:p>
          <a:p>
            <a:pPr marL="566974" indent="-566974" algn="r" rtl="1">
              <a:lnSpc>
                <a:spcPct val="130000"/>
              </a:lnSpc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chemeClr val="accent6"/>
                </a:solidFill>
              </a:rPr>
              <a:t>محققاً أربعة من أهداف التنمية الأممية المستدامة.</a:t>
            </a:r>
          </a:p>
        </p:txBody>
      </p:sp>
      <p:pic>
        <p:nvPicPr>
          <p:cNvPr id="1026" name="Picture 2" descr="https://upload.wikimedia.org/wikipedia/commons/thumb/0/03/Sustainable_Development_Goal_1-ar.png/800px-Sustainable_Development_Goal_1-a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8" y="7948253"/>
            <a:ext cx="2232633" cy="139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7592" y="7869613"/>
            <a:ext cx="2275659" cy="1472393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0055" y="7908811"/>
            <a:ext cx="2118037" cy="1421504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51436" y="7869613"/>
            <a:ext cx="2042334" cy="147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20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964775" y="2647848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الاجتماعي: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2916" y="2631228"/>
            <a:ext cx="8651860" cy="34420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SA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نشر ثقافة </a:t>
            </a:r>
            <a:r>
              <a:rPr lang="ar-EG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إ</a:t>
            </a:r>
            <a:r>
              <a:rPr lang="ar-SA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عادة التدوير </a:t>
            </a:r>
            <a:r>
              <a:rPr lang="ar-SA" sz="2976" b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وت</a:t>
            </a:r>
            <a:r>
              <a:rPr lang="ar-EG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رشيد</a:t>
            </a:r>
            <a:r>
              <a:rPr lang="ar-SA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 الاستهلاك </a:t>
            </a:r>
            <a:r>
              <a:rPr lang="ar-EG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ل</a:t>
            </a:r>
            <a:r>
              <a:rPr lang="ar-SA" sz="2976" b="1" dirty="0">
                <a:solidFill>
                  <a:prstClr val="black"/>
                </a:solidFill>
                <a:cs typeface="Times New Roman" panose="02020603050405020304" pitchFamily="18" charset="0"/>
              </a:rPr>
              <a:t>لحفاظ على الموارد</a:t>
            </a:r>
            <a:r>
              <a:rPr lang="ar-EG" sz="2976" b="1" dirty="0"/>
              <a:t>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SA" sz="2976" b="1" dirty="0"/>
              <a:t>تدريب شباب خريجي كليات </a:t>
            </a:r>
            <a:r>
              <a:rPr lang="ar-EG" sz="2976" b="1" dirty="0"/>
              <a:t>(</a:t>
            </a:r>
            <a:r>
              <a:rPr lang="ar-SA" sz="2976" b="1" dirty="0"/>
              <a:t>الهندسة والعلوم والزراعة</a:t>
            </a:r>
            <a:r>
              <a:rPr lang="ar-EG" sz="2976" b="1" dirty="0"/>
              <a:t>)</a:t>
            </a:r>
            <a:r>
              <a:rPr lang="ar-SA" sz="2976" b="1" dirty="0"/>
              <a:t> على تكنولوجيا التنمية المستدامة</a:t>
            </a:r>
            <a:r>
              <a:rPr lang="ar-EG" sz="2976" b="1" dirty="0"/>
              <a:t>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976" b="1" dirty="0">
                <a:solidFill>
                  <a:schemeClr val="accent6"/>
                </a:solidFill>
              </a:rPr>
              <a:t>محققاً هدفين من أهداف التنمية الأممية المستدامة.</a:t>
            </a:r>
          </a:p>
          <a:p>
            <a:pPr algn="r" rtl="1">
              <a:lnSpc>
                <a:spcPct val="150000"/>
              </a:lnSpc>
              <a:buClr>
                <a:schemeClr val="accent6"/>
              </a:buClr>
            </a:pPr>
            <a:endParaRPr lang="ar-EG" sz="2976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009" y="2536460"/>
            <a:ext cx="1925781" cy="1403120"/>
          </a:xfrm>
          <a:prstGeom prst="rect">
            <a:avLst/>
          </a:prstGeom>
        </p:spPr>
      </p:pic>
      <p:pic>
        <p:nvPicPr>
          <p:cNvPr id="1032" name="Picture 8" descr="https://upload.wikimedia.org/wikipedia/commons/thumb/b/ba/Sustainable_Development_Goal_10-ar.png/800px-Sustainable_Development_Goal_10-a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7" y="4100903"/>
            <a:ext cx="1925783" cy="14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538A90-D021-E4FB-D02F-B932189F82D9}"/>
              </a:ext>
            </a:extLst>
          </p:cNvPr>
          <p:cNvSpPr txBox="1">
            <a:spLocks/>
          </p:cNvSpPr>
          <p:nvPr/>
        </p:nvSpPr>
        <p:spPr>
          <a:xfrm>
            <a:off x="11964775" y="5280634"/>
            <a:ext cx="2882568" cy="2473689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البيـــــــئي: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7EBEE4-8B9D-67DA-00F6-8B2A349D55C8}"/>
              </a:ext>
            </a:extLst>
          </p:cNvPr>
          <p:cNvSpPr txBox="1"/>
          <p:nvPr/>
        </p:nvSpPr>
        <p:spPr>
          <a:xfrm>
            <a:off x="2469796" y="5504022"/>
            <a:ext cx="9494979" cy="4815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 </a:t>
            </a:r>
            <a:r>
              <a:rPr lang="ar-SA" sz="2976" b="1" dirty="0"/>
              <a:t>الحفاظ على الموارد الطبيعية والحد من تلوث الماء والهواء والتربة</a:t>
            </a:r>
            <a:r>
              <a:rPr lang="ar-EG" sz="2976" b="1" dirty="0"/>
              <a:t>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القضاء على الانبعاثات المسببة للاحتباس الحراري.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العمل على الإدارة المتكاملة للمخلفات المتولدة وتحويلها لمنتج. 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الحد من الأثر البيئي السلبي لمحطات معالجة الصرف الصحي.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976" b="1" dirty="0"/>
              <a:t>إنتاج طاقة نظيفة صديقة للبيئة.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976" b="1" dirty="0">
                <a:solidFill>
                  <a:schemeClr val="accent6"/>
                </a:solidFill>
              </a:rPr>
              <a:t>محققاً أربعة من أهداف التنمية الأممية المستدامة</a:t>
            </a:r>
            <a:r>
              <a:rPr lang="ar-EG" sz="2976" b="1" dirty="0"/>
              <a:t>.</a:t>
            </a:r>
          </a:p>
          <a:p>
            <a:pPr algn="justLow" rtl="1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ar-EG" sz="2976" b="1" dirty="0"/>
          </a:p>
        </p:txBody>
      </p:sp>
      <p:pic>
        <p:nvPicPr>
          <p:cNvPr id="4" name="Picture 2" descr="https://upload.wikimedia.org/wikipedia/commons/thumb/1/11/Sustainable_Development_Goal_13-ar.png/800px-Sustainable_Development_Goal_13-ar.png">
            <a:extLst>
              <a:ext uri="{FF2B5EF4-FFF2-40B4-BE49-F238E27FC236}">
                <a16:creationId xmlns:a16="http://schemas.microsoft.com/office/drawing/2014/main" id="{34320981-BA1C-5936-6976-8E365427C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53" y="8059733"/>
            <a:ext cx="1310680" cy="116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0EDA1E-7129-3E64-80FD-D549050920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151" y="6591754"/>
            <a:ext cx="1310681" cy="11625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A5FD1B-5A52-91D5-F614-9474D8E8ED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72983" y="6593030"/>
            <a:ext cx="1310680" cy="11625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ED7006-7374-1A91-BB6D-5153DEF911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344" y="8077892"/>
            <a:ext cx="1310681" cy="114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3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1792096" y="2903416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4686" y="3026593"/>
            <a:ext cx="11520089" cy="30716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/>
              <a:t>تنفيذ أول وحدة تدوير مخلفات عضوية إلى غاز حيوي وسماد عضوي محلية التصميم بطاقة 50 طناً سماداً عضوياً و 2 ميجا وات ساعة يومياً.</a:t>
            </a:r>
          </a:p>
          <a:p>
            <a:pPr marL="566974" indent="-566974" algn="justLow" rtl="1"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/>
              <a:t>تصميم وحدة خلط الحمأة مع مرفوضات المخلفات البلدية.</a:t>
            </a:r>
          </a:p>
          <a:p>
            <a:pPr marL="566974" indent="-566974" algn="justLow" rtl="1"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/>
              <a:t>إعادة تصميم أحواض تجفيف الحمأة إلى وحدة تخمر لا هوائي مغطاة بوحدة طاقة شمسية.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675ED-EB83-0B24-CB2E-6FA07AC697A5}"/>
              </a:ext>
            </a:extLst>
          </p:cNvPr>
          <p:cNvSpPr txBox="1">
            <a:spLocks/>
          </p:cNvSpPr>
          <p:nvPr/>
        </p:nvSpPr>
        <p:spPr>
          <a:xfrm>
            <a:off x="11964775" y="5983907"/>
            <a:ext cx="2882568" cy="161164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الخطط المستقبلية: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691E5-353F-6AEC-2EBE-F084D1892FA3}"/>
              </a:ext>
            </a:extLst>
          </p:cNvPr>
          <p:cNvSpPr txBox="1"/>
          <p:nvPr/>
        </p:nvSpPr>
        <p:spPr>
          <a:xfrm>
            <a:off x="444687" y="6062795"/>
            <a:ext cx="11433749" cy="2905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2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/>
              <a:t>تطوير عدد (64) حوضاً لتجفيف الحمأة إلى مخمرات إنتاج غاز حيوي وأسمدة. </a:t>
            </a:r>
          </a:p>
          <a:p>
            <a:pPr marL="566974" indent="-566974" algn="justLow" rtl="1">
              <a:lnSpc>
                <a:spcPct val="12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/>
              <a:t>تكرار النموذج داخل محطات معالجة مياه الصرف الصحي.</a:t>
            </a:r>
          </a:p>
          <a:p>
            <a:pPr marL="566974" indent="-566974" algn="justLow" rtl="1">
              <a:lnSpc>
                <a:spcPct val="12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  <a:defRPr/>
            </a:pPr>
            <a:r>
              <a:rPr lang="ar-EG" sz="3472" b="1" dirty="0"/>
              <a:t>عقد شراكات مع الجهات ذات الصلة لتعظيم الاستفادة.</a:t>
            </a:r>
          </a:p>
        </p:txBody>
      </p:sp>
    </p:spTree>
    <p:extLst>
      <p:ext uri="{BB962C8B-B14F-4D97-AF65-F5344CB8AC3E}">
        <p14:creationId xmlns:p14="http://schemas.microsoft.com/office/powerpoint/2010/main" val="5890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</TotalTime>
  <Words>513</Words>
  <Application>Microsoft Office PowerPoint</Application>
  <PresentationFormat>Custom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تدوير متكامل واقتصادي للمخلفات البلدية وحمأة الصرف الصحي بدون دفن أي مخلفات (Zero waste)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96</cp:revision>
  <dcterms:created xsi:type="dcterms:W3CDTF">2022-09-29T13:35:57Z</dcterms:created>
  <dcterms:modified xsi:type="dcterms:W3CDTF">2022-10-22T03:01:31Z</dcterms:modified>
</cp:coreProperties>
</file>