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029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66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887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611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0239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678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372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356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304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0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2073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028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>
            <a:normAutofit lnSpcReduction="10000"/>
          </a:bodyPr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  <a:p>
            <a:endParaRPr lang="en-US" dirty="0"/>
          </a:p>
          <a:p>
            <a:r>
              <a:rPr lang="ar-EG" sz="4464" b="1" dirty="0"/>
              <a:t>مشروع تدوير المياه فى الاستزراع السمكي المكثف الذكي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4048234"/>
            <a:ext cx="13040439" cy="4983014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الاسم : مدحت محمود السيد العقده                            مزرعة ارفلون للاستزراع                          </a:t>
            </a:r>
          </a:p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المهنة : مهندس ميكانيكا </a:t>
            </a: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b="1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الخلفية العلمية : 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حاصل على بكالريوس هندسة قوي ميكانيكية جامعة المنوفية عام 2011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الخبرات :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العمل كمهندس 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R&amp;D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بشركة الجزيرة لتصنيع الاجهزه المنزلية لمده 5 سنوات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العمل كمدير قسم التبريد والتكييف بمصنع أماجد لمدة 3 سنوات بالمملكة العربية السعودية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صاحب ومؤسس مزرعة ارفلون للاستزراع منذ عام 2020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مدير تنفيذي لشركة ارفلون لتصنيع المعدات وانشاء المزارع السمكية المغلقة وعضو مجلس ادارة شركة مصرية سعودية لتوريد وتنفيذ مشاريع الاستزراع السمكي المغلق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50951" y="3384720"/>
            <a:ext cx="5203840" cy="109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472" b="1" u="sng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مقدم المشروع :</a:t>
            </a:r>
            <a:endParaRPr lang="en-US" sz="3472" b="1" u="sng" dirty="0">
              <a:solidFill>
                <a:sysClr val="windowText" lastClr="000000"/>
              </a:solidFill>
              <a:latin typeface="Calibri Light" panose="020F0302020204030204"/>
            </a:endParaRPr>
          </a:p>
          <a:p>
            <a:endParaRPr lang="en-US" sz="3025" dirty="0"/>
          </a:p>
        </p:txBody>
      </p:sp>
      <p:sp>
        <p:nvSpPr>
          <p:cNvPr id="6" name="TextBox 5"/>
          <p:cNvSpPr txBox="1"/>
          <p:nvPr/>
        </p:nvSpPr>
        <p:spPr>
          <a:xfrm>
            <a:off x="2356301" y="2759242"/>
            <a:ext cx="10775585" cy="70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968" b="1" dirty="0"/>
              <a:t>مشروع تدوير المياه فى الاستزراع السمكي المكثف الذكي </a:t>
            </a: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4048234"/>
            <a:ext cx="13040439" cy="4983014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2604" y="4073823"/>
            <a:ext cx="13077019" cy="436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472" b="1" u="sng" dirty="0"/>
              <a:t>فكرة المشروع : </a:t>
            </a:r>
          </a:p>
          <a:p>
            <a:pPr algn="r"/>
            <a:r>
              <a:rPr lang="ar-EG" sz="3472" dirty="0"/>
              <a:t>هو اعادة استخدام المياه فى الاستزراع السمكي بنسبة 97 % عن طريق معالجة المياه المستخدمة بواسطة فلاتر ميكانيكية وفلاتر بيولوجية واعادتها مره اخري للاحواض الاسماك  وتحقيق اعلى كثافة انتاج من المتر مكعب (80 كجم / م3) </a:t>
            </a:r>
          </a:p>
          <a:p>
            <a:pPr algn="r"/>
            <a:r>
              <a:rPr lang="ar-EG" sz="3472" dirty="0"/>
              <a:t>وتقليل انبعاثات الميثان واوكسيد النيتروز</a:t>
            </a:r>
          </a:p>
          <a:p>
            <a:pPr algn="r"/>
            <a:r>
              <a:rPr lang="ar-EG" sz="3472" dirty="0"/>
              <a:t>واستخدام فضلات الاسماك والمخلفات الناتجة فى تسميد وانتاج الخضروات </a:t>
            </a:r>
          </a:p>
          <a:p>
            <a:pPr algn="r"/>
            <a:r>
              <a:rPr lang="ar-EG" sz="3472" dirty="0"/>
              <a:t>الاعتماد على تكنولوجيا انترنت الاشياء ومعالجة البيانات والسحابة الالكترونية فى قياس عناصر جودة المياه  والتحكم وادارة المشروع عن بعد</a:t>
            </a:r>
            <a:endParaRPr lang="en-US" sz="3472" dirty="0"/>
          </a:p>
        </p:txBody>
      </p:sp>
      <p:sp>
        <p:nvSpPr>
          <p:cNvPr id="6" name="TextBox 5"/>
          <p:cNvSpPr txBox="1"/>
          <p:nvPr/>
        </p:nvSpPr>
        <p:spPr>
          <a:xfrm>
            <a:off x="2338012" y="2947667"/>
            <a:ext cx="10775585" cy="70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968" b="1" dirty="0"/>
              <a:t>مشروع تدوير المياه فى الاستزراع السمكي المكثف الذكي </a:t>
            </a:r>
          </a:p>
        </p:txBody>
      </p:sp>
    </p:spTree>
    <p:extLst>
      <p:ext uri="{BB962C8B-B14F-4D97-AF65-F5344CB8AC3E}">
        <p14:creationId xmlns:p14="http://schemas.microsoft.com/office/powerpoint/2010/main" val="21779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4048234"/>
            <a:ext cx="13040439" cy="4983014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8261" y="3880898"/>
            <a:ext cx="13077019" cy="590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جمهورية مصر العربية بتوفير مساحات شاسعة من الاراضي تصلح للزراعة وتوفير فى استهلاك المياه بشكل كبير جدا </a:t>
            </a:r>
          </a:p>
          <a:p>
            <a:pPr algn="r" rtl="1"/>
            <a:endParaRPr lang="ar-EG" sz="3472" dirty="0"/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المشروع يخدم بشكل اساسى المستهلك النهائي والمساهمة فى توفير الامن الغذائي وباسعار اقل نتيجة خفض مصاريف النقل واختزال مراحل البيع الى المستهلك مباشرة وخفض تكاليف الانتاج </a:t>
            </a:r>
          </a:p>
          <a:p>
            <a:pPr algn="r"/>
            <a:endParaRPr lang="ar-EG" sz="3472" dirty="0"/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كما يساعد المشروع فى فتح اسواق التصدير امام انتاج المشروع لما يتبعه المشروع من قواعد واشتراطات الامان الحيوي وتتبع ورصد كافة مدخلات الانتاج  وعدم استخدام المضادات الحيوية او بقايا هرمونات </a:t>
            </a:r>
            <a:endParaRPr lang="ar-EG" sz="3025" dirty="0"/>
          </a:p>
          <a:p>
            <a:pPr algn="r"/>
            <a:endParaRPr lang="en-US" sz="3025" dirty="0"/>
          </a:p>
        </p:txBody>
      </p:sp>
      <p:sp>
        <p:nvSpPr>
          <p:cNvPr id="2" name="TextBox 1"/>
          <p:cNvSpPr txBox="1"/>
          <p:nvPr/>
        </p:nvSpPr>
        <p:spPr>
          <a:xfrm>
            <a:off x="7663316" y="3105438"/>
            <a:ext cx="6416579" cy="62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472" b="1" u="sng" dirty="0"/>
              <a:t>الفئة المستفيدة من المشروع : </a:t>
            </a:r>
          </a:p>
        </p:txBody>
      </p:sp>
    </p:spTree>
    <p:extLst>
      <p:ext uri="{BB962C8B-B14F-4D97-AF65-F5344CB8AC3E}">
        <p14:creationId xmlns:p14="http://schemas.microsoft.com/office/powerpoint/2010/main" val="33706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4048234"/>
            <a:ext cx="13040439" cy="4983014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550" y="3120535"/>
            <a:ext cx="14142384" cy="590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خفض استهلاك المياه الى </a:t>
            </a:r>
            <a:r>
              <a:rPr lang="ar-EG" sz="3472" dirty="0">
                <a:solidFill>
                  <a:srgbClr val="FF0000"/>
                </a:solidFill>
              </a:rPr>
              <a:t>0.2 م3 / كجم اسماك </a:t>
            </a:r>
            <a:r>
              <a:rPr lang="ar-EG" sz="3472" dirty="0"/>
              <a:t>مقابل </a:t>
            </a:r>
            <a:r>
              <a:rPr lang="ar-EG" sz="3472" dirty="0">
                <a:solidFill>
                  <a:srgbClr val="FF0000"/>
                </a:solidFill>
              </a:rPr>
              <a:t>11 م3/ كجم اسماك </a:t>
            </a:r>
            <a:r>
              <a:rPr lang="ar-EG" sz="3472" dirty="0"/>
              <a:t>فى النظام التقليدي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توفير اراضي زراعية بنسبة </a:t>
            </a:r>
            <a:r>
              <a:rPr lang="ar-EG" sz="3472" dirty="0">
                <a:solidFill>
                  <a:srgbClr val="FF0000"/>
                </a:solidFill>
              </a:rPr>
              <a:t>83 % </a:t>
            </a:r>
            <a:r>
              <a:rPr lang="ar-EG" sz="3472" dirty="0"/>
              <a:t>تصلح للزراعة 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خفض استهلاك الكهرباء بنسبة </a:t>
            </a:r>
            <a:r>
              <a:rPr lang="ar-EG" sz="3472" dirty="0">
                <a:solidFill>
                  <a:srgbClr val="FF0000"/>
                </a:solidFill>
              </a:rPr>
              <a:t>30 %</a:t>
            </a:r>
            <a:r>
              <a:rPr lang="ar-EG" sz="3472" dirty="0"/>
              <a:t> عن النظم التقليدية وتزيد بالطاقة الشمسية الى </a:t>
            </a:r>
            <a:r>
              <a:rPr lang="ar-EG" sz="3472" dirty="0">
                <a:solidFill>
                  <a:srgbClr val="FF0000"/>
                </a:solidFill>
              </a:rPr>
              <a:t>60%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صفر مخرجات وملوثات تضر بالبيئة او المناخ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امكانية انشاء المشروع فى اى مكان ولا يعتمد على التغيرات المناخية وسهولة انشاءه بالقرب من اماكن الاستهلاك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سهولة ادارة المشروع وسهولة عمليات الحصاد وامكانية تقسيم الاحواض وضمان انتاج اسماك طوال العام  دون الحاجة لتصفية الاحواض من المياه او التأئر بالمناخ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الحصول على دعم الصادرات لاعتماد المشروع على التكنولوجيا والسحابة الالكترونيه فيتم بناء قاعدة بيانات وتتبع لمدخلات انتاج المشروع واتباع نظم الامان الحيوي فى الانتاج</a:t>
            </a:r>
            <a:endParaRPr lang="ar-EG" sz="3025" dirty="0"/>
          </a:p>
          <a:p>
            <a:pPr algn="r"/>
            <a:endParaRPr lang="en-US" sz="3025" dirty="0"/>
          </a:p>
        </p:txBody>
      </p:sp>
      <p:sp>
        <p:nvSpPr>
          <p:cNvPr id="2" name="TextBox 1"/>
          <p:cNvSpPr txBox="1"/>
          <p:nvPr/>
        </p:nvSpPr>
        <p:spPr>
          <a:xfrm>
            <a:off x="7799390" y="2260017"/>
            <a:ext cx="6416579" cy="62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472" b="1" u="sng" dirty="0"/>
              <a:t>الميزة التنافسية للمشروع : </a:t>
            </a:r>
          </a:p>
        </p:txBody>
      </p:sp>
    </p:spTree>
    <p:extLst>
      <p:ext uri="{BB962C8B-B14F-4D97-AF65-F5344CB8AC3E}">
        <p14:creationId xmlns:p14="http://schemas.microsoft.com/office/powerpoint/2010/main" val="4672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8397" y="2479731"/>
            <a:ext cx="13141498" cy="658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472" b="1" u="sng" dirty="0"/>
              <a:t>اثر المشروع البيئي :</a:t>
            </a:r>
          </a:p>
          <a:p>
            <a:pPr algn="r" rtl="1"/>
            <a:endParaRPr lang="ar-EG" sz="3472" b="1" u="sng" dirty="0"/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خفض انبعاثات الميثان واوكسيد النيتروز الناتجة مزارع الاسماك التقليدية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تقليل هدر المياه عن طريق التبخير بسبب المسطحات الشاسعة فى المزارع التقليدية والتى تهدر ما يقارب 2.5 مليار متر مكعب سنويا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المشروع صديق للبيئة وجميع المخرجات يتم استغلالها بشكل ممتاز سواء فى زراعة الخضروات كسماد طبيعي او اعادة صنع اعلاف </a:t>
            </a:r>
            <a:r>
              <a:rPr lang="ar-EG" sz="2976" dirty="0" err="1"/>
              <a:t>للاسماك</a:t>
            </a:r>
            <a:r>
              <a:rPr lang="ar-EG" sz="2976" dirty="0"/>
              <a:t>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خفض التلوث البيئي للمياه الناتجة من المزارع التقليدية والتى تحتوي على طفيليات ومتبقيات مضادات حيوية ورواسب غير معالجة بتصريفها مباشرة فى مصبات البحيرات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المشروع يوفر 83 % من الاراضي الزراعية الخصبة المستخدمة حاليا فى المزارع التقليدية لانتاج نفس كمية الاسماك</a:t>
            </a:r>
          </a:p>
          <a:p>
            <a:pPr algn="r" rtl="1"/>
            <a:endParaRPr lang="ar-EG" sz="2976" dirty="0"/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endParaRPr lang="ar-EG" sz="2976" dirty="0"/>
          </a:p>
          <a:p>
            <a:pPr algn="r" rtl="1"/>
            <a:endParaRPr lang="ar-EG" sz="2480" dirty="0"/>
          </a:p>
        </p:txBody>
      </p:sp>
    </p:spTree>
    <p:extLst>
      <p:ext uri="{BB962C8B-B14F-4D97-AF65-F5344CB8AC3E}">
        <p14:creationId xmlns:p14="http://schemas.microsoft.com/office/powerpoint/2010/main" val="421499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8926" y="3339789"/>
            <a:ext cx="13141498" cy="6503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472" b="1" u="sng" dirty="0"/>
              <a:t>اثر المشروع الاقتصادى : </a:t>
            </a:r>
          </a:p>
          <a:p>
            <a:pPr algn="r" rtl="1"/>
            <a:endParaRPr lang="ar-EG" sz="2480" dirty="0"/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r>
              <a:rPr lang="ar-EG" sz="2480" dirty="0"/>
              <a:t>المشروع ينتج 25 طن اسماك سنويا ويحقق متوسط ارباح 45 % سنويا </a:t>
            </a:r>
          </a:p>
          <a:p>
            <a:pPr algn="r" rtl="1"/>
            <a:endParaRPr lang="ar-EG" sz="2480" dirty="0"/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r>
              <a:rPr lang="ar-EG" sz="2480" dirty="0"/>
              <a:t>يتيح المشروع عدد 4 وظائف مباشرة و 3 وظائف غير مباشرة فى منافذ البيع وعمليات التصنيع والتغليف </a:t>
            </a:r>
          </a:p>
          <a:p>
            <a:pPr algn="r" rtl="1"/>
            <a:endParaRPr lang="ar-EG" sz="2480" dirty="0"/>
          </a:p>
          <a:p>
            <a:pPr algn="r" rtl="1"/>
            <a:r>
              <a:rPr lang="ar-EG" sz="3472" b="1" u="sng" dirty="0"/>
              <a:t>اثر المشروع الاجتماعى : </a:t>
            </a:r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r>
              <a:rPr lang="ar-EG" sz="2480" dirty="0"/>
              <a:t>تدريب وتأهيل طلبة التعليم الفنى وكليات الاستزراع السمكي والزراعة ونقل الخبرات والتجربة اليهم</a:t>
            </a:r>
          </a:p>
          <a:p>
            <a:pPr algn="r" rtl="1"/>
            <a:r>
              <a:rPr lang="ar-EG" sz="2480" dirty="0"/>
              <a:t> </a:t>
            </a:r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r>
              <a:rPr lang="ar-EG" sz="2480" dirty="0"/>
              <a:t>المشروع يعمل كعائل دائم للعاملين المباشرين والغير مباشرين بعيدا عن تقلبات المناخ وتوقف الانتاج والكوارث الطبيعية التى تؤدي بالنهاية الى تراكم الديون وتهديد الامن الاجتماعى للعاملين </a:t>
            </a:r>
          </a:p>
          <a:p>
            <a:pPr algn="r" rtl="1"/>
            <a:endParaRPr lang="ar-EG" sz="2480" dirty="0"/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r>
              <a:rPr lang="ar-EG" sz="2480" dirty="0"/>
              <a:t>تخفيف المعاناه على المستهلك النهائي بالمساهمة بشكل كبير فى خفض سعر بيع الاسماك وتوفير منتج طازج وامن بشكل ثابت فى ظل ارتفاع اسعار مصادر البروتين الاخري </a:t>
            </a:r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endParaRPr lang="ar-EG" sz="2480" dirty="0"/>
          </a:p>
          <a:p>
            <a:pPr algn="r" rtl="1"/>
            <a:endParaRPr lang="ar-EG" sz="2480" dirty="0"/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8926" y="3245343"/>
            <a:ext cx="13141498" cy="5969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968" b="1" u="sng" dirty="0"/>
              <a:t>الخطط المستقبلية للمشروع : </a:t>
            </a:r>
          </a:p>
          <a:p>
            <a:pPr algn="r" rtl="1"/>
            <a:endParaRPr lang="ar-EG" sz="3472" dirty="0"/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تم تنفيذ المرحلة الاولى للمشروع وهى انتاج 25 طن اسماك سنويا على مساحة 350 متر مربع </a:t>
            </a:r>
          </a:p>
          <a:p>
            <a:pPr algn="r" rtl="1"/>
            <a:endParaRPr lang="ar-EG" sz="3472" dirty="0"/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حاليا يتم انشاء خط تصنيع علف بالمشروع لاستخدام مخلفات الاسماك والفضلات الناتجة من عمليات التصنيع والتنظيف عن طريق تجفيفها وطحنها </a:t>
            </a:r>
          </a:p>
          <a:p>
            <a:pPr algn="r" rtl="1"/>
            <a:endParaRPr lang="ar-EG" sz="3472" dirty="0"/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472" dirty="0"/>
              <a:t>المرحلة الثانية مخطط للتوسعة بزراعة الخضروات بنظام الاكوابونيك تجاريا بانتاج 15 طن من الخس 7 طن فراولة على مساحة 500 متر مربع </a:t>
            </a:r>
          </a:p>
          <a:p>
            <a:pPr algn="r" rtl="1"/>
            <a:endParaRPr lang="ar-EG" sz="2976" dirty="0"/>
          </a:p>
        </p:txBody>
      </p:sp>
    </p:spTree>
    <p:extLst>
      <p:ext uri="{BB962C8B-B14F-4D97-AF65-F5344CB8AC3E}">
        <p14:creationId xmlns:p14="http://schemas.microsoft.com/office/powerpoint/2010/main" val="2869888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650</Words>
  <Application>Microsoft Office PowerPoint</Application>
  <PresentationFormat>Custom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نموذج لعرض المشروعات المتأهلة على مستوى المحافظات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لعرض المشروعات المتأهلة على مستوى المحافظات</dc:title>
  <cp:lastModifiedBy>Mohamed Elmelegy</cp:lastModifiedBy>
  <cp:revision>1</cp:revision>
  <dcterms:modified xsi:type="dcterms:W3CDTF">2022-10-22T03:15:07Z</dcterms:modified>
</cp:coreProperties>
</file>