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7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1029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1669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48878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6116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02396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56784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43727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63562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30434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9098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20737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00286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1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r" defTabSz="1425550" rtl="1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889919" y="3176118"/>
            <a:ext cx="11339513" cy="2960873"/>
          </a:xfrm>
        </p:spPr>
        <p:txBody>
          <a:bodyPr>
            <a:normAutofit fontScale="90000"/>
          </a:bodyPr>
          <a:lstStyle/>
          <a:p>
            <a:r>
              <a:rPr lang="ar-EG" dirty="0"/>
              <a:t>نموذج لعرض المشروعات المتأهلة على مستوى المحافظات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889919" y="6251174"/>
            <a:ext cx="11339513" cy="2053317"/>
          </a:xfrm>
        </p:spPr>
        <p:txBody>
          <a:bodyPr>
            <a:normAutofit lnSpcReduction="10000"/>
          </a:bodyPr>
          <a:lstStyle/>
          <a:p>
            <a:r>
              <a:rPr lang="ar-EG" dirty="0"/>
              <a:t>المبادرة الوطنية للمشروعات الخضراء الذكية</a:t>
            </a:r>
            <a:endParaRPr lang="en-US" dirty="0"/>
          </a:p>
          <a:p>
            <a:endParaRPr lang="en-US" dirty="0"/>
          </a:p>
          <a:p>
            <a:r>
              <a:rPr lang="ar-EG" sz="4464" b="1" dirty="0"/>
              <a:t>مشروع تدوير المياه فى الاستزراع السمكي المكثف الذكي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08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1039456" y="4048234"/>
            <a:ext cx="13040439" cy="4983014"/>
          </a:xfrm>
          <a:prstGeom prst="rect">
            <a:avLst/>
          </a:prstGeom>
        </p:spPr>
        <p:txBody>
          <a:bodyPr vert="horz" lIns="113395" tIns="56698" rIns="113395" bIns="56698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الاسم : مدحت محمود السيد العقده                            مزرعة ارفلون للاستزراع                          </a:t>
            </a:r>
          </a:p>
          <a:p>
            <a:pPr algn="r" rtl="1">
              <a:defRPr/>
            </a:pPr>
            <a:r>
              <a:rPr lang="ar-EG" sz="3472" dirty="0">
                <a:solidFill>
                  <a:sysClr val="windowText" lastClr="000000"/>
                </a:solidFill>
              </a:rPr>
              <a:t>المهنة : مهندس ميكانيكا </a:t>
            </a: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472" b="1" u="sng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الخلفية العلمية : 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حاصل على بكالريوس هندسة قوي ميكانيكية جامعة المنوفية عام 2011 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b="1" u="sng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الخبرات : 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العمل كمهندس </a:t>
            </a:r>
            <a:r>
              <a:rPr 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R&amp;D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بشركة الجزيرة لتصنيع الاجهزه المنزلية لمده 5 سنوات 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العمل كمدير قسم التبريد والتكييف بمصنع أماجد لمدة 3 سنوات بالمملكة العربية السعودية 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صاحب ومؤسس مزرعة ارفلون للاستزراع منذ عام 2020 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مدير تنفيذي لشركة ارفلون لتصنيع المعدات وانشاء المزارع السمكية المغلقة وعضو مجلس ادارة شركة مصرية سعودية لتوريد وتنفيذ مشاريع الاستزراع السمكي المغلق 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650951" y="3384720"/>
            <a:ext cx="5203840" cy="109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472" b="1" u="sng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مقدم المشروع :</a:t>
            </a:r>
            <a:endParaRPr lang="en-US" sz="3472" b="1" u="sng" dirty="0">
              <a:solidFill>
                <a:sysClr val="windowText" lastClr="000000"/>
              </a:solidFill>
              <a:latin typeface="Calibri Light" panose="020F0302020204030204"/>
            </a:endParaRPr>
          </a:p>
          <a:p>
            <a:endParaRPr lang="en-US" sz="3025" dirty="0"/>
          </a:p>
        </p:txBody>
      </p:sp>
      <p:sp>
        <p:nvSpPr>
          <p:cNvPr id="6" name="TextBox 5"/>
          <p:cNvSpPr txBox="1"/>
          <p:nvPr/>
        </p:nvSpPr>
        <p:spPr>
          <a:xfrm>
            <a:off x="2356301" y="2759242"/>
            <a:ext cx="10775585" cy="702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3968" b="1" dirty="0"/>
              <a:t>مشروع تدوير المياه فى الاستزراع السمكي المكثف الذكي </a:t>
            </a:r>
          </a:p>
        </p:txBody>
      </p:sp>
    </p:spTree>
    <p:extLst>
      <p:ext uri="{BB962C8B-B14F-4D97-AF65-F5344CB8AC3E}">
        <p14:creationId xmlns:p14="http://schemas.microsoft.com/office/powerpoint/2010/main" val="364370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1039456" y="4048234"/>
            <a:ext cx="13040439" cy="4983014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2604" y="4073823"/>
            <a:ext cx="13077019" cy="4366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472" b="1" u="sng" dirty="0"/>
              <a:t>فكرة المشروع : </a:t>
            </a:r>
          </a:p>
          <a:p>
            <a:pPr algn="r"/>
            <a:r>
              <a:rPr lang="ar-EG" sz="3472" dirty="0"/>
              <a:t>هو اعادة استخدام المياه فى الاستزراع السمكي بنسبة 97 % عن طريق معالجة المياه المستخدمة بواسطة فلاتر ميكانيكية وفلاتر بيولوجية واعادتها مره اخري للاحواض الاسماك  وتحقيق اعلى كثافة انتاج من المتر مكعب (80 كجم / م3) </a:t>
            </a:r>
          </a:p>
          <a:p>
            <a:pPr algn="r"/>
            <a:r>
              <a:rPr lang="ar-EG" sz="3472" dirty="0"/>
              <a:t>وتقليل انبعاثات الميثان واوكسيد النيتروز</a:t>
            </a:r>
          </a:p>
          <a:p>
            <a:pPr algn="r"/>
            <a:r>
              <a:rPr lang="ar-EG" sz="3472" dirty="0"/>
              <a:t>واستخدام فضلات الاسماك والمخلفات الناتجة فى تسميد وانتاج الخضروات </a:t>
            </a:r>
          </a:p>
          <a:p>
            <a:pPr algn="r"/>
            <a:r>
              <a:rPr lang="ar-EG" sz="3472" dirty="0"/>
              <a:t>الاعتماد على تكنولوجيا انترنت الاشياء ومعالجة البيانات والسحابة الالكترونية فى قياس عناصر جودة المياه  والتحكم وادارة المشروع عن بعد</a:t>
            </a:r>
            <a:endParaRPr lang="en-US" sz="3472" dirty="0"/>
          </a:p>
        </p:txBody>
      </p:sp>
      <p:sp>
        <p:nvSpPr>
          <p:cNvPr id="6" name="TextBox 5"/>
          <p:cNvSpPr txBox="1"/>
          <p:nvPr/>
        </p:nvSpPr>
        <p:spPr>
          <a:xfrm>
            <a:off x="2338012" y="2947667"/>
            <a:ext cx="10775585" cy="702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3968" b="1" dirty="0"/>
              <a:t>مشروع تدوير المياه فى الاستزراع السمكي المكثف الذكي </a:t>
            </a:r>
          </a:p>
        </p:txBody>
      </p:sp>
    </p:spTree>
    <p:extLst>
      <p:ext uri="{BB962C8B-B14F-4D97-AF65-F5344CB8AC3E}">
        <p14:creationId xmlns:p14="http://schemas.microsoft.com/office/powerpoint/2010/main" val="217798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1039456" y="4048234"/>
            <a:ext cx="13040439" cy="4983014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48261" y="3880898"/>
            <a:ext cx="13077019" cy="5900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3472" dirty="0"/>
              <a:t>جمهورية مصر العربية بتوفير مساحات شاسعة من الاراضي تصلح للزراعة وتوفير فى استهلاك المياه بشكل كبير جدا </a:t>
            </a:r>
          </a:p>
          <a:p>
            <a:pPr algn="r" rtl="1"/>
            <a:endParaRPr lang="ar-EG" sz="3472" dirty="0"/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3472" dirty="0"/>
              <a:t>المشروع يخدم بشكل اساسى المستهلك النهائي والمساهمة فى توفير الامن الغذائي وباسعار اقل نتيجة خفض مصاريف النقل واختزال مراحل البيع الى المستهلك مباشرة وخفض تكاليف الانتاج </a:t>
            </a:r>
          </a:p>
          <a:p>
            <a:pPr algn="r"/>
            <a:endParaRPr lang="ar-EG" sz="3472" dirty="0"/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3472" dirty="0"/>
              <a:t>كما يساعد المشروع فى فتح اسواق التصدير امام انتاج المشروع لما يتبعه المشروع من قواعد واشتراطات الامان الحيوي وتتبع ورصد كافة مدخلات الانتاج  وعدم استخدام المضادات الحيوية او بقايا هرمونات </a:t>
            </a:r>
            <a:endParaRPr lang="ar-EG" sz="3025" dirty="0"/>
          </a:p>
          <a:p>
            <a:pPr algn="r"/>
            <a:endParaRPr lang="en-US" sz="3025" dirty="0"/>
          </a:p>
        </p:txBody>
      </p:sp>
      <p:sp>
        <p:nvSpPr>
          <p:cNvPr id="2" name="TextBox 1"/>
          <p:cNvSpPr txBox="1"/>
          <p:nvPr/>
        </p:nvSpPr>
        <p:spPr>
          <a:xfrm>
            <a:off x="7663316" y="3105438"/>
            <a:ext cx="6416579" cy="626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472" b="1" u="sng" dirty="0"/>
              <a:t>الفئة المستفيدة من المشروع : </a:t>
            </a:r>
          </a:p>
        </p:txBody>
      </p:sp>
    </p:spTree>
    <p:extLst>
      <p:ext uri="{BB962C8B-B14F-4D97-AF65-F5344CB8AC3E}">
        <p14:creationId xmlns:p14="http://schemas.microsoft.com/office/powerpoint/2010/main" val="337065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1039456" y="4048234"/>
            <a:ext cx="13040439" cy="4983014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5550" y="3120535"/>
            <a:ext cx="14142384" cy="5900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3472" dirty="0"/>
              <a:t>خفض استهلاك المياه الى </a:t>
            </a:r>
            <a:r>
              <a:rPr lang="ar-EG" sz="3472" dirty="0">
                <a:solidFill>
                  <a:srgbClr val="FF0000"/>
                </a:solidFill>
              </a:rPr>
              <a:t>0.2 م3 / كجم اسماك </a:t>
            </a:r>
            <a:r>
              <a:rPr lang="ar-EG" sz="3472" dirty="0"/>
              <a:t>مقابل </a:t>
            </a:r>
            <a:r>
              <a:rPr lang="ar-EG" sz="3472" dirty="0">
                <a:solidFill>
                  <a:srgbClr val="FF0000"/>
                </a:solidFill>
              </a:rPr>
              <a:t>11 م3/ كجم اسماك </a:t>
            </a:r>
            <a:r>
              <a:rPr lang="ar-EG" sz="3472" dirty="0"/>
              <a:t>فى النظام التقليدي</a:t>
            </a:r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3472" dirty="0"/>
              <a:t>توفير اراضي زراعية بنسبة </a:t>
            </a:r>
            <a:r>
              <a:rPr lang="ar-EG" sz="3472" dirty="0">
                <a:solidFill>
                  <a:srgbClr val="FF0000"/>
                </a:solidFill>
              </a:rPr>
              <a:t>83 % </a:t>
            </a:r>
            <a:r>
              <a:rPr lang="ar-EG" sz="3472" dirty="0"/>
              <a:t>تصلح للزراعة  </a:t>
            </a:r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3472" dirty="0"/>
              <a:t>خفض استهلاك الكهرباء بنسبة </a:t>
            </a:r>
            <a:r>
              <a:rPr lang="ar-EG" sz="3472" dirty="0">
                <a:solidFill>
                  <a:srgbClr val="FF0000"/>
                </a:solidFill>
              </a:rPr>
              <a:t>30 %</a:t>
            </a:r>
            <a:r>
              <a:rPr lang="ar-EG" sz="3472" dirty="0"/>
              <a:t> عن النظم التقليدية وتزيد بالطاقة الشمسية الى </a:t>
            </a:r>
            <a:r>
              <a:rPr lang="ar-EG" sz="3472" dirty="0">
                <a:solidFill>
                  <a:srgbClr val="FF0000"/>
                </a:solidFill>
              </a:rPr>
              <a:t>60% </a:t>
            </a:r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3472" dirty="0"/>
              <a:t>صفر مخرجات وملوثات تضر بالبيئة او المناخ </a:t>
            </a:r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3472" dirty="0"/>
              <a:t>امكانية انشاء المشروع فى اى مكان ولا يعتمد على التغيرات المناخية وسهولة انشاءه بالقرب من اماكن الاستهلاك </a:t>
            </a:r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3472" dirty="0"/>
              <a:t>سهولة ادارة المشروع وسهولة عمليات الحصاد وامكانية تقسيم الاحواض وضمان انتاج اسماك طوال العام  دون الحاجة لتصفية الاحواض من المياه او التأئر بالمناخ</a:t>
            </a:r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3472" dirty="0"/>
              <a:t>الحصول على دعم الصادرات لاعتماد المشروع على التكنولوجيا والسحابة الالكترونيه فيتم بناء قاعدة بيانات وتتبع لمدخلات انتاج المشروع واتباع نظم الامان الحيوي فى الانتاج</a:t>
            </a:r>
            <a:endParaRPr lang="ar-EG" sz="3025" dirty="0"/>
          </a:p>
          <a:p>
            <a:pPr algn="r"/>
            <a:endParaRPr lang="en-US" sz="3025" dirty="0"/>
          </a:p>
        </p:txBody>
      </p:sp>
      <p:sp>
        <p:nvSpPr>
          <p:cNvPr id="2" name="TextBox 1"/>
          <p:cNvSpPr txBox="1"/>
          <p:nvPr/>
        </p:nvSpPr>
        <p:spPr>
          <a:xfrm>
            <a:off x="7799390" y="2260017"/>
            <a:ext cx="6416579" cy="626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472" b="1" u="sng" dirty="0"/>
              <a:t>الميزة التنافسية للمشروع : </a:t>
            </a:r>
          </a:p>
        </p:txBody>
      </p:sp>
    </p:spTree>
    <p:extLst>
      <p:ext uri="{BB962C8B-B14F-4D97-AF65-F5344CB8AC3E}">
        <p14:creationId xmlns:p14="http://schemas.microsoft.com/office/powerpoint/2010/main" val="46727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1039456" y="4048234"/>
            <a:ext cx="13040439" cy="5396112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38397" y="2479731"/>
            <a:ext cx="13141498" cy="6580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3472" b="1" u="sng" dirty="0"/>
              <a:t>اثر المشروع البيئي :</a:t>
            </a:r>
          </a:p>
          <a:p>
            <a:pPr algn="r" rtl="1"/>
            <a:endParaRPr lang="ar-EG" sz="3472" b="1" u="sng" dirty="0"/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2976" dirty="0"/>
              <a:t>خفض انبعاثات الميثان واوكسيد النيتروز الناتجة مزارع الاسماك التقليدية </a:t>
            </a:r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2976" dirty="0"/>
              <a:t>تقليل هدر المياه عن طريق التبخير بسبب المسطحات الشاسعة فى المزارع التقليدية والتى تهدر ما يقارب 2.5 مليار متر مكعب سنويا </a:t>
            </a:r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2976" dirty="0"/>
              <a:t>المشروع صديق للبيئة وجميع المخرجات يتم استغلالها بشكل ممتاز سواء فى زراعة الخضروات كسماد طبيعي او اعادة صنع اعلاف </a:t>
            </a:r>
            <a:r>
              <a:rPr lang="ar-EG" sz="2976" dirty="0" err="1"/>
              <a:t>للاسماك</a:t>
            </a:r>
            <a:r>
              <a:rPr lang="ar-EG" sz="2976" dirty="0"/>
              <a:t> </a:t>
            </a:r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2976" dirty="0"/>
              <a:t>خفض التلوث البيئي للمياه الناتجة من المزارع التقليدية والتى تحتوي على طفيليات ومتبقيات مضادات حيوية ورواسب غير معالجة بتصريفها مباشرة فى مصبات البحيرات</a:t>
            </a:r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2976" dirty="0"/>
              <a:t>المشروع يوفر 83 % من الاراضي الزراعية الخصبة المستخدمة حاليا فى المزارع التقليدية لانتاج نفس كمية الاسماك</a:t>
            </a:r>
          </a:p>
          <a:p>
            <a:pPr algn="r" rtl="1"/>
            <a:endParaRPr lang="ar-EG" sz="2976" dirty="0"/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endParaRPr lang="ar-EG" sz="2976" dirty="0"/>
          </a:p>
          <a:p>
            <a:pPr algn="r" rtl="1"/>
            <a:endParaRPr lang="ar-EG" sz="2480" dirty="0"/>
          </a:p>
        </p:txBody>
      </p:sp>
    </p:spTree>
    <p:extLst>
      <p:ext uri="{BB962C8B-B14F-4D97-AF65-F5344CB8AC3E}">
        <p14:creationId xmlns:p14="http://schemas.microsoft.com/office/powerpoint/2010/main" val="4214993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1039456" y="4048234"/>
            <a:ext cx="13040439" cy="5396112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88926" y="3339789"/>
            <a:ext cx="13141498" cy="6503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3472" b="1" u="sng" dirty="0"/>
              <a:t>اثر المشروع الاقتصادى : </a:t>
            </a:r>
          </a:p>
          <a:p>
            <a:pPr algn="r" rtl="1"/>
            <a:endParaRPr lang="ar-EG" sz="2480" dirty="0"/>
          </a:p>
          <a:p>
            <a:pPr marL="425230" indent="-425230" algn="r" rtl="1">
              <a:buFont typeface="Wingdings" panose="05000000000000000000" pitchFamily="2" charset="2"/>
              <a:buChar char="Ø"/>
            </a:pPr>
            <a:r>
              <a:rPr lang="ar-EG" sz="2480" dirty="0"/>
              <a:t>المشروع ينتج 25 طن اسماك سنويا ويحقق متوسط ارباح 45 % سنويا </a:t>
            </a:r>
          </a:p>
          <a:p>
            <a:pPr algn="r" rtl="1"/>
            <a:endParaRPr lang="ar-EG" sz="2480" dirty="0"/>
          </a:p>
          <a:p>
            <a:pPr marL="425230" indent="-425230" algn="r" rtl="1">
              <a:buFont typeface="Wingdings" panose="05000000000000000000" pitchFamily="2" charset="2"/>
              <a:buChar char="Ø"/>
            </a:pPr>
            <a:r>
              <a:rPr lang="ar-EG" sz="2480" dirty="0"/>
              <a:t>يتيح المشروع عدد 4 وظائف مباشرة و 3 وظائف غير مباشرة فى منافذ البيع وعمليات التصنيع والتغليف </a:t>
            </a:r>
          </a:p>
          <a:p>
            <a:pPr algn="r" rtl="1"/>
            <a:endParaRPr lang="ar-EG" sz="2480" dirty="0"/>
          </a:p>
          <a:p>
            <a:pPr algn="r" rtl="1"/>
            <a:r>
              <a:rPr lang="ar-EG" sz="3472" b="1" u="sng" dirty="0"/>
              <a:t>اثر المشروع الاجتماعى : </a:t>
            </a:r>
          </a:p>
          <a:p>
            <a:pPr marL="425230" indent="-425230" algn="r" rtl="1">
              <a:buFont typeface="Wingdings" panose="05000000000000000000" pitchFamily="2" charset="2"/>
              <a:buChar char="Ø"/>
            </a:pPr>
            <a:r>
              <a:rPr lang="ar-EG" sz="2480" dirty="0"/>
              <a:t>تدريب وتأهيل طلبة التعليم الفنى وكليات الاستزراع السمكي والزراعة ونقل الخبرات والتجربة اليهم</a:t>
            </a:r>
          </a:p>
          <a:p>
            <a:pPr algn="r" rtl="1"/>
            <a:r>
              <a:rPr lang="ar-EG" sz="2480" dirty="0"/>
              <a:t> </a:t>
            </a:r>
          </a:p>
          <a:p>
            <a:pPr marL="425230" indent="-425230" algn="r" rtl="1">
              <a:buFont typeface="Wingdings" panose="05000000000000000000" pitchFamily="2" charset="2"/>
              <a:buChar char="Ø"/>
            </a:pPr>
            <a:r>
              <a:rPr lang="ar-EG" sz="2480" dirty="0"/>
              <a:t>المشروع يعمل كعائل دائم للعاملين المباشرين والغير مباشرين بعيدا عن تقلبات المناخ وتوقف الانتاج والكوارث الطبيعية التى تؤدي بالنهاية الى تراكم الديون وتهديد الامن الاجتماعى للعاملين </a:t>
            </a:r>
          </a:p>
          <a:p>
            <a:pPr algn="r" rtl="1"/>
            <a:endParaRPr lang="ar-EG" sz="2480" dirty="0"/>
          </a:p>
          <a:p>
            <a:pPr marL="425230" indent="-425230" algn="r" rtl="1">
              <a:buFont typeface="Wingdings" panose="05000000000000000000" pitchFamily="2" charset="2"/>
              <a:buChar char="Ø"/>
            </a:pPr>
            <a:r>
              <a:rPr lang="ar-EG" sz="2480" dirty="0"/>
              <a:t>تخفيف المعاناه على المستهلك النهائي بالمساهمة بشكل كبير فى خفض سعر بيع الاسماك وتوفير منتج طازج وامن بشكل ثابت فى ظل ارتفاع اسعار مصادر البروتين الاخري </a:t>
            </a:r>
          </a:p>
          <a:p>
            <a:pPr marL="425230" indent="-425230" algn="r" rtl="1">
              <a:buFont typeface="Wingdings" panose="05000000000000000000" pitchFamily="2" charset="2"/>
              <a:buChar char="Ø"/>
            </a:pPr>
            <a:endParaRPr lang="ar-EG" sz="2480" dirty="0"/>
          </a:p>
          <a:p>
            <a:pPr algn="r" rtl="1"/>
            <a:endParaRPr lang="ar-EG" sz="2480" dirty="0"/>
          </a:p>
        </p:txBody>
      </p:sp>
    </p:spTree>
    <p:extLst>
      <p:ext uri="{BB962C8B-B14F-4D97-AF65-F5344CB8AC3E}">
        <p14:creationId xmlns:p14="http://schemas.microsoft.com/office/powerpoint/2010/main" val="868384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1039456" y="4048234"/>
            <a:ext cx="13040439" cy="5396112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88926" y="3245343"/>
            <a:ext cx="13141498" cy="5969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3968" b="1" u="sng" dirty="0"/>
              <a:t>الخطط المستقبلية للمشروع : </a:t>
            </a:r>
          </a:p>
          <a:p>
            <a:pPr algn="r" rtl="1"/>
            <a:endParaRPr lang="ar-EG" sz="3472" dirty="0"/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3472" dirty="0"/>
              <a:t>تم تنفيذ المرحلة الاولى للمشروع وهى انتاج 25 طن اسماك سنويا على مساحة 350 متر مربع </a:t>
            </a:r>
          </a:p>
          <a:p>
            <a:pPr algn="r" rtl="1"/>
            <a:endParaRPr lang="ar-EG" sz="3472" dirty="0"/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3472" dirty="0"/>
              <a:t>حاليا يتم انشاء خط تصنيع علف بالمشروع لاستخدام مخلفات الاسماك والفضلات الناتجة من عمليات التصنيع والتنظيف عن طريق تجفيفها وطحنها </a:t>
            </a:r>
          </a:p>
          <a:p>
            <a:pPr algn="r" rtl="1"/>
            <a:endParaRPr lang="ar-EG" sz="3472" dirty="0"/>
          </a:p>
          <a:p>
            <a:pPr marL="566974" indent="-566974" algn="r" rtl="1">
              <a:buFont typeface="Wingdings" panose="05000000000000000000" pitchFamily="2" charset="2"/>
              <a:buChar char="Ø"/>
            </a:pPr>
            <a:r>
              <a:rPr lang="ar-EG" sz="3472" dirty="0"/>
              <a:t>المرحلة الثانية مخطط للتوسعة بزراعة الخضروات بنظام الاكوابونيك تجاريا بانتاج 15 طن من الخس 7 طن فراولة على مساحة 500 متر مربع </a:t>
            </a:r>
          </a:p>
          <a:p>
            <a:pPr algn="r" rtl="1"/>
            <a:endParaRPr lang="ar-EG" sz="2976" dirty="0"/>
          </a:p>
        </p:txBody>
      </p:sp>
    </p:spTree>
    <p:extLst>
      <p:ext uri="{BB962C8B-B14F-4D97-AF65-F5344CB8AC3E}">
        <p14:creationId xmlns:p14="http://schemas.microsoft.com/office/powerpoint/2010/main" val="2869888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650</Words>
  <Application>Microsoft Office PowerPoint</Application>
  <PresentationFormat>Custom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نموذج لعرض المشروعات المتأهلة على مستوى المحافظات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نموذج لعرض المشروعات المتأهلة على مستوى المحافظات</dc:title>
  <cp:lastModifiedBy>Mohamed Elmelegy</cp:lastModifiedBy>
  <cp:revision>1</cp:revision>
  <dcterms:modified xsi:type="dcterms:W3CDTF">2022-10-22T03:15:07Z</dcterms:modified>
</cp:coreProperties>
</file>