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705253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70812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60612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99675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52035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08289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93450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20986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194874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171811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6959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794567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20" y="3176118"/>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20" y="6251175"/>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7"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66" rtl="1">
              <a:defRPr/>
            </a:pPr>
            <a:r>
              <a:rPr lang="ar-EG" sz="4464" dirty="0">
                <a:solidFill>
                  <a:sysClr val="windowText" lastClr="000000"/>
                </a:solidFill>
                <a:latin typeface="Calibri Light" panose="020F0302020204030204"/>
                <a:cs typeface="Times New Roman" panose="02020603050405020304" pitchFamily="18" charset="0"/>
              </a:rPr>
              <a:t>عن المشروع وفكرته</a:t>
            </a:r>
            <a:endParaRPr lang="en-US" sz="4464" dirty="0">
              <a:solidFill>
                <a:sysClr val="windowText" lastClr="000000"/>
              </a:solidFill>
              <a:latin typeface="Calibri Light" panose="020F0302020204030204"/>
            </a:endParaRPr>
          </a:p>
        </p:txBody>
      </p:sp>
      <p:sp>
        <p:nvSpPr>
          <p:cNvPr id="9" name="Content Placeholder 2"/>
          <p:cNvSpPr txBox="1">
            <a:spLocks/>
          </p:cNvSpPr>
          <p:nvPr/>
        </p:nvSpPr>
        <p:spPr>
          <a:xfrm>
            <a:off x="1039457"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92" indent="-283492" algn="r" defTabSz="1133966" rtl="1">
              <a:defRPr/>
            </a:pPr>
            <a:r>
              <a:rPr lang="ar-EG" sz="2976" b="1" dirty="0">
                <a:solidFill>
                  <a:sysClr val="windowText" lastClr="000000"/>
                </a:solidFill>
                <a:latin typeface="Calibri" panose="020F0502020204030204"/>
                <a:cs typeface="Arial" panose="020B0604020202020204" pitchFamily="34" charset="0"/>
              </a:rPr>
              <a:t>مقدم المشروع </a:t>
            </a:r>
            <a:r>
              <a:rPr lang="en-US" sz="2976" b="1" dirty="0">
                <a:solidFill>
                  <a:sysClr val="windowText" lastClr="000000"/>
                </a:solidFill>
                <a:latin typeface="Calibri" panose="020F0502020204030204"/>
                <a:cs typeface="Arial" panose="020B0604020202020204" pitchFamily="34" charset="0"/>
              </a:rPr>
              <a:t>:</a:t>
            </a:r>
          </a:p>
          <a:p>
            <a:pPr marL="0" indent="0" algn="r" defTabSz="1133966" rtl="1">
              <a:buNone/>
              <a:defRPr/>
            </a:pPr>
            <a:r>
              <a:rPr lang="en-US" sz="2976" dirty="0">
                <a:solidFill>
                  <a:sysClr val="windowText" lastClr="000000"/>
                </a:solidFill>
                <a:latin typeface="Calibri" panose="020F0502020204030204"/>
                <a:cs typeface="Arial" panose="020B0604020202020204" pitchFamily="34" charset="0"/>
              </a:rPr>
              <a:t> </a:t>
            </a:r>
            <a:r>
              <a:rPr lang="ar-EG" sz="2728" dirty="0">
                <a:solidFill>
                  <a:sysClr val="windowText" lastClr="000000"/>
                </a:solidFill>
                <a:latin typeface="Calibri" panose="020F0502020204030204"/>
                <a:cs typeface="Arial" panose="020B0604020202020204" pitchFamily="34" charset="0"/>
              </a:rPr>
              <a:t>الاسم: محمود سامي محمد.</a:t>
            </a:r>
          </a:p>
          <a:p>
            <a:pPr marL="0" indent="0" algn="r" defTabSz="1133966" rtl="1">
              <a:buNone/>
              <a:defRPr/>
            </a:pPr>
            <a:r>
              <a:rPr lang="ar-EG" sz="2728" dirty="0">
                <a:solidFill>
                  <a:sysClr val="windowText" lastClr="000000"/>
                </a:solidFill>
                <a:latin typeface="Calibri" panose="020F0502020204030204"/>
                <a:cs typeface="Arial" panose="020B0604020202020204" pitchFamily="34" charset="0"/>
              </a:rPr>
              <a:t>المسمى الوظيفي: مهندس تصميم ميكانيكي.</a:t>
            </a:r>
          </a:p>
          <a:p>
            <a:pPr marL="0" indent="0" algn="r" defTabSz="1133966" rtl="1">
              <a:buNone/>
              <a:defRPr/>
            </a:pPr>
            <a:r>
              <a:rPr lang="ar-EG" sz="2728" dirty="0">
                <a:solidFill>
                  <a:sysClr val="windowText" lastClr="000000"/>
                </a:solidFill>
                <a:latin typeface="Calibri" panose="020F0502020204030204"/>
                <a:cs typeface="Arial" panose="020B0604020202020204" pitchFamily="34" charset="0"/>
              </a:rPr>
              <a:t>الخلفيه العلميه: بكالوريوس هندسه ميكانيكيه - جامعة عين شمس.</a:t>
            </a:r>
          </a:p>
          <a:p>
            <a:pPr marL="0" indent="0" algn="r" defTabSz="1133966" rtl="1">
              <a:buNone/>
              <a:defRPr/>
            </a:pPr>
            <a:r>
              <a:rPr lang="ar-EG" sz="2728" dirty="0">
                <a:solidFill>
                  <a:sysClr val="windowText" lastClr="000000"/>
                </a:solidFill>
                <a:latin typeface="Calibri" panose="020F0502020204030204"/>
                <a:cs typeface="Arial" panose="020B0604020202020204" pitchFamily="34" charset="0"/>
              </a:rPr>
              <a:t>الخبرات: تصميم العديد من الأجزاء الميكانيكيه المرتبطه بمجال الروبوتات و مشاريع الطاقه المتجدده.</a:t>
            </a:r>
          </a:p>
          <a:p>
            <a:pPr marL="0" indent="0" algn="r" defTabSz="1133966" rtl="1">
              <a:buNone/>
              <a:defRPr/>
            </a:pPr>
            <a:endParaRPr lang="ar-EG" sz="2728" dirty="0">
              <a:solidFill>
                <a:sysClr val="windowText" lastClr="000000"/>
              </a:solidFill>
              <a:latin typeface="Calibri" panose="020F0502020204030204"/>
              <a:cs typeface="Arial" panose="020B0604020202020204" pitchFamily="34" charset="0"/>
            </a:endParaRPr>
          </a:p>
          <a:p>
            <a:pPr marL="283492" indent="-283492" algn="r" defTabSz="1133966" rtl="1">
              <a:defRPr/>
            </a:pPr>
            <a:r>
              <a:rPr lang="ar-EG" sz="2976" b="1" dirty="0">
                <a:solidFill>
                  <a:sysClr val="windowText" lastClr="000000"/>
                </a:solidFill>
                <a:latin typeface="Calibri" panose="020F0502020204030204"/>
                <a:cs typeface="Arial" panose="020B0604020202020204" pitchFamily="34" charset="0"/>
              </a:rPr>
              <a:t>اسم المشروع :</a:t>
            </a:r>
          </a:p>
          <a:p>
            <a:pPr marL="0" indent="0" algn="r" rtl="1">
              <a:buNone/>
              <a:defRPr/>
            </a:pPr>
            <a:r>
              <a:rPr lang="ar-EG" sz="2728" dirty="0"/>
              <a:t>تشجيع التحول الي استخدام السيارات الكهربية عبر توفير حلول الشحن للمنازل و أماكن العمل و الأماكن العامه. </a:t>
            </a:r>
            <a:endParaRPr lang="en-US" sz="2728" dirty="0">
              <a:solidFill>
                <a:sysClr val="windowText" lastClr="000000"/>
              </a:solidFill>
              <a:latin typeface="Calibri" panose="020F0502020204030204"/>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7"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66" rtl="1">
              <a:defRPr/>
            </a:pPr>
            <a:r>
              <a:rPr lang="ar-EG" sz="4464" dirty="0">
                <a:solidFill>
                  <a:sysClr val="windowText" lastClr="000000"/>
                </a:solidFill>
                <a:latin typeface="Calibri Light" panose="020F0302020204030204"/>
                <a:cs typeface="Times New Roman" panose="02020603050405020304" pitchFamily="18" charset="0"/>
              </a:rPr>
              <a:t>عن المشروع وفكرته</a:t>
            </a:r>
            <a:endParaRPr lang="en-US" sz="4464" dirty="0">
              <a:solidFill>
                <a:sysClr val="windowText" lastClr="000000"/>
              </a:solidFill>
              <a:latin typeface="Calibri Light" panose="020F0302020204030204"/>
            </a:endParaRPr>
          </a:p>
        </p:txBody>
      </p:sp>
      <p:sp>
        <p:nvSpPr>
          <p:cNvPr id="9" name="Content Placeholder 2"/>
          <p:cNvSpPr txBox="1">
            <a:spLocks/>
          </p:cNvSpPr>
          <p:nvPr/>
        </p:nvSpPr>
        <p:spPr>
          <a:xfrm>
            <a:off x="1039457" y="3473289"/>
            <a:ext cx="13040439" cy="5971057"/>
          </a:xfrm>
          <a:prstGeom prst="rect">
            <a:avLst/>
          </a:prstGeom>
        </p:spPr>
        <p:txBody>
          <a:bodyPr vert="horz" lIns="113395" tIns="56698" rIns="113395" bIns="56698"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92" indent="-283492" algn="r" defTabSz="1133966" rtl="1">
              <a:defRPr/>
            </a:pPr>
            <a:r>
              <a:rPr lang="ar-EG" sz="4712" b="1" dirty="0">
                <a:solidFill>
                  <a:sysClr val="windowText" lastClr="000000"/>
                </a:solidFill>
                <a:latin typeface="Calibri" panose="020F0502020204030204"/>
                <a:cs typeface="Arial" panose="020B0604020202020204" pitchFamily="34" charset="0"/>
              </a:rPr>
              <a:t>فكرة المشروع </a:t>
            </a:r>
            <a:r>
              <a:rPr lang="en-US" sz="4712" b="1" dirty="0">
                <a:solidFill>
                  <a:sysClr val="windowText" lastClr="000000"/>
                </a:solidFill>
                <a:latin typeface="Calibri" panose="020F0502020204030204"/>
                <a:cs typeface="Arial" panose="020B0604020202020204" pitchFamily="34" charset="0"/>
              </a:rPr>
              <a:t>:</a:t>
            </a:r>
          </a:p>
          <a:p>
            <a:pPr marL="0" indent="0" algn="just" rtl="1">
              <a:lnSpc>
                <a:spcPct val="120000"/>
              </a:lnSpc>
              <a:buNone/>
              <a:defRPr/>
            </a:pPr>
            <a:r>
              <a:rPr lang="ar-EG" sz="2976" dirty="0"/>
              <a:t> </a:t>
            </a:r>
            <a:r>
              <a:rPr lang="ar-EG" sz="3596" dirty="0"/>
              <a:t>نؤمن نحن ان التحول السريع لاستخدام حلول التنقل النظيفة ضروري لبناء مستقبل مستدام لنا وللأجيال القادمة. مهمتنا هي خلق تكنولوجيا تسهل حركة جميع الناس مبنيه علي الطاقه الكهربية للحد من سيارات الوقود الأحفوري ذات التأثير البيئي الضار, عبر إنشاء شبكات الشحن اللازمة من خلال تصنيع أجهزة الشحن و تطوير تطبيقات المحمول و تحليل البيانات عن طريق الحوسبة السحابية والذكاء الإصطناعي لنشر مجموعة رائدة من حلول شحن المركبات الكهربائية في جميع أنحاء مصر والشرق الأوسط وأفريقيا. </a:t>
            </a:r>
          </a:p>
          <a:p>
            <a:pPr marL="0" indent="0" algn="r" rtl="1">
              <a:buNone/>
              <a:defRPr/>
            </a:pPr>
            <a:endParaRPr lang="ar-EG" sz="2976" dirty="0">
              <a:solidFill>
                <a:sysClr val="windowText" lastClr="000000"/>
              </a:solidFill>
              <a:latin typeface="Calibri" panose="020F0502020204030204"/>
            </a:endParaRPr>
          </a:p>
          <a:p>
            <a:pPr algn="r" rtl="1">
              <a:defRPr/>
            </a:pPr>
            <a:r>
              <a:rPr lang="ar-EG" sz="4712" b="1" dirty="0">
                <a:solidFill>
                  <a:sysClr val="windowText" lastClr="000000"/>
                </a:solidFill>
              </a:rPr>
              <a:t>الميزة التنافسيه للمشروع</a:t>
            </a:r>
            <a:r>
              <a:rPr lang="en-US" sz="4712" b="1" dirty="0">
                <a:solidFill>
                  <a:sysClr val="windowText" lastClr="000000"/>
                </a:solidFill>
                <a:cs typeface="Arial" panose="020B0604020202020204" pitchFamily="34" charset="0"/>
              </a:rPr>
              <a:t>:</a:t>
            </a:r>
            <a:endParaRPr lang="ar-EG" sz="4712" b="1" dirty="0">
              <a:solidFill>
                <a:sysClr val="windowText" lastClr="000000"/>
              </a:solidFill>
              <a:cs typeface="Arial" panose="020B0604020202020204" pitchFamily="34" charset="0"/>
            </a:endParaRPr>
          </a:p>
          <a:p>
            <a:pPr algn="r" rtl="1" fontAlgn="base">
              <a:lnSpc>
                <a:spcPct val="120000"/>
              </a:lnSpc>
              <a:buFont typeface="Wingdings" panose="05000000000000000000" pitchFamily="2" charset="2"/>
              <a:buChar char="§"/>
            </a:pPr>
            <a:r>
              <a:rPr lang="ar-SA" sz="3596" dirty="0">
                <a:solidFill>
                  <a:srgbClr val="000000"/>
                </a:solidFill>
                <a:latin typeface="Calibri" panose="020F0502020204030204" pitchFamily="34" charset="0"/>
              </a:rPr>
              <a:t>خفض الانبعاثات الكربونيه و تقليل الضوضاء بالمدينه بالتشجيع التحول السريع لاستخدام حلول التنقل النظيفه عن طريق توفير و توسيع انتشار البنيه التحتيه الذكيه لمحطات الشحن في اماكن العمل و الاماكن العامه ) مباني الوزارات , الشركات العامه و المديريات و الهيئات و الاستادات و الانديه الرياضيه و قاعات الموتمرات و الاحتفالات , المدارس و المستشفيات و المطارات و مواقف السفر   </a:t>
            </a:r>
          </a:p>
          <a:p>
            <a:pPr algn="r" rtl="1" fontAlgn="base">
              <a:lnSpc>
                <a:spcPct val="120000"/>
              </a:lnSpc>
              <a:buFont typeface="Wingdings" panose="05000000000000000000" pitchFamily="2" charset="2"/>
              <a:buChar char="§"/>
            </a:pPr>
            <a:r>
              <a:rPr lang="ar-SA" sz="3596" dirty="0">
                <a:solidFill>
                  <a:srgbClr val="000000"/>
                </a:solidFill>
                <a:latin typeface="Calibri" panose="020F0502020204030204" pitchFamily="34" charset="0"/>
              </a:rPr>
              <a:t>ربط محطات الشحن الذكيه بالمستخدمين بواسطه تطبيق الهاتف المحمول و الحوسبه السحابيه </a:t>
            </a:r>
          </a:p>
          <a:p>
            <a:pPr algn="r" rtl="1" fontAlgn="base">
              <a:lnSpc>
                <a:spcPct val="120000"/>
              </a:lnSpc>
              <a:buFont typeface="Wingdings" panose="05000000000000000000" pitchFamily="2" charset="2"/>
              <a:buChar char="§"/>
            </a:pPr>
            <a:r>
              <a:rPr lang="ar-SA" sz="3596" dirty="0">
                <a:solidFill>
                  <a:srgbClr val="000000"/>
                </a:solidFill>
                <a:latin typeface="Calibri" panose="020F0502020204030204" pitchFamily="34" charset="0"/>
              </a:rPr>
              <a:t>توطين الصناعات المغذيه للنقل الكهربي في مصر و فتح قنوات اتصال للتصدير للدول العربيه و افريقا   </a:t>
            </a:r>
          </a:p>
          <a:p>
            <a:pPr algn="r" rtl="1" fontAlgn="base">
              <a:lnSpc>
                <a:spcPct val="120000"/>
              </a:lnSpc>
              <a:buFont typeface="Wingdings" panose="05000000000000000000" pitchFamily="2" charset="2"/>
              <a:buChar char="§"/>
            </a:pPr>
            <a:r>
              <a:rPr lang="ar-SA" sz="3596" dirty="0">
                <a:solidFill>
                  <a:srgbClr val="000000"/>
                </a:solidFill>
                <a:latin typeface="Calibri" panose="020F0502020204030204" pitchFamily="34" charset="0"/>
              </a:rPr>
              <a:t>إعطاء صورة عامة عن معدلات تلوث الهواء بمناطق الرصد (المدمجه بأجهزه الشحن)  ومتابعة التطورالزمني لهذه المعدلات   </a:t>
            </a:r>
            <a:r>
              <a:rPr lang="ar-SA" sz="2976" dirty="0">
                <a:solidFill>
                  <a:srgbClr val="000000"/>
                </a:solidFill>
                <a:latin typeface="Calibri" panose="020F0502020204030204" pitchFamily="34" charset="0"/>
              </a:rPr>
              <a:t> </a:t>
            </a:r>
            <a:endParaRPr lang="ar-SA" sz="3968" dirty="0">
              <a:solidFill>
                <a:srgbClr val="000000"/>
              </a:solidFill>
              <a:latin typeface="Calibri" panose="020F0502020204030204" pitchFamily="34" charset="0"/>
            </a:endParaRPr>
          </a:p>
          <a:p>
            <a:pPr algn="r" rtl="1">
              <a:defRPr/>
            </a:pPr>
            <a:endParaRPr lang="en-US" sz="2976" b="1" dirty="0">
              <a:solidFill>
                <a:sysClr val="windowText" lastClr="000000"/>
              </a:solidFill>
              <a:cs typeface="Arial" panose="020B0604020202020204" pitchFamily="34" charset="0"/>
            </a:endParaRPr>
          </a:p>
          <a:p>
            <a:pPr marL="0" indent="0" algn="r" rtl="1">
              <a:buNone/>
              <a:defRPr/>
            </a:pPr>
            <a:endParaRPr lang="en-US" sz="2728" dirty="0">
              <a:solidFill>
                <a:sysClr val="windowText" lastClr="000000"/>
              </a:solidFill>
              <a:latin typeface="Calibri" panose="020F0502020204030204"/>
            </a:endParaRPr>
          </a:p>
        </p:txBody>
      </p:sp>
    </p:spTree>
    <p:extLst>
      <p:ext uri="{BB962C8B-B14F-4D97-AF65-F5344CB8AC3E}">
        <p14:creationId xmlns:p14="http://schemas.microsoft.com/office/powerpoint/2010/main" val="1678979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677146" y="977606"/>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66" rtl="1">
              <a:defRPr/>
            </a:pPr>
            <a:r>
              <a:rPr lang="ar-EG" sz="4464" dirty="0">
                <a:solidFill>
                  <a:sysClr val="windowText" lastClr="000000"/>
                </a:solidFill>
                <a:latin typeface="Calibri Light" panose="020F0302020204030204"/>
                <a:cs typeface="Times New Roman" panose="02020603050405020304" pitchFamily="18" charset="0"/>
              </a:rPr>
              <a:t>عن المشروع وفكرته</a:t>
            </a:r>
            <a:endParaRPr lang="en-US" sz="4464" dirty="0">
              <a:solidFill>
                <a:sysClr val="windowText" lastClr="000000"/>
              </a:solidFill>
              <a:latin typeface="Calibri Light" panose="020F0302020204030204"/>
            </a:endParaRPr>
          </a:p>
        </p:txBody>
      </p:sp>
      <p:sp>
        <p:nvSpPr>
          <p:cNvPr id="9" name="Content Placeholder 2"/>
          <p:cNvSpPr txBox="1">
            <a:spLocks/>
          </p:cNvSpPr>
          <p:nvPr/>
        </p:nvSpPr>
        <p:spPr>
          <a:xfrm>
            <a:off x="677146" y="2213833"/>
            <a:ext cx="13040439" cy="5971057"/>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92" indent="-283492" algn="r" defTabSz="1133966" rtl="1">
              <a:defRPr/>
            </a:pPr>
            <a:r>
              <a:rPr lang="ar-EG" sz="2976" b="1" dirty="0">
                <a:solidFill>
                  <a:srgbClr val="000000"/>
                </a:solidFill>
                <a:latin typeface="Calibri" panose="020F0502020204030204" pitchFamily="34" charset="0"/>
              </a:rPr>
              <a:t>الفئة المستهدفه:</a:t>
            </a:r>
          </a:p>
          <a:p>
            <a:pPr algn="r" defTabSz="1133966" rtl="1">
              <a:buFont typeface="Wingdings" panose="05000000000000000000" pitchFamily="2" charset="2"/>
              <a:buChar char="§"/>
              <a:defRPr/>
            </a:pPr>
            <a:r>
              <a:rPr lang="ar-EG" sz="2480" dirty="0">
                <a:solidFill>
                  <a:srgbClr val="000000"/>
                </a:solidFill>
                <a:latin typeface="Calibri" panose="020F0502020204030204" pitchFamily="34" charset="0"/>
              </a:rPr>
              <a:t>ملاك السيارات الكهربائية.</a:t>
            </a:r>
          </a:p>
          <a:p>
            <a:pPr algn="r" defTabSz="1133966" rtl="1">
              <a:buFont typeface="Wingdings" panose="05000000000000000000" pitchFamily="2" charset="2"/>
              <a:buChar char="§"/>
              <a:defRPr/>
            </a:pPr>
            <a:r>
              <a:rPr lang="ar-SA" sz="2480" dirty="0">
                <a:solidFill>
                  <a:srgbClr val="000000"/>
                </a:solidFill>
                <a:latin typeface="Calibri" panose="020F0502020204030204" pitchFamily="34" charset="0"/>
              </a:rPr>
              <a:t> </a:t>
            </a:r>
            <a:r>
              <a:rPr lang="ar-EG" sz="2480" dirty="0">
                <a:solidFill>
                  <a:srgbClr val="000000"/>
                </a:solidFill>
                <a:latin typeface="Calibri" panose="020F0502020204030204" pitchFamily="34" charset="0"/>
              </a:rPr>
              <a:t>الأماكن العامه و أماكن العمل.</a:t>
            </a:r>
          </a:p>
          <a:p>
            <a:pPr marL="0" indent="0" algn="r" rtl="1">
              <a:buNone/>
              <a:defRPr/>
            </a:pPr>
            <a:r>
              <a:rPr lang="ar-EG" sz="4464" dirty="0">
                <a:solidFill>
                  <a:sysClr val="windowText" lastClr="000000"/>
                </a:solidFill>
                <a:latin typeface="Calibri Light" panose="020F0302020204030204"/>
                <a:cs typeface="Times New Roman" panose="02020603050405020304" pitchFamily="18" charset="0"/>
              </a:rPr>
              <a:t>أثر المشروع وتطبيقاته</a:t>
            </a:r>
            <a:endParaRPr lang="en-US" sz="4464" dirty="0">
              <a:solidFill>
                <a:sysClr val="windowText" lastClr="000000"/>
              </a:solidFill>
              <a:latin typeface="Calibri Light" panose="020F0302020204030204"/>
            </a:endParaRPr>
          </a:p>
          <a:p>
            <a:pPr marL="0" indent="0" algn="r" rtl="1">
              <a:buNone/>
              <a:defRPr/>
            </a:pPr>
            <a:endParaRPr lang="en-US" sz="2976" b="1" dirty="0">
              <a:solidFill>
                <a:sysClr val="windowText" lastClr="000000"/>
              </a:solidFill>
              <a:cs typeface="Arial" panose="020B0604020202020204" pitchFamily="34" charset="0"/>
            </a:endParaRPr>
          </a:p>
          <a:p>
            <a:pPr marL="0" indent="0" algn="r" rtl="1">
              <a:buNone/>
              <a:defRPr/>
            </a:pPr>
            <a:endParaRPr lang="en-US" sz="2728" dirty="0">
              <a:solidFill>
                <a:sysClr val="windowText" lastClr="000000"/>
              </a:solidFill>
              <a:latin typeface="Calibri" panose="020F0502020204030204"/>
            </a:endParaRPr>
          </a:p>
        </p:txBody>
      </p:sp>
      <p:sp>
        <p:nvSpPr>
          <p:cNvPr id="11" name="Content Placeholder 2"/>
          <p:cNvSpPr txBox="1">
            <a:spLocks/>
          </p:cNvSpPr>
          <p:nvPr/>
        </p:nvSpPr>
        <p:spPr>
          <a:xfrm>
            <a:off x="239567" y="4550908"/>
            <a:ext cx="13840328" cy="5611009"/>
          </a:xfrm>
          <a:prstGeom prst="rect">
            <a:avLst/>
          </a:prstGeom>
        </p:spPr>
        <p:txBody>
          <a:bodyPr vert="horz" lIns="113395" tIns="56698" rIns="113395" bIns="56698"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20000"/>
              </a:lnSpc>
              <a:buFont typeface="Wingdings" panose="05000000000000000000" pitchFamily="2" charset="2"/>
              <a:buChar char="§"/>
            </a:pPr>
            <a:r>
              <a:rPr lang="ar-EG" sz="6821" dirty="0">
                <a:solidFill>
                  <a:srgbClr val="000000"/>
                </a:solidFill>
                <a:latin typeface="Segoe UI" panose="020B0502040204020203" pitchFamily="34" charset="0"/>
              </a:rPr>
              <a:t>تشجيع الصناعات المحليه بالتعاون مع شركات صغيره لتصنيع المكونات و كذلك مقدمي الخدمات</a:t>
            </a:r>
            <a:r>
              <a:rPr lang="ar-EG" sz="6821" dirty="0">
                <a:solidFill>
                  <a:srgbClr val="000000"/>
                </a:solidFill>
                <a:latin typeface="Calibri" panose="020F0502020204030204" pitchFamily="34" charset="0"/>
              </a:rPr>
              <a:t>. </a:t>
            </a:r>
            <a:endParaRPr lang="ar-EG" sz="6821" dirty="0">
              <a:solidFill>
                <a:srgbClr val="000000"/>
              </a:solidFill>
              <a:latin typeface="Segoe UI" panose="020B0502040204020203" pitchFamily="34" charset="0"/>
            </a:endParaRPr>
          </a:p>
          <a:p>
            <a:pPr algn="r" rtl="1" fontAlgn="base">
              <a:lnSpc>
                <a:spcPct val="120000"/>
              </a:lnSpc>
              <a:buFont typeface="Wingdings" panose="05000000000000000000" pitchFamily="2" charset="2"/>
              <a:buChar char="§"/>
            </a:pPr>
            <a:r>
              <a:rPr lang="ar-EG" sz="6821" dirty="0">
                <a:solidFill>
                  <a:srgbClr val="000000"/>
                </a:solidFill>
                <a:latin typeface="Segoe UI" panose="020B0502040204020203" pitchFamily="34" charset="0"/>
              </a:rPr>
              <a:t>زياده التوعيه و التشجيع لاستخدام السيارات الكهربيه مما يحد من التلوث و تحسين جوده الهواء</a:t>
            </a:r>
            <a:r>
              <a:rPr lang="ar-EG" sz="6821" dirty="0">
                <a:solidFill>
                  <a:srgbClr val="000000"/>
                </a:solidFill>
                <a:latin typeface="Calibri" panose="020F0502020204030204" pitchFamily="34" charset="0"/>
              </a:rPr>
              <a:t>. </a:t>
            </a:r>
            <a:endParaRPr lang="ar-EG" sz="6821" dirty="0">
              <a:solidFill>
                <a:srgbClr val="000000"/>
              </a:solidFill>
              <a:latin typeface="Segoe UI" panose="020B0502040204020203" pitchFamily="34" charset="0"/>
            </a:endParaRPr>
          </a:p>
          <a:p>
            <a:pPr algn="r" rtl="1" fontAlgn="base">
              <a:lnSpc>
                <a:spcPct val="120000"/>
              </a:lnSpc>
              <a:buFont typeface="Wingdings" panose="05000000000000000000" pitchFamily="2" charset="2"/>
              <a:buChar char="§"/>
            </a:pPr>
            <a:r>
              <a:rPr lang="ar-EG" sz="6821" dirty="0">
                <a:solidFill>
                  <a:srgbClr val="000000"/>
                </a:solidFill>
                <a:latin typeface="Segoe UI" panose="020B0502040204020203" pitchFamily="34" charset="0"/>
              </a:rPr>
              <a:t>تخفيف الضغط علي الشبكه الكهربائيه و سنقلل نسبه الانبعاثات لحلول التنقل الكهربي لنسبه تكاد منعدمه للتوليد و التشغيل .</a:t>
            </a:r>
            <a:r>
              <a:rPr lang="ar-EG" sz="6821" dirty="0">
                <a:solidFill>
                  <a:srgbClr val="000000"/>
                </a:solidFill>
                <a:latin typeface="Arial" panose="020B0604020202020204" pitchFamily="34" charset="0"/>
              </a:rPr>
              <a:t> </a:t>
            </a:r>
            <a:endParaRPr lang="ar-EG" sz="6821" dirty="0">
              <a:solidFill>
                <a:srgbClr val="000000"/>
              </a:solidFill>
              <a:latin typeface="Segoe UI" panose="020B0502040204020203" pitchFamily="34" charset="0"/>
            </a:endParaRPr>
          </a:p>
          <a:p>
            <a:pPr algn="r" rtl="1" fontAlgn="base">
              <a:lnSpc>
                <a:spcPct val="120000"/>
              </a:lnSpc>
              <a:buFont typeface="Wingdings" panose="05000000000000000000" pitchFamily="2" charset="2"/>
              <a:buChar char="§"/>
            </a:pPr>
            <a:r>
              <a:rPr lang="ar-EG" sz="6821" dirty="0">
                <a:solidFill>
                  <a:srgbClr val="000000"/>
                </a:solidFill>
                <a:latin typeface="Segoe UI" panose="020B0502040204020203" pitchFamily="34" charset="0"/>
              </a:rPr>
              <a:t>توفير البيانات البيئه و نسب الانبعاثات اللازمه للجهات و المنظمات المعنيه بحمايه البيئه لاتخاذ اللازم لتحسين جوده الهواء و الصحه العامه.</a:t>
            </a:r>
            <a:r>
              <a:rPr lang="ar-EG" sz="6821" dirty="0">
                <a:solidFill>
                  <a:srgbClr val="000000"/>
                </a:solidFill>
                <a:latin typeface="Arial" panose="020B0604020202020204" pitchFamily="34" charset="0"/>
              </a:rPr>
              <a:t> </a:t>
            </a:r>
            <a:endParaRPr lang="ar-EG" sz="6821" dirty="0">
              <a:solidFill>
                <a:srgbClr val="000000"/>
              </a:solidFill>
              <a:latin typeface="Segoe UI" panose="020B0502040204020203" pitchFamily="34" charset="0"/>
            </a:endParaRPr>
          </a:p>
          <a:p>
            <a:pPr algn="r" rtl="1" fontAlgn="base">
              <a:lnSpc>
                <a:spcPct val="120000"/>
              </a:lnSpc>
              <a:buFont typeface="Wingdings" panose="05000000000000000000" pitchFamily="2" charset="2"/>
              <a:buChar char="§"/>
            </a:pPr>
            <a:r>
              <a:rPr lang="ar-EG" sz="6821" dirty="0">
                <a:solidFill>
                  <a:srgbClr val="000000"/>
                </a:solidFill>
                <a:latin typeface="Segoe UI" panose="020B0502040204020203" pitchFamily="34" charset="0"/>
              </a:rPr>
              <a:t>نستهدف توفير فرص عمل نقدرها بين 100 الي 200 وظيفه مباشره لدينا في اول عامين</a:t>
            </a:r>
            <a:r>
              <a:rPr lang="ar-EG" sz="6821" dirty="0">
                <a:solidFill>
                  <a:srgbClr val="000000"/>
                </a:solidFill>
                <a:latin typeface="Calibri" panose="020F0502020204030204" pitchFamily="34" charset="0"/>
              </a:rPr>
              <a:t>. </a:t>
            </a:r>
            <a:r>
              <a:rPr lang="ar-EG" sz="6821" dirty="0">
                <a:solidFill>
                  <a:srgbClr val="000000"/>
                </a:solidFill>
                <a:latin typeface="Segoe UI" panose="020B0502040204020203" pitchFamily="34" charset="0"/>
              </a:rPr>
              <a:t>بالاضافه الي الوظائف والعماله غير المباشره </a:t>
            </a:r>
            <a:r>
              <a:rPr lang="ar-EG" sz="6821" dirty="0">
                <a:solidFill>
                  <a:srgbClr val="000000"/>
                </a:solidFill>
                <a:latin typeface="Calibri" panose="020F0502020204030204" pitchFamily="34" charset="0"/>
              </a:rPr>
              <a:t>. </a:t>
            </a:r>
            <a:endParaRPr lang="ar-EG" sz="6821" dirty="0">
              <a:solidFill>
                <a:srgbClr val="000000"/>
              </a:solidFill>
              <a:latin typeface="Segoe UI" panose="020B0502040204020203" pitchFamily="34" charset="0"/>
            </a:endParaRPr>
          </a:p>
          <a:p>
            <a:pPr algn="r" rtl="1" fontAlgn="base">
              <a:lnSpc>
                <a:spcPct val="120000"/>
              </a:lnSpc>
              <a:buFont typeface="Wingdings" panose="05000000000000000000" pitchFamily="2" charset="2"/>
              <a:buChar char="§"/>
            </a:pPr>
            <a:r>
              <a:rPr lang="ar-EG" sz="6821" dirty="0">
                <a:solidFill>
                  <a:srgbClr val="000000"/>
                </a:solidFill>
                <a:latin typeface="Segoe UI" panose="020B0502040204020203" pitchFamily="34" charset="0"/>
              </a:rPr>
              <a:t>نستهدف توفير فرص تدريب لطلبه الجامعات بين </a:t>
            </a:r>
            <a:r>
              <a:rPr lang="ar-EG" sz="6821" dirty="0">
                <a:solidFill>
                  <a:srgbClr val="000000"/>
                </a:solidFill>
                <a:latin typeface="Calibri" panose="020F0502020204030204" pitchFamily="34" charset="0"/>
              </a:rPr>
              <a:t>50 - 100 </a:t>
            </a:r>
            <a:r>
              <a:rPr lang="ar-EG" sz="6821" dirty="0">
                <a:solidFill>
                  <a:srgbClr val="000000"/>
                </a:solidFill>
                <a:latin typeface="Segoe UI" panose="020B0502040204020203" pitchFamily="34" charset="0"/>
              </a:rPr>
              <a:t>في مختلف قطاعات الشركه في اول عامين</a:t>
            </a:r>
            <a:r>
              <a:rPr lang="ar-EG" sz="6821" dirty="0">
                <a:solidFill>
                  <a:srgbClr val="000000"/>
                </a:solidFill>
                <a:latin typeface="Calibri" panose="020F0502020204030204" pitchFamily="34" charset="0"/>
              </a:rPr>
              <a:t> . </a:t>
            </a:r>
            <a:endParaRPr lang="ar-EG" sz="6821" dirty="0">
              <a:solidFill>
                <a:srgbClr val="000000"/>
              </a:solidFill>
              <a:latin typeface="Segoe UI" panose="020B0502040204020203" pitchFamily="34" charset="0"/>
            </a:endParaRPr>
          </a:p>
          <a:p>
            <a:pPr algn="r" rtl="1" fontAlgn="base">
              <a:lnSpc>
                <a:spcPct val="120000"/>
              </a:lnSpc>
              <a:buFont typeface="Wingdings" panose="05000000000000000000" pitchFamily="2" charset="2"/>
              <a:buChar char="§"/>
            </a:pPr>
            <a:r>
              <a:rPr lang="ar-EG" sz="6821" dirty="0">
                <a:solidFill>
                  <a:srgbClr val="000000"/>
                </a:solidFill>
                <a:latin typeface="Segoe UI" panose="020B0502040204020203" pitchFamily="34" charset="0"/>
              </a:rPr>
              <a:t>المشاركه و التعاون مع منظمات المجتمع المدني والجهات المعنيه في الترويج لحلول الطاقات النظيفه المستدامه و الاقل ضررا </a:t>
            </a:r>
            <a:r>
              <a:rPr lang="ar-EG" sz="6821" dirty="0">
                <a:solidFill>
                  <a:srgbClr val="000000"/>
                </a:solidFill>
                <a:latin typeface="Calibri" panose="020F0502020204030204" pitchFamily="34" charset="0"/>
              </a:rPr>
              <a:t>. </a:t>
            </a:r>
            <a:endParaRPr lang="ar-EG" sz="6821" dirty="0">
              <a:solidFill>
                <a:srgbClr val="000000"/>
              </a:solidFill>
              <a:latin typeface="Segoe UI" panose="020B0502040204020203" pitchFamily="34" charset="0"/>
            </a:endParaRPr>
          </a:p>
          <a:p>
            <a:pPr algn="r" rtl="1" fontAlgn="base">
              <a:lnSpc>
                <a:spcPct val="120000"/>
              </a:lnSpc>
              <a:buFont typeface="Wingdings" panose="05000000000000000000" pitchFamily="2" charset="2"/>
              <a:buChar char="§"/>
            </a:pPr>
            <a:r>
              <a:rPr lang="ar-EG" sz="6821" dirty="0">
                <a:solidFill>
                  <a:srgbClr val="000000"/>
                </a:solidFill>
                <a:latin typeface="Segoe UI" panose="020B0502040204020203" pitchFamily="34" charset="0"/>
              </a:rPr>
              <a:t>نعمل علي توفير دورات تدريبيه لمختلف التكنولوجيا المستخدمه و دورات تدريبيه ف تركيبات اجهزه الشحن </a:t>
            </a:r>
            <a:r>
              <a:rPr lang="ar-EG" sz="6821" dirty="0">
                <a:solidFill>
                  <a:srgbClr val="000000"/>
                </a:solidFill>
                <a:latin typeface="Calibri" panose="020F0502020204030204" pitchFamily="34" charset="0"/>
              </a:rPr>
              <a:t>. </a:t>
            </a:r>
            <a:endParaRPr lang="ar-EG" sz="6821" dirty="0">
              <a:solidFill>
                <a:srgbClr val="000000"/>
              </a:solidFill>
              <a:latin typeface="Segoe UI" panose="020B0502040204020203" pitchFamily="34" charset="0"/>
            </a:endParaRPr>
          </a:p>
          <a:p>
            <a:pPr marL="0" indent="0" algn="r" rtl="1" fontAlgn="base">
              <a:lnSpc>
                <a:spcPct val="120000"/>
              </a:lnSpc>
              <a:buNone/>
            </a:pPr>
            <a:endParaRPr lang="ar-EG" sz="6821" dirty="0">
              <a:solidFill>
                <a:srgbClr val="000000"/>
              </a:solidFill>
              <a:latin typeface="Segoe UI" panose="020B0502040204020203" pitchFamily="34" charset="0"/>
            </a:endParaRPr>
          </a:p>
        </p:txBody>
      </p:sp>
    </p:spTree>
    <p:extLst>
      <p:ext uri="{BB962C8B-B14F-4D97-AF65-F5344CB8AC3E}">
        <p14:creationId xmlns:p14="http://schemas.microsoft.com/office/powerpoint/2010/main" val="1297982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7"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66" rtl="1">
              <a:defRPr/>
            </a:pPr>
            <a:r>
              <a:rPr lang="ar-EG" sz="4464" dirty="0">
                <a:solidFill>
                  <a:sysClr val="windowText" lastClr="000000"/>
                </a:solidFill>
                <a:latin typeface="Calibri Light" panose="020F0302020204030204"/>
                <a:cs typeface="Times New Roman" panose="02020603050405020304" pitchFamily="18" charset="0"/>
              </a:rPr>
              <a:t>ما تم تنفيذه و الخطط المستقبليه للمشروع</a:t>
            </a:r>
            <a:endParaRPr lang="en-US" sz="4464" dirty="0">
              <a:solidFill>
                <a:sysClr val="windowText" lastClr="000000"/>
              </a:solidFill>
              <a:latin typeface="Calibri Light" panose="020F0302020204030204"/>
            </a:endParaRPr>
          </a:p>
        </p:txBody>
      </p:sp>
      <p:sp>
        <p:nvSpPr>
          <p:cNvPr id="7" name="Content Placeholder 2"/>
          <p:cNvSpPr txBox="1">
            <a:spLocks/>
          </p:cNvSpPr>
          <p:nvPr/>
        </p:nvSpPr>
        <p:spPr>
          <a:xfrm>
            <a:off x="239566" y="3457320"/>
            <a:ext cx="13840328" cy="6140905"/>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92" indent="-283492" algn="r" defTabSz="1133966" rtl="1">
              <a:defRPr/>
            </a:pPr>
            <a:endParaRPr lang="ar-EG" sz="4712" dirty="0">
              <a:solidFill>
                <a:sysClr val="windowText" lastClr="000000"/>
              </a:solidFill>
              <a:latin typeface="Calibri" panose="020F0502020204030204"/>
              <a:cs typeface="Arial" panose="020B0604020202020204" pitchFamily="34" charset="0"/>
            </a:endParaRPr>
          </a:p>
          <a:p>
            <a:pPr marL="283492" indent="-283492" algn="r" defTabSz="1133966" rtl="1">
              <a:defRPr/>
            </a:pPr>
            <a:endParaRPr lang="ar-EG" sz="4712" dirty="0">
              <a:solidFill>
                <a:sysClr val="windowText" lastClr="000000"/>
              </a:solidFill>
              <a:latin typeface="Calibri" panose="020F0502020204030204"/>
              <a:cs typeface="Arial" panose="020B0604020202020204" pitchFamily="34" charset="0"/>
            </a:endParaRPr>
          </a:p>
          <a:p>
            <a:pPr marL="283492" indent="-283492" algn="r" defTabSz="1133966" rtl="1">
              <a:defRPr/>
            </a:pPr>
            <a:endParaRPr lang="ar-EG" sz="3472" dirty="0">
              <a:solidFill>
                <a:sysClr val="windowText" lastClr="000000"/>
              </a:solidFill>
              <a:latin typeface="Calibri" panose="020F0502020204030204"/>
              <a:cs typeface="Arial" panose="020B0604020202020204" pitchFamily="34" charset="0"/>
            </a:endParaRPr>
          </a:p>
          <a:p>
            <a:pPr marL="283492" indent="-283492" algn="r" defTabSz="1133966" rtl="1">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66" rtl="1">
              <a:buNone/>
              <a:defRPr/>
            </a:pPr>
            <a:endParaRPr lang="ar-EG" sz="3472" dirty="0">
              <a:solidFill>
                <a:sysClr val="windowText" lastClr="000000"/>
              </a:solidFill>
              <a:latin typeface="Calibri" panose="020F0502020204030204"/>
              <a:cs typeface="Arial" panose="020B0604020202020204" pitchFamily="34" charset="0"/>
            </a:endParaRPr>
          </a:p>
        </p:txBody>
      </p:sp>
      <p:sp>
        <p:nvSpPr>
          <p:cNvPr id="8" name="Content Placeholder 2"/>
          <p:cNvSpPr txBox="1">
            <a:spLocks/>
          </p:cNvSpPr>
          <p:nvPr/>
        </p:nvSpPr>
        <p:spPr>
          <a:xfrm>
            <a:off x="428558" y="3646312"/>
            <a:ext cx="13840328" cy="6140905"/>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20000"/>
              </a:lnSpc>
            </a:pPr>
            <a:r>
              <a:rPr lang="ar-EG" sz="3224" b="1" dirty="0">
                <a:solidFill>
                  <a:srgbClr val="000000"/>
                </a:solidFill>
                <a:latin typeface="Calibri" panose="020F0502020204030204" pitchFamily="34" charset="0"/>
              </a:rPr>
              <a:t>ما تم تنفيذه:</a:t>
            </a:r>
          </a:p>
          <a:p>
            <a:pPr algn="r" rtl="1" fontAlgn="base">
              <a:lnSpc>
                <a:spcPct val="120000"/>
              </a:lnSpc>
              <a:buFont typeface="Wingdings" panose="05000000000000000000" pitchFamily="2" charset="2"/>
              <a:buChar char="§"/>
            </a:pPr>
            <a:r>
              <a:rPr lang="ar-EG" sz="2728" dirty="0">
                <a:solidFill>
                  <a:srgbClr val="000000"/>
                </a:solidFill>
                <a:latin typeface="Calibri" panose="020F0502020204030204" pitchFamily="34" charset="0"/>
              </a:rPr>
              <a:t>تنفيذ نموذج للشاحن الكهربائي و نجاح تجربته مع ملاك سيارات كهربائيه.</a:t>
            </a:r>
          </a:p>
          <a:p>
            <a:pPr algn="r" rtl="1" fontAlgn="base">
              <a:lnSpc>
                <a:spcPct val="120000"/>
              </a:lnSpc>
              <a:buFont typeface="Wingdings" panose="05000000000000000000" pitchFamily="2" charset="2"/>
              <a:buChar char="§"/>
            </a:pPr>
            <a:r>
              <a:rPr lang="ar-EG" sz="2728" dirty="0">
                <a:solidFill>
                  <a:srgbClr val="000000"/>
                </a:solidFill>
                <a:latin typeface="Calibri" panose="020F0502020204030204" pitchFamily="34" charset="0"/>
              </a:rPr>
              <a:t>تم بيع عدد من أجهزة الشواحن الكهربائية.</a:t>
            </a:r>
          </a:p>
          <a:p>
            <a:pPr marL="0" indent="0" algn="r" rtl="1" fontAlgn="base">
              <a:lnSpc>
                <a:spcPct val="120000"/>
              </a:lnSpc>
              <a:buNone/>
            </a:pPr>
            <a:endParaRPr lang="ar-EG" sz="2976" b="1" dirty="0">
              <a:solidFill>
                <a:srgbClr val="000000"/>
              </a:solidFill>
              <a:latin typeface="Calibri" panose="020F0502020204030204" pitchFamily="34" charset="0"/>
            </a:endParaRPr>
          </a:p>
          <a:p>
            <a:pPr marL="0" indent="0" algn="r" rtl="1" fontAlgn="base">
              <a:lnSpc>
                <a:spcPct val="120000"/>
              </a:lnSpc>
              <a:buNone/>
            </a:pPr>
            <a:endParaRPr lang="ar-EG" sz="2728" dirty="0">
              <a:solidFill>
                <a:srgbClr val="000000"/>
              </a:solidFill>
              <a:latin typeface="Calibri" panose="020F0502020204030204" pitchFamily="34" charset="0"/>
            </a:endParaRPr>
          </a:p>
          <a:p>
            <a:pPr marL="0" indent="0" algn="r" rtl="1" fontAlgn="base">
              <a:lnSpc>
                <a:spcPct val="120000"/>
              </a:lnSpc>
              <a:buNone/>
            </a:pPr>
            <a:r>
              <a:rPr lang="ar-EG" sz="6821" dirty="0">
                <a:solidFill>
                  <a:srgbClr val="000000"/>
                </a:solidFill>
                <a:latin typeface="Calibri" panose="020F0502020204030204" pitchFamily="34" charset="0"/>
              </a:rPr>
              <a:t> </a:t>
            </a:r>
            <a:endParaRPr lang="ar-EG" sz="6821" dirty="0">
              <a:solidFill>
                <a:srgbClr val="000000"/>
              </a:solidFill>
              <a:latin typeface="Segoe UI" panose="020B0502040204020203" pitchFamily="34" charset="0"/>
            </a:endParaRPr>
          </a:p>
          <a:p>
            <a:pPr marL="283492" indent="-283492" algn="r" defTabSz="1133966" rtl="1">
              <a:defRPr/>
            </a:pPr>
            <a:endParaRPr lang="ar-EG" sz="4712" dirty="0">
              <a:solidFill>
                <a:sysClr val="windowText" lastClr="000000"/>
              </a:solidFill>
              <a:latin typeface="Calibri" panose="020F0502020204030204"/>
              <a:cs typeface="Arial" panose="020B0604020202020204" pitchFamily="34" charset="0"/>
            </a:endParaRPr>
          </a:p>
          <a:p>
            <a:pPr marL="283492" indent="-283492" algn="r" defTabSz="1133966" rtl="1">
              <a:defRPr/>
            </a:pPr>
            <a:endParaRPr lang="ar-EG" sz="4712" dirty="0">
              <a:solidFill>
                <a:sysClr val="windowText" lastClr="000000"/>
              </a:solidFill>
              <a:latin typeface="Calibri" panose="020F0502020204030204"/>
              <a:cs typeface="Arial" panose="020B0604020202020204" pitchFamily="34" charset="0"/>
            </a:endParaRPr>
          </a:p>
          <a:p>
            <a:pPr marL="283492" indent="-283492" algn="r" defTabSz="1133966" rtl="1">
              <a:defRPr/>
            </a:pPr>
            <a:endParaRPr lang="ar-EG" sz="3472" dirty="0">
              <a:solidFill>
                <a:sysClr val="windowText" lastClr="000000"/>
              </a:solidFill>
              <a:latin typeface="Calibri" panose="020F0502020204030204"/>
              <a:cs typeface="Arial" panose="020B0604020202020204" pitchFamily="34" charset="0"/>
            </a:endParaRPr>
          </a:p>
          <a:p>
            <a:pPr marL="283492" indent="-283492" algn="r" defTabSz="1133966" rtl="1">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66" rtl="1">
              <a:buNone/>
              <a:defRPr/>
            </a:pPr>
            <a:endParaRPr lang="ar-EG" sz="3472" dirty="0">
              <a:solidFill>
                <a:sysClr val="windowText" lastClr="000000"/>
              </a:solidFill>
              <a:latin typeface="Calibri" panose="020F0502020204030204"/>
              <a:cs typeface="Arial" panose="020B060402020202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8303" y="5290148"/>
            <a:ext cx="4238762" cy="4315381"/>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8303" y="2700526"/>
            <a:ext cx="4238762" cy="2384855"/>
          </a:xfrm>
          <a:prstGeom prst="rect">
            <a:avLst/>
          </a:prstGeom>
        </p:spPr>
      </p:pic>
      <p:sp>
        <p:nvSpPr>
          <p:cNvPr id="10" name="Content Placeholder 2"/>
          <p:cNvSpPr txBox="1">
            <a:spLocks/>
          </p:cNvSpPr>
          <p:nvPr/>
        </p:nvSpPr>
        <p:spPr>
          <a:xfrm>
            <a:off x="4951561" y="5842175"/>
            <a:ext cx="9367897" cy="6140905"/>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fontAlgn="base">
              <a:lnSpc>
                <a:spcPct val="120000"/>
              </a:lnSpc>
            </a:pPr>
            <a:r>
              <a:rPr lang="ar-EG" sz="2976" b="1" dirty="0">
                <a:solidFill>
                  <a:srgbClr val="000000"/>
                </a:solidFill>
                <a:latin typeface="Calibri" panose="020F0502020204030204" pitchFamily="34" charset="0"/>
              </a:rPr>
              <a:t>الخطط المستقبلية للمشروع:</a:t>
            </a:r>
          </a:p>
          <a:p>
            <a:pPr algn="r" rtl="1" fontAlgn="base">
              <a:buFont typeface="Wingdings" panose="05000000000000000000" pitchFamily="2" charset="2"/>
              <a:buChar char="§"/>
            </a:pPr>
            <a:r>
              <a:rPr lang="ar-EG" sz="2480" dirty="0">
                <a:solidFill>
                  <a:srgbClr val="000000"/>
                </a:solidFill>
                <a:latin typeface="Segoe UI" panose="020B0502040204020203" pitchFamily="34" charset="0"/>
              </a:rPr>
              <a:t>العمل على تطوير أجهزة الشحن لدينا باضافة حساسات لمتابعة نسب التلوث و الإنبعاثات.  </a:t>
            </a:r>
          </a:p>
          <a:p>
            <a:pPr algn="r" rtl="1" fontAlgn="base">
              <a:lnSpc>
                <a:spcPct val="110000"/>
              </a:lnSpc>
              <a:buFont typeface="Wingdings" panose="05000000000000000000" pitchFamily="2" charset="2"/>
              <a:buChar char="§"/>
            </a:pPr>
            <a:r>
              <a:rPr lang="ar-EG" sz="2480" dirty="0">
                <a:solidFill>
                  <a:srgbClr val="000000"/>
                </a:solidFill>
                <a:latin typeface="Segoe UI" panose="020B0502040204020203" pitchFamily="34" charset="0"/>
              </a:rPr>
              <a:t>وتُستخدم</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البيانات</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المُجمعة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في</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الآتي</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إمكانية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مقارنة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معدلات</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التلوث</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في</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الأماكن</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المختلفة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تقييم</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التأثيرات</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الصحية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والإقتصادية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الناتجة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عن</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تلوث</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الهواء</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الـذي</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يتعـرض</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لهـا</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المواطن</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المصري</a:t>
            </a:r>
            <a:r>
              <a:rPr lang="ar-EG" sz="2480" dirty="0">
                <a:solidFill>
                  <a:srgbClr val="000000"/>
                </a:solidFill>
                <a:latin typeface="Calibri" panose="020F0502020204030204" pitchFamily="34" charset="0"/>
              </a:rPr>
              <a:t> , </a:t>
            </a:r>
            <a:r>
              <a:rPr lang="ar-EG" sz="2480" dirty="0">
                <a:solidFill>
                  <a:srgbClr val="000000"/>
                </a:solidFill>
                <a:latin typeface="Segoe UI" panose="020B0502040204020203" pitchFamily="34" charset="0"/>
              </a:rPr>
              <a:t>تقييم</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معدلات</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التلوث</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ومقارنتها</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بالحدود</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المسموح</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بها</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محليا</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ودولياً</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إعداد</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التقارير</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الخاصة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بالأماكن</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التي</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بها</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معدلات</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تلوث</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عالية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نسبياً</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ومحاولة</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إيجـاد</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حلول</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للحد</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من</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هذا</a:t>
            </a:r>
            <a:r>
              <a:rPr lang="ar-EG" sz="2480" dirty="0">
                <a:solidFill>
                  <a:srgbClr val="000000"/>
                </a:solidFill>
                <a:latin typeface="Calibri" panose="020F0502020204030204" pitchFamily="34" charset="0"/>
              </a:rPr>
              <a:t> </a:t>
            </a:r>
            <a:r>
              <a:rPr lang="ar-EG" sz="2480" dirty="0">
                <a:solidFill>
                  <a:srgbClr val="000000"/>
                </a:solidFill>
                <a:latin typeface="Segoe UI" panose="020B0502040204020203" pitchFamily="34" charset="0"/>
              </a:rPr>
              <a:t>التلوث.</a:t>
            </a:r>
          </a:p>
          <a:p>
            <a:pPr algn="r" rtl="1" fontAlgn="base">
              <a:lnSpc>
                <a:spcPct val="120000"/>
              </a:lnSpc>
            </a:pPr>
            <a:endParaRPr lang="ar-EG" sz="2976" b="1" dirty="0">
              <a:solidFill>
                <a:srgbClr val="000000"/>
              </a:solidFill>
              <a:latin typeface="Calibri" panose="020F0502020204030204" pitchFamily="34" charset="0"/>
            </a:endParaRPr>
          </a:p>
          <a:p>
            <a:pPr marL="0" indent="0" algn="r" rtl="1" fontAlgn="base">
              <a:lnSpc>
                <a:spcPct val="120000"/>
              </a:lnSpc>
              <a:buNone/>
            </a:pPr>
            <a:endParaRPr lang="ar-EG" sz="2728" dirty="0">
              <a:solidFill>
                <a:srgbClr val="000000"/>
              </a:solidFill>
              <a:latin typeface="Calibri" panose="020F0502020204030204" pitchFamily="34" charset="0"/>
            </a:endParaRPr>
          </a:p>
          <a:p>
            <a:pPr marL="0" indent="0" algn="r" rtl="1" fontAlgn="base">
              <a:lnSpc>
                <a:spcPct val="120000"/>
              </a:lnSpc>
              <a:buNone/>
            </a:pPr>
            <a:r>
              <a:rPr lang="ar-EG" sz="6821" dirty="0">
                <a:solidFill>
                  <a:srgbClr val="000000"/>
                </a:solidFill>
                <a:latin typeface="Calibri" panose="020F0502020204030204" pitchFamily="34" charset="0"/>
              </a:rPr>
              <a:t> </a:t>
            </a:r>
            <a:endParaRPr lang="ar-EG" sz="6821" dirty="0">
              <a:solidFill>
                <a:srgbClr val="000000"/>
              </a:solidFill>
              <a:latin typeface="Segoe UI" panose="020B0502040204020203" pitchFamily="34" charset="0"/>
            </a:endParaRPr>
          </a:p>
          <a:p>
            <a:pPr marL="283492" indent="-283492" algn="r" defTabSz="1133966" rtl="1">
              <a:defRPr/>
            </a:pPr>
            <a:endParaRPr lang="ar-EG" sz="4712" dirty="0">
              <a:solidFill>
                <a:sysClr val="windowText" lastClr="000000"/>
              </a:solidFill>
              <a:latin typeface="Calibri" panose="020F0502020204030204"/>
              <a:cs typeface="Arial" panose="020B0604020202020204" pitchFamily="34" charset="0"/>
            </a:endParaRPr>
          </a:p>
          <a:p>
            <a:pPr marL="283492" indent="-283492" algn="r" defTabSz="1133966" rtl="1">
              <a:defRPr/>
            </a:pPr>
            <a:endParaRPr lang="ar-EG" sz="4712" dirty="0">
              <a:solidFill>
                <a:sysClr val="windowText" lastClr="000000"/>
              </a:solidFill>
              <a:latin typeface="Calibri" panose="020F0502020204030204"/>
              <a:cs typeface="Arial" panose="020B0604020202020204" pitchFamily="34" charset="0"/>
            </a:endParaRPr>
          </a:p>
          <a:p>
            <a:pPr marL="283492" indent="-283492" algn="r" defTabSz="1133966" rtl="1">
              <a:defRPr/>
            </a:pPr>
            <a:endParaRPr lang="ar-EG" sz="3472" dirty="0">
              <a:solidFill>
                <a:sysClr val="windowText" lastClr="000000"/>
              </a:solidFill>
              <a:latin typeface="Calibri" panose="020F0502020204030204"/>
              <a:cs typeface="Arial" panose="020B0604020202020204" pitchFamily="34" charset="0"/>
            </a:endParaRPr>
          </a:p>
          <a:p>
            <a:pPr marL="283492" indent="-283492" algn="r" defTabSz="1133966" rtl="1">
              <a:defRPr/>
            </a:pPr>
            <a:endParaRPr lang="ar-EG" sz="3472" dirty="0">
              <a:solidFill>
                <a:sysClr val="windowText" lastClr="000000"/>
              </a:solidFill>
              <a:latin typeface="Calibri" panose="020F0502020204030204"/>
              <a:cs typeface="Arial" panose="020B0604020202020204" pitchFamily="34" charset="0"/>
            </a:endParaRPr>
          </a:p>
          <a:p>
            <a:pPr marL="0" indent="0" algn="r" defTabSz="1133966" rtl="1">
              <a:buNone/>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976603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549</Words>
  <Application>Microsoft Office PowerPoint</Application>
  <PresentationFormat>Custom</PresentationFormat>
  <Paragraphs>55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Segoe UI</vt:lpstr>
      <vt:lpstr>Wingdings</vt:lpstr>
      <vt:lpstr>Office Theme</vt:lpstr>
      <vt:lpstr>نموذج لعرض المشروعات المتأهلة على مستوى المحافظات</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12</cp:revision>
  <dcterms:created xsi:type="dcterms:W3CDTF">2022-09-29T13:35:57Z</dcterms:created>
  <dcterms:modified xsi:type="dcterms:W3CDTF">2022-10-20T20:55:04Z</dcterms:modified>
</cp:coreProperties>
</file>