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17" r:id="rId2"/>
    <p:sldId id="267" r:id="rId3"/>
    <p:sldId id="318" r:id="rId4"/>
    <p:sldId id="268" r:id="rId5"/>
    <p:sldId id="269"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B60A2F"/>
    <a:srgbClr val="D60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632C817-8186-4714-9181-0F1C738F6EE1}" type="datetimeFigureOut">
              <a:rPr lang="ar-EG" smtClean="0"/>
              <a:t>29/03/1444</a:t>
            </a:fld>
            <a:endParaRPr lang="ar-EG"/>
          </a:p>
        </p:txBody>
      </p:sp>
      <p:sp>
        <p:nvSpPr>
          <p:cNvPr id="4" name="عنصر نائب لصورة الشريحة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14F2DAC-72E0-4E3D-BC30-153CECD4D698}" type="slidenum">
              <a:rPr lang="ar-EG" smtClean="0"/>
              <a:t>‹#›</a:t>
            </a:fld>
            <a:endParaRPr lang="ar-EG"/>
          </a:p>
        </p:txBody>
      </p:sp>
    </p:spTree>
    <p:extLst>
      <p:ext uri="{BB962C8B-B14F-4D97-AF65-F5344CB8AC3E}">
        <p14:creationId xmlns:p14="http://schemas.microsoft.com/office/powerpoint/2010/main" val="3311190754"/>
      </p:ext>
    </p:extLst>
  </p:cSld>
  <p:clrMap bg1="lt1" tx1="dk1" bg2="lt2" tx2="dk2" accent1="accent1" accent2="accent2" accent3="accent3" accent4="accent4" accent5="accent5" accent6="accent6" hlink="hlink" folHlink="folHlink"/>
  <p:notesStyle>
    <a:lvl1pPr marL="0" algn="r" defTabSz="1238921" rtl="1" eaLnBrk="1" latinLnBrk="0" hangingPunct="1">
      <a:defRPr sz="1626" kern="1200">
        <a:solidFill>
          <a:schemeClr val="tx1"/>
        </a:solidFill>
        <a:latin typeface="+mn-lt"/>
        <a:ea typeface="+mn-ea"/>
        <a:cs typeface="+mn-cs"/>
      </a:defRPr>
    </a:lvl1pPr>
    <a:lvl2pPr marL="619460" algn="r" defTabSz="1238921" rtl="1" eaLnBrk="1" latinLnBrk="0" hangingPunct="1">
      <a:defRPr sz="1626" kern="1200">
        <a:solidFill>
          <a:schemeClr val="tx1"/>
        </a:solidFill>
        <a:latin typeface="+mn-lt"/>
        <a:ea typeface="+mn-ea"/>
        <a:cs typeface="+mn-cs"/>
      </a:defRPr>
    </a:lvl2pPr>
    <a:lvl3pPr marL="1238921" algn="r" defTabSz="1238921" rtl="1" eaLnBrk="1" latinLnBrk="0" hangingPunct="1">
      <a:defRPr sz="1626" kern="1200">
        <a:solidFill>
          <a:schemeClr val="tx1"/>
        </a:solidFill>
        <a:latin typeface="+mn-lt"/>
        <a:ea typeface="+mn-ea"/>
        <a:cs typeface="+mn-cs"/>
      </a:defRPr>
    </a:lvl3pPr>
    <a:lvl4pPr marL="1858381" algn="r" defTabSz="1238921" rtl="1" eaLnBrk="1" latinLnBrk="0" hangingPunct="1">
      <a:defRPr sz="1626" kern="1200">
        <a:solidFill>
          <a:schemeClr val="tx1"/>
        </a:solidFill>
        <a:latin typeface="+mn-lt"/>
        <a:ea typeface="+mn-ea"/>
        <a:cs typeface="+mn-cs"/>
      </a:defRPr>
    </a:lvl4pPr>
    <a:lvl5pPr marL="2477841" algn="r" defTabSz="1238921" rtl="1" eaLnBrk="1" latinLnBrk="0" hangingPunct="1">
      <a:defRPr sz="1626" kern="1200">
        <a:solidFill>
          <a:schemeClr val="tx1"/>
        </a:solidFill>
        <a:latin typeface="+mn-lt"/>
        <a:ea typeface="+mn-ea"/>
        <a:cs typeface="+mn-cs"/>
      </a:defRPr>
    </a:lvl5pPr>
    <a:lvl6pPr marL="3097301" algn="r" defTabSz="1238921" rtl="1" eaLnBrk="1" latinLnBrk="0" hangingPunct="1">
      <a:defRPr sz="1626" kern="1200">
        <a:solidFill>
          <a:schemeClr val="tx1"/>
        </a:solidFill>
        <a:latin typeface="+mn-lt"/>
        <a:ea typeface="+mn-ea"/>
        <a:cs typeface="+mn-cs"/>
      </a:defRPr>
    </a:lvl6pPr>
    <a:lvl7pPr marL="3716762" algn="r" defTabSz="1238921" rtl="1" eaLnBrk="1" latinLnBrk="0" hangingPunct="1">
      <a:defRPr sz="1626" kern="1200">
        <a:solidFill>
          <a:schemeClr val="tx1"/>
        </a:solidFill>
        <a:latin typeface="+mn-lt"/>
        <a:ea typeface="+mn-ea"/>
        <a:cs typeface="+mn-cs"/>
      </a:defRPr>
    </a:lvl7pPr>
    <a:lvl8pPr marL="4336222" algn="r" defTabSz="1238921" rtl="1" eaLnBrk="1" latinLnBrk="0" hangingPunct="1">
      <a:defRPr sz="1626" kern="1200">
        <a:solidFill>
          <a:schemeClr val="tx1"/>
        </a:solidFill>
        <a:latin typeface="+mn-lt"/>
        <a:ea typeface="+mn-ea"/>
        <a:cs typeface="+mn-cs"/>
      </a:defRPr>
    </a:lvl8pPr>
    <a:lvl9pPr marL="4955682" algn="r" defTabSz="1238921" rtl="1" eaLnBrk="1" latinLnBrk="0" hangingPunct="1">
      <a:defRPr sz="16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41396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6304472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456209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689199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505449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61877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29/03/1444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0506637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29/03/1444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172408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29/03/1444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67519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821435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66586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29/03/1444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779378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079115" y="4033089"/>
            <a:ext cx="9696994" cy="4741817"/>
          </a:xfrm>
        </p:spPr>
        <p:txBody>
          <a:bodyPr>
            <a:noAutofit/>
          </a:bodyPr>
          <a:lstStyle/>
          <a:p>
            <a:pPr>
              <a:lnSpc>
                <a:spcPct val="150000"/>
              </a:lnSpc>
            </a:pPr>
            <a:br>
              <a:rPr lang="ar-EG"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ar-EG"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r>
              <a:rPr lang="en-US" sz="4000" b="1" dirty="0">
                <a:solidFill>
                  <a:srgbClr val="C00000"/>
                </a:solidFill>
                <a:latin typeface="Aldhabi" pitchFamily="2" charset="-78"/>
                <a:ea typeface="+mn-ea"/>
                <a:cs typeface="Akhbar MT" pitchFamily="2" charset="-78"/>
              </a:rPr>
              <a:t>                                                                                       </a:t>
            </a: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r>
              <a:rPr lang="en-US" sz="4000" b="1" dirty="0">
                <a:solidFill>
                  <a:srgbClr val="C00000"/>
                </a:solidFill>
                <a:latin typeface="Aldhabi" pitchFamily="2" charset="-78"/>
                <a:ea typeface="+mn-ea"/>
                <a:cs typeface="Akhbar MT" pitchFamily="2" charset="-78"/>
              </a:rPr>
              <a:t>     </a:t>
            </a:r>
            <a:br>
              <a:rPr lang="ar-EG" sz="4000" b="1" dirty="0">
                <a:solidFill>
                  <a:srgbClr val="C00000"/>
                </a:solidFill>
                <a:latin typeface="Aldhabi" pitchFamily="2" charset="-78"/>
                <a:ea typeface="+mn-ea"/>
                <a:cs typeface="Akhbar MT" pitchFamily="2" charset="-78"/>
              </a:rPr>
            </a:br>
            <a:br>
              <a:rPr lang="en-US" sz="4000" b="1" dirty="0">
                <a:solidFill>
                  <a:srgbClr val="C00000"/>
                </a:solidFill>
                <a:latin typeface="Aldhabi" pitchFamily="2" charset="-78"/>
                <a:ea typeface="+mn-ea"/>
                <a:cs typeface="Akhbar MT" pitchFamily="2" charset="-78"/>
              </a:rPr>
            </a:br>
            <a:br>
              <a:rPr lang="ar-EG" sz="4000" b="1" dirty="0">
                <a:solidFill>
                  <a:srgbClr val="C00000"/>
                </a:solidFill>
                <a:latin typeface="Aldhabi" pitchFamily="2" charset="-78"/>
                <a:ea typeface="+mn-ea"/>
                <a:cs typeface="Akhbar MT" pitchFamily="2" charset="-78"/>
              </a:rPr>
            </a:br>
            <a:r>
              <a:rPr lang="ar-EG" sz="3600" b="1" dirty="0">
                <a:solidFill>
                  <a:schemeClr val="accent6">
                    <a:lumMod val="50000"/>
                  </a:schemeClr>
                </a:solidFill>
                <a:cs typeface="PT Bold Heading" pitchFamily="2" charset="-78"/>
              </a:rPr>
              <a:t>المبادرة الوطنية للمشروعات الخضراء الذكية</a:t>
            </a:r>
            <a:br>
              <a:rPr lang="en-US" sz="4000" b="1" dirty="0"/>
            </a:br>
            <a:r>
              <a:rPr lang="ar-EG" sz="4000" b="1" dirty="0">
                <a:solidFill>
                  <a:srgbClr val="C00000"/>
                </a:solidFill>
                <a:latin typeface="Aldhabi" pitchFamily="2" charset="-78"/>
                <a:ea typeface="+mn-ea"/>
              </a:rPr>
              <a:t>فئة المشروعات المتوسطة</a:t>
            </a:r>
            <a:br>
              <a:rPr lang="ar-EG" sz="4000" b="1" dirty="0">
                <a:solidFill>
                  <a:srgbClr val="C00000"/>
                </a:solidFill>
                <a:latin typeface="Aldhabi" pitchFamily="2" charset="-78"/>
                <a:ea typeface="+mn-ea"/>
                <a:cs typeface="Akhbar MT" pitchFamily="2" charset="-78"/>
              </a:rPr>
            </a:br>
            <a:r>
              <a:rPr lang="ar-EG" sz="4000" b="1" dirty="0">
                <a:solidFill>
                  <a:schemeClr val="tx2">
                    <a:lumMod val="50000"/>
                  </a:schemeClr>
                </a:solidFill>
                <a:latin typeface="Aldhabi" pitchFamily="2" charset="-78"/>
                <a:ea typeface="+mn-ea"/>
                <a:cs typeface="+mn-cs"/>
              </a:rPr>
              <a:t>الاسم</a:t>
            </a:r>
            <a:r>
              <a:rPr lang="ar-EG" sz="3200" b="1" dirty="0">
                <a:solidFill>
                  <a:schemeClr val="tx2">
                    <a:lumMod val="75000"/>
                  </a:schemeClr>
                </a:solidFill>
                <a:latin typeface="Aldhabi" pitchFamily="2" charset="-78"/>
                <a:ea typeface="+mn-ea"/>
                <a:cs typeface="+mn-cs"/>
              </a:rPr>
              <a:t>:</a:t>
            </a:r>
            <a:r>
              <a:rPr lang="ar-EG" sz="4000" b="1" dirty="0">
                <a:solidFill>
                  <a:schemeClr val="tx2">
                    <a:lumMod val="75000"/>
                  </a:schemeClr>
                </a:solidFill>
                <a:latin typeface="Aldhabi" pitchFamily="2" charset="-78"/>
                <a:ea typeface="+mn-ea"/>
                <a:cs typeface="+mn-cs"/>
              </a:rPr>
              <a:t> </a:t>
            </a:r>
            <a:r>
              <a:rPr lang="ar-EG" sz="4000" b="1" dirty="0">
                <a:solidFill>
                  <a:prstClr val="black"/>
                </a:solidFill>
                <a:latin typeface="Aldhabi" pitchFamily="2" charset="-78"/>
                <a:ea typeface="+mn-ea"/>
                <a:cs typeface="+mn-cs"/>
              </a:rPr>
              <a:t>د/ ايمان عبد الفتاح مصطفي شكر</a:t>
            </a:r>
            <a:br>
              <a:rPr lang="ar-EG" sz="4000" b="1" dirty="0">
                <a:solidFill>
                  <a:srgbClr val="0D8532"/>
                </a:solidFill>
                <a:latin typeface="Aldhabi" pitchFamily="2" charset="-78"/>
                <a:ea typeface="+mn-ea"/>
                <a:cs typeface="+mn-cs"/>
              </a:rPr>
            </a:br>
            <a:r>
              <a:rPr lang="ar-EG" sz="4000" b="1" dirty="0">
                <a:solidFill>
                  <a:schemeClr val="tx2">
                    <a:lumMod val="50000"/>
                  </a:schemeClr>
                </a:solidFill>
                <a:latin typeface="Aldhabi" pitchFamily="2" charset="-78"/>
                <a:ea typeface="+mn-ea"/>
                <a:cs typeface="+mn-cs"/>
              </a:rPr>
              <a:t>الوظيفة</a:t>
            </a:r>
            <a:r>
              <a:rPr lang="ar-EG" sz="3200" b="1" dirty="0">
                <a:solidFill>
                  <a:prstClr val="black"/>
                </a:solidFill>
                <a:latin typeface="Aldhabi" pitchFamily="2" charset="-78"/>
                <a:ea typeface="+mn-ea"/>
                <a:cs typeface="+mn-cs"/>
              </a:rPr>
              <a:t>:</a:t>
            </a:r>
            <a:r>
              <a:rPr lang="ar-EG" sz="4000" b="1" dirty="0">
                <a:solidFill>
                  <a:prstClr val="black"/>
                </a:solidFill>
                <a:latin typeface="Aldhabi" pitchFamily="2" charset="-78"/>
                <a:ea typeface="+mn-ea"/>
                <a:cs typeface="+mn-cs"/>
              </a:rPr>
              <a:t> استاذ مساعد بجامعة المنوفية</a:t>
            </a:r>
            <a:br>
              <a:rPr lang="ar-EG" sz="4000" b="1" dirty="0">
                <a:solidFill>
                  <a:prstClr val="black"/>
                </a:solidFill>
                <a:latin typeface="Aldhabi" pitchFamily="2" charset="-78"/>
                <a:ea typeface="+mn-ea"/>
                <a:cs typeface="Akhbar MT" pitchFamily="2" charset="-78"/>
              </a:rPr>
            </a:br>
            <a:endParaRPr lang="ar-EG" sz="4000" dirty="0">
              <a:solidFill>
                <a:srgbClr val="B60A2F"/>
              </a:solidFill>
              <a:latin typeface="Aldhabi" pitchFamily="2" charset="-78"/>
              <a:ea typeface="+mn-ea"/>
            </a:endParaRPr>
          </a:p>
        </p:txBody>
      </p:sp>
      <p:pic>
        <p:nvPicPr>
          <p:cNvPr id="1026" name="Picture 2" descr="اعراب بسم الله الرحمن الرحيم - مقا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0180" y="2635364"/>
            <a:ext cx="2379227" cy="496389"/>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0306710" y="3280189"/>
            <a:ext cx="2201244" cy="523220"/>
          </a:xfrm>
          <a:prstGeom prst="rect">
            <a:avLst/>
          </a:prstGeom>
        </p:spPr>
        <p:txBody>
          <a:bodyPr wrap="none">
            <a:spAutoFit/>
          </a:bodyPr>
          <a:lstStyle/>
          <a:p>
            <a:r>
              <a:rPr lang="ar-EG" sz="2800" b="1" dirty="0">
                <a:latin typeface="Arial" pitchFamily="34" charset="0"/>
                <a:cs typeface="PT Bold Heading" pitchFamily="2" charset="-78"/>
              </a:rPr>
              <a:t>محافظة المنوفية</a:t>
            </a:r>
            <a:endParaRPr lang="ar-EG" sz="2800" dirty="0"/>
          </a:p>
        </p:txBody>
      </p:sp>
    </p:spTree>
    <p:extLst>
      <p:ext uri="{BB962C8B-B14F-4D97-AF65-F5344CB8AC3E}">
        <p14:creationId xmlns:p14="http://schemas.microsoft.com/office/powerpoint/2010/main" val="39450907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1875" y="2838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endParaRPr lang="en-US" dirty="0">
              <a:solidFill>
                <a:sysClr val="windowText" lastClr="000000"/>
              </a:solidFill>
              <a:latin typeface="Calibri Light" panose="020F0302020204030204"/>
            </a:endParaRPr>
          </a:p>
        </p:txBody>
      </p:sp>
      <p:sp>
        <p:nvSpPr>
          <p:cNvPr id="7" name="Content Placeholder 2"/>
          <p:cNvSpPr txBox="1">
            <a:spLocks/>
          </p:cNvSpPr>
          <p:nvPr/>
        </p:nvSpPr>
        <p:spPr>
          <a:xfrm>
            <a:off x="1986190" y="3693456"/>
            <a:ext cx="11234057" cy="5081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150000"/>
              </a:lnSpc>
              <a:spcBef>
                <a:spcPts val="580"/>
              </a:spcBef>
              <a:buClr>
                <a:srgbClr val="D34817"/>
              </a:buClr>
              <a:buSzPct val="85000"/>
              <a:buNone/>
            </a:pPr>
            <a:r>
              <a:rPr lang="ar-EG" sz="2400" b="1" dirty="0">
                <a:effectLst>
                  <a:outerShdw blurRad="63500" dist="38100" dir="5400000" algn="t" rotWithShape="0">
                    <a:prstClr val="black">
                      <a:alpha val="25000"/>
                    </a:prstClr>
                  </a:outerShdw>
                </a:effectLst>
                <a:latin typeface="Palatino Linotype"/>
                <a:ea typeface="+mj-ea"/>
                <a:cs typeface="PT Bold Heading" pitchFamily="2" charset="-78"/>
              </a:rPr>
              <a:t>فكرته</a:t>
            </a:r>
            <a:r>
              <a:rPr lang="ar-EG" b="1" dirty="0">
                <a:effectLst>
                  <a:outerShdw blurRad="63500" dist="38100" dir="5400000" algn="t" rotWithShape="0">
                    <a:prstClr val="black">
                      <a:alpha val="25000"/>
                    </a:prstClr>
                  </a:outerShdw>
                </a:effectLst>
                <a:latin typeface="Palatino Linotype"/>
                <a:ea typeface="+mj-ea"/>
                <a:cs typeface="PT Bold Heading" pitchFamily="2" charset="-78"/>
              </a:rPr>
              <a:t>:</a:t>
            </a:r>
          </a:p>
          <a:p>
            <a:pPr marL="274320" indent="-274320" algn="just" rtl="1">
              <a:lnSpc>
                <a:spcPct val="150000"/>
              </a:lnSpc>
              <a:spcBef>
                <a:spcPts val="580"/>
              </a:spcBef>
              <a:buClr>
                <a:srgbClr val="D34817"/>
              </a:buClr>
              <a:buSzPct val="85000"/>
              <a:buFont typeface="Wingdings 2"/>
              <a:buChar char=""/>
            </a:pPr>
            <a:r>
              <a:rPr lang="ar-EG" sz="2400" dirty="0">
                <a:effectLst>
                  <a:outerShdw blurRad="63500" dist="38100" dir="5400000" algn="t" rotWithShape="0">
                    <a:prstClr val="black">
                      <a:alpha val="25000"/>
                    </a:prstClr>
                  </a:outerShdw>
                </a:effectLst>
                <a:latin typeface="Arial" pitchFamily="34" charset="0"/>
                <a:ea typeface="+mj-ea"/>
                <a:cs typeface="+mj-cs"/>
              </a:rPr>
              <a:t>يستهدف إعادة تدوير النفايات الإلكترونية وتجميعها وفرزها بطريقة ذكية صديقة للبيئة. عن طريق بناء مصنع متكامل بمرفقاته </a:t>
            </a:r>
            <a:r>
              <a:rPr lang="ar-EG" sz="2400" dirty="0">
                <a:effectLst>
                  <a:outerShdw blurRad="63500" dist="38100" dir="5400000" algn="t" rotWithShape="0">
                    <a:prstClr val="black">
                      <a:alpha val="25000"/>
                    </a:prstClr>
                  </a:outerShdw>
                </a:effectLst>
                <a:latin typeface="Arial" pitchFamily="34" charset="0"/>
                <a:cs typeface="+mj-cs"/>
              </a:rPr>
              <a:t>الذي</a:t>
            </a:r>
            <a:r>
              <a:rPr lang="ar-EG" sz="2400" dirty="0">
                <a:effectLst>
                  <a:outerShdw blurRad="63500" dist="38100" dir="5400000" algn="t" rotWithShape="0">
                    <a:prstClr val="black">
                      <a:alpha val="25000"/>
                    </a:prstClr>
                  </a:outerShdw>
                </a:effectLst>
                <a:latin typeface="Arial" pitchFamily="34" charset="0"/>
                <a:ea typeface="+mj-ea"/>
                <a:cs typeface="+mj-cs"/>
              </a:rPr>
              <a:t> يعد الأول من نوعه علي مستوي محافظة المنوفية والوطن العربي أجمع الذى يعمل باستخدام التكنولوجيا الحديثة والذكاء الاصطناعي في جميع المراحل والذي سيكون بمثابة مدينه مستدامة لفرز واعادة تدوير النفايات الالكترونية</a:t>
            </a:r>
            <a:r>
              <a:rPr lang="ar-EG" sz="2400" dirty="0">
                <a:effectLst>
                  <a:outerShdw blurRad="63500" dist="38100" dir="5400000" algn="t" rotWithShape="0">
                    <a:prstClr val="black">
                      <a:alpha val="25000"/>
                    </a:prstClr>
                  </a:outerShdw>
                </a:effectLst>
                <a:ea typeface="+mj-ea"/>
                <a:cs typeface="+mj-cs"/>
              </a:rPr>
              <a:t>. </a:t>
            </a:r>
          </a:p>
          <a:p>
            <a:pPr algn="just" rtl="1">
              <a:lnSpc>
                <a:spcPct val="150000"/>
              </a:lnSpc>
              <a:spcBef>
                <a:spcPts val="580"/>
              </a:spcBef>
              <a:buClr>
                <a:srgbClr val="D34817"/>
              </a:buClr>
              <a:buSzPct val="85000"/>
              <a:buFont typeface="Wingdings" pitchFamily="2" charset="2"/>
              <a:buChar char="Ø"/>
            </a:pPr>
            <a:r>
              <a:rPr lang="ar-EG" sz="2400" b="1" dirty="0">
                <a:solidFill>
                  <a:srgbClr val="C00000"/>
                </a:solidFill>
                <a:effectLst>
                  <a:outerShdw blurRad="63500" dist="38100" dir="5400000" algn="t" rotWithShape="0">
                    <a:prstClr val="black">
                      <a:alpha val="25000"/>
                    </a:prstClr>
                  </a:outerShdw>
                </a:effectLst>
                <a:ea typeface="+mj-ea"/>
                <a:cs typeface="+mj-cs"/>
              </a:rPr>
              <a:t>حيث تستخدم الطاقة الشمسية لتشغيل المصنع بأكمله</a:t>
            </a:r>
            <a:r>
              <a:rPr lang="ar-EG" sz="2400" b="1" dirty="0">
                <a:effectLst>
                  <a:outerShdw blurRad="63500" dist="38100" dir="5400000" algn="t" rotWithShape="0">
                    <a:prstClr val="black">
                      <a:alpha val="25000"/>
                    </a:prstClr>
                  </a:outerShdw>
                </a:effectLst>
                <a:ea typeface="+mj-ea"/>
                <a:cs typeface="+mj-cs"/>
              </a:rPr>
              <a:t>. </a:t>
            </a:r>
          </a:p>
        </p:txBody>
      </p:sp>
      <p:sp>
        <p:nvSpPr>
          <p:cNvPr id="2" name="مستطيل 1"/>
          <p:cNvSpPr/>
          <p:nvPr/>
        </p:nvSpPr>
        <p:spPr>
          <a:xfrm>
            <a:off x="2861400" y="2831587"/>
            <a:ext cx="9483634" cy="1815882"/>
          </a:xfrm>
          <a:prstGeom prst="rect">
            <a:avLst/>
          </a:prstGeom>
        </p:spPr>
        <p:txBody>
          <a:bodyPr wrap="square">
            <a:spAutoFit/>
          </a:bodyPr>
          <a:lstStyle/>
          <a:p>
            <a:pPr algn="ctr"/>
            <a:r>
              <a:rPr lang="ar-EG" sz="2800" b="1" dirty="0">
                <a:latin typeface="Bodoni MT Black" pitchFamily="18" charset="0"/>
                <a:cs typeface="PT Bold Heading" pitchFamily="2" charset="-78"/>
              </a:rPr>
              <a:t>عنوان المشروع</a:t>
            </a:r>
            <a:r>
              <a:rPr lang="ar-EG" sz="2800" b="1" dirty="0">
                <a:solidFill>
                  <a:srgbClr val="D60C37"/>
                </a:solidFill>
                <a:latin typeface="Bodoni MT Black" pitchFamily="18" charset="0"/>
                <a:cs typeface="PT Bold Heading" pitchFamily="2" charset="-78"/>
              </a:rPr>
              <a:t>                                                                                    </a:t>
            </a:r>
            <a:br>
              <a:rPr lang="ar-EG" sz="2800" b="1" dirty="0">
                <a:solidFill>
                  <a:srgbClr val="D60C37"/>
                </a:solidFill>
                <a:latin typeface="Bodoni MT Black" pitchFamily="18" charset="0"/>
                <a:cs typeface="PT Bold Heading" pitchFamily="2" charset="-78"/>
              </a:rPr>
            </a:br>
            <a:r>
              <a:rPr lang="en-US" sz="2800" b="1" dirty="0">
                <a:solidFill>
                  <a:srgbClr val="C00000"/>
                </a:solidFill>
                <a:latin typeface="Bodoni MT Black" pitchFamily="18" charset="0"/>
                <a:cs typeface="PT Bold Heading" pitchFamily="2" charset="-78"/>
              </a:rPr>
              <a:t>E-Waste Recycling </a:t>
            </a:r>
            <a:br>
              <a:rPr lang="ar-EG" sz="2800" b="1" dirty="0">
                <a:solidFill>
                  <a:srgbClr val="C00000"/>
                </a:solidFill>
                <a:latin typeface="Bodoni MT Black" pitchFamily="18" charset="0"/>
                <a:cs typeface="PT Bold Heading" pitchFamily="2" charset="-78"/>
              </a:rPr>
            </a:br>
            <a:r>
              <a:rPr lang="en-US" sz="2800" b="1" dirty="0">
                <a:solidFill>
                  <a:srgbClr val="C00000"/>
                </a:solidFill>
                <a:latin typeface="Bodoni MT Black" pitchFamily="18" charset="0"/>
                <a:cs typeface="PT Bold Heading" pitchFamily="2" charset="-78"/>
              </a:rPr>
              <a:t>“</a:t>
            </a:r>
            <a:r>
              <a:rPr lang="ar-EG" sz="2800" b="1" dirty="0">
                <a:cs typeface="PT Bold Heading" pitchFamily="2" charset="-78"/>
              </a:rPr>
              <a:t>اعادة تدوير النفايات الإلكترونية بطريقة ذكية صديقة للبيئة.</a:t>
            </a:r>
            <a:r>
              <a:rPr lang="en-US" sz="2800" b="1" dirty="0">
                <a:solidFill>
                  <a:srgbClr val="C00000"/>
                </a:solidFill>
                <a:latin typeface="Bodoni MT Black" pitchFamily="18" charset="0"/>
                <a:cs typeface="PT Bold Heading" pitchFamily="2" charset="-78"/>
              </a:rPr>
              <a:t> “</a:t>
            </a:r>
            <a:br>
              <a:rPr lang="ar-EG" sz="2800" b="1" dirty="0">
                <a:cs typeface="PT Bold Heading" pitchFamily="2" charset="-78"/>
              </a:rPr>
            </a:br>
            <a:endParaRPr lang="ar-EG" sz="2800" dirty="0"/>
          </a:p>
        </p:txBody>
      </p:sp>
      <p:pic>
        <p:nvPicPr>
          <p:cNvPr id="8" name="Picture 2" descr="C:\Users\pc\Desktop\solar-factor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430" y="7759948"/>
            <a:ext cx="3958046" cy="1397725"/>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883" y="6670151"/>
            <a:ext cx="6230983" cy="248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507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1875" y="2838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endParaRPr lang="en-US" dirty="0">
              <a:solidFill>
                <a:sysClr val="windowText" lastClr="000000"/>
              </a:solidFill>
              <a:latin typeface="Calibri Light" panose="020F0302020204030204"/>
            </a:endParaRPr>
          </a:p>
        </p:txBody>
      </p:sp>
      <p:sp>
        <p:nvSpPr>
          <p:cNvPr id="7" name="Content Placeholder 2"/>
          <p:cNvSpPr txBox="1">
            <a:spLocks/>
          </p:cNvSpPr>
          <p:nvPr/>
        </p:nvSpPr>
        <p:spPr>
          <a:xfrm>
            <a:off x="2578372" y="1605985"/>
            <a:ext cx="11077302" cy="7451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just" rtl="1">
              <a:lnSpc>
                <a:spcPct val="150000"/>
              </a:lnSpc>
              <a:spcBef>
                <a:spcPts val="580"/>
              </a:spcBef>
              <a:buClr>
                <a:srgbClr val="D34817"/>
              </a:buClr>
              <a:buSzPct val="85000"/>
              <a:buFont typeface="Wingdings 2"/>
              <a:buChar char=""/>
            </a:pPr>
            <a:r>
              <a:rPr lang="ar-EG" sz="2400" dirty="0">
                <a:solidFill>
                  <a:prstClr val="black">
                    <a:lumMod val="95000"/>
                    <a:lumOff val="5000"/>
                  </a:prstClr>
                </a:solidFill>
                <a:latin typeface="Century Gothic"/>
                <a:cs typeface="Times New Roman"/>
              </a:rPr>
              <a:t>حيث يتم انشاء المصنع علي مساحة المشروع سوف تستغل الاستغلال الامثل </a:t>
            </a:r>
            <a:r>
              <a:rPr lang="ar-EG" sz="2400" b="1" dirty="0">
                <a:solidFill>
                  <a:prstClr val="black">
                    <a:lumMod val="95000"/>
                    <a:lumOff val="5000"/>
                  </a:prstClr>
                </a:solidFill>
                <a:latin typeface="Century Gothic"/>
                <a:cs typeface="Times New Roman"/>
              </a:rPr>
              <a:t>لزراعتها بجميع  أنواع النباتات والأشجار الصديقة للبيئة المثمرة والمعمرة والطاردة للحشرات</a:t>
            </a:r>
            <a:r>
              <a:rPr lang="ar-EG" b="1" dirty="0">
                <a:solidFill>
                  <a:prstClr val="black">
                    <a:lumMod val="95000"/>
                    <a:lumOff val="5000"/>
                  </a:prstClr>
                </a:solidFill>
                <a:latin typeface="Century Gothic"/>
                <a:cs typeface="Times New Roman"/>
              </a:rPr>
              <a:t>.</a:t>
            </a:r>
            <a:endParaRPr lang="ar-EG" b="1" dirty="0">
              <a:ea typeface="Calibri"/>
            </a:endParaRPr>
          </a:p>
          <a:p>
            <a:pPr marL="274320" indent="-274320" algn="just" rtl="1">
              <a:lnSpc>
                <a:spcPct val="150000"/>
              </a:lnSpc>
              <a:spcBef>
                <a:spcPts val="580"/>
              </a:spcBef>
              <a:buClr>
                <a:srgbClr val="D34817"/>
              </a:buClr>
              <a:buSzPct val="85000"/>
              <a:buFont typeface="Wingdings 2"/>
              <a:buChar char=""/>
            </a:pPr>
            <a:r>
              <a:rPr lang="ar-EG" b="1" dirty="0">
                <a:ea typeface="Calibri"/>
              </a:rPr>
              <a:t>استخدام مواد بناء ذكية صديقة للبيئة تستخدم في المباني الخضراء/المستدامة.</a:t>
            </a:r>
          </a:p>
          <a:p>
            <a:pPr marL="274320" indent="-274320" algn="ctr" rtl="1">
              <a:lnSpc>
                <a:spcPct val="150000"/>
              </a:lnSpc>
              <a:spcBef>
                <a:spcPts val="580"/>
              </a:spcBef>
              <a:buClr>
                <a:srgbClr val="D34817"/>
              </a:buClr>
              <a:buSzPct val="85000"/>
              <a:buFont typeface="Wingdings 2"/>
              <a:buChar char=""/>
            </a:pPr>
            <a:endParaRPr lang="ar-EG" b="1" dirty="0">
              <a:ea typeface="Calibri"/>
            </a:endParaRPr>
          </a:p>
          <a:p>
            <a:pPr marL="274320" indent="-274320" algn="just" rtl="1">
              <a:lnSpc>
                <a:spcPct val="150000"/>
              </a:lnSpc>
              <a:spcBef>
                <a:spcPts val="580"/>
              </a:spcBef>
              <a:buClr>
                <a:srgbClr val="D34817"/>
              </a:buClr>
              <a:buSzPct val="85000"/>
              <a:buFont typeface="Wingdings 2"/>
              <a:buChar char=""/>
            </a:pPr>
            <a:endParaRPr lang="ar-EG" b="1" dirty="0">
              <a:ea typeface="Calibri"/>
            </a:endParaRPr>
          </a:p>
          <a:p>
            <a:pPr marL="274320" indent="-274320" algn="just" rtl="1">
              <a:lnSpc>
                <a:spcPct val="150000"/>
              </a:lnSpc>
              <a:spcBef>
                <a:spcPts val="580"/>
              </a:spcBef>
              <a:buClr>
                <a:srgbClr val="D34817"/>
              </a:buClr>
              <a:buSzPct val="85000"/>
              <a:buFont typeface="Wingdings 2"/>
              <a:buChar char=""/>
            </a:pPr>
            <a:endParaRPr lang="ar-EG" b="1" dirty="0">
              <a:ea typeface="Calibri"/>
            </a:endParaRPr>
          </a:p>
          <a:p>
            <a:pPr marL="274320" indent="-274320" algn="just" rtl="1">
              <a:lnSpc>
                <a:spcPct val="150000"/>
              </a:lnSpc>
              <a:spcBef>
                <a:spcPts val="580"/>
              </a:spcBef>
              <a:buClr>
                <a:srgbClr val="D34817"/>
              </a:buClr>
              <a:buSzPct val="85000"/>
              <a:buFont typeface="Wingdings 2"/>
              <a:buChar char=""/>
            </a:pPr>
            <a:endParaRPr lang="ar-EG" b="1" dirty="0">
              <a:ea typeface="Calibri"/>
            </a:endParaRPr>
          </a:p>
          <a:p>
            <a:pPr marL="274320" indent="-274320" algn="just" rtl="1">
              <a:lnSpc>
                <a:spcPct val="150000"/>
              </a:lnSpc>
              <a:spcBef>
                <a:spcPts val="580"/>
              </a:spcBef>
              <a:buClr>
                <a:srgbClr val="D34817"/>
              </a:buClr>
              <a:buSzPct val="85000"/>
              <a:buFont typeface="Wingdings 2"/>
              <a:buChar char=""/>
            </a:pPr>
            <a:endParaRPr lang="ar-EG" b="1" dirty="0">
              <a:ea typeface="Calibri"/>
            </a:endParaRPr>
          </a:p>
          <a:p>
            <a:pPr marL="274320" indent="-274320" algn="just" rtl="1">
              <a:lnSpc>
                <a:spcPct val="150000"/>
              </a:lnSpc>
              <a:spcBef>
                <a:spcPts val="580"/>
              </a:spcBef>
              <a:buClr>
                <a:srgbClr val="D34817"/>
              </a:buClr>
              <a:buSzPct val="85000"/>
              <a:buFont typeface="Wingdings 2"/>
              <a:buChar char=""/>
            </a:pPr>
            <a:r>
              <a:rPr lang="ar-EG" b="1" dirty="0">
                <a:ea typeface="Calibri"/>
              </a:rPr>
              <a:t>تعظيم الاستفادة من المياه وترشيد الاستهلاك واستخدام صنبور الي التحكم </a:t>
            </a:r>
          </a:p>
          <a:p>
            <a:pPr marL="274320" indent="-274320" algn="just" rtl="1">
              <a:lnSpc>
                <a:spcPct val="150000"/>
              </a:lnSpc>
              <a:spcBef>
                <a:spcPts val="580"/>
              </a:spcBef>
              <a:buClr>
                <a:srgbClr val="D34817"/>
              </a:buClr>
              <a:buSzPct val="85000"/>
              <a:buFont typeface="Wingdings 2"/>
              <a:buChar char=""/>
            </a:pPr>
            <a:r>
              <a:rPr lang="ar-EG" sz="2400" b="1" dirty="0">
                <a:solidFill>
                  <a:srgbClr val="9A0000"/>
                </a:solidFill>
                <a:ea typeface="Calibri"/>
              </a:rPr>
              <a:t>العنصر التكنولوجي</a:t>
            </a:r>
            <a:r>
              <a:rPr lang="ar-EG" sz="2400" b="1" dirty="0">
                <a:ea typeface="Calibri"/>
              </a:rPr>
              <a:t>: يتم عملية التجميع عن طريق </a:t>
            </a:r>
            <a:r>
              <a:rPr lang="en-US" sz="2400" b="1" dirty="0">
                <a:ea typeface="Calibri"/>
                <a:cs typeface="Arial"/>
              </a:rPr>
              <a:t>Mobile applications</a:t>
            </a:r>
            <a:endParaRPr lang="ar-EG" sz="2400" b="1" dirty="0">
              <a:solidFill>
                <a:srgbClr val="C00000"/>
              </a:solidFill>
              <a:cs typeface="PT Bold Heading" pitchFamily="2" charset="-78"/>
            </a:endParaRPr>
          </a:p>
          <a:p>
            <a:pPr marL="274320" indent="-274320" algn="just" rtl="1">
              <a:lnSpc>
                <a:spcPct val="150000"/>
              </a:lnSpc>
              <a:spcBef>
                <a:spcPts val="580"/>
              </a:spcBef>
              <a:buClr>
                <a:srgbClr val="D34817"/>
              </a:buClr>
              <a:buSzPct val="85000"/>
              <a:buFont typeface="Wingdings 2"/>
              <a:buChar char=""/>
            </a:pPr>
            <a:endParaRPr lang="ar-EG" sz="2400" b="1" dirty="0">
              <a:solidFill>
                <a:srgbClr val="C00000"/>
              </a:solidFill>
              <a:cs typeface="PT Bold Heading" pitchFamily="2" charset="-78"/>
            </a:endParaRPr>
          </a:p>
          <a:p>
            <a:pPr marL="274320" indent="-274320" algn="just" rtl="1">
              <a:lnSpc>
                <a:spcPct val="150000"/>
              </a:lnSpc>
              <a:spcBef>
                <a:spcPts val="580"/>
              </a:spcBef>
              <a:buClr>
                <a:srgbClr val="D34817"/>
              </a:buClr>
              <a:buSzPct val="85000"/>
              <a:buFont typeface="Wingdings 2"/>
              <a:buChar char=""/>
            </a:pPr>
            <a:endParaRPr lang="ar-EG" sz="2400" b="1" dirty="0">
              <a:solidFill>
                <a:srgbClr val="C00000"/>
              </a:solidFill>
              <a:cs typeface="PT Bold Heading" pitchFamily="2" charset="-78"/>
            </a:endParaRPr>
          </a:p>
          <a:p>
            <a:pPr marL="274320" indent="-274320" algn="just" rtl="1">
              <a:lnSpc>
                <a:spcPct val="150000"/>
              </a:lnSpc>
              <a:spcBef>
                <a:spcPts val="580"/>
              </a:spcBef>
              <a:buClr>
                <a:srgbClr val="D34817"/>
              </a:buClr>
              <a:buSzPct val="85000"/>
              <a:buFont typeface="Wingdings 2"/>
              <a:buChar char=""/>
            </a:pPr>
            <a:endParaRPr lang="ar-EG" sz="2400" b="1" dirty="0">
              <a:solidFill>
                <a:srgbClr val="C00000"/>
              </a:solidFill>
              <a:cs typeface="PT Bold Heading" pitchFamily="2" charset="-78"/>
            </a:endParaRPr>
          </a:p>
          <a:p>
            <a:pPr marL="274320" indent="-274320" algn="just" rtl="1">
              <a:lnSpc>
                <a:spcPct val="150000"/>
              </a:lnSpc>
              <a:spcBef>
                <a:spcPts val="580"/>
              </a:spcBef>
              <a:buClr>
                <a:srgbClr val="D34817"/>
              </a:buClr>
              <a:buSzPct val="85000"/>
              <a:buFont typeface="Wingdings 2"/>
              <a:buChar char=""/>
            </a:pPr>
            <a:endParaRPr lang="ar-EG" sz="2400" b="1" dirty="0">
              <a:solidFill>
                <a:srgbClr val="C00000"/>
              </a:solidFill>
              <a:cs typeface="PT Bold Heading" pitchFamily="2" charset="-78"/>
            </a:endParaRPr>
          </a:p>
          <a:p>
            <a:pPr marL="0" indent="0" algn="just" rtl="1">
              <a:lnSpc>
                <a:spcPct val="150000"/>
              </a:lnSpc>
              <a:spcBef>
                <a:spcPts val="580"/>
              </a:spcBef>
              <a:buClr>
                <a:srgbClr val="D34817"/>
              </a:buClr>
              <a:buSzPct val="85000"/>
              <a:buNone/>
            </a:pPr>
            <a:r>
              <a:rPr lang="ar-EG" b="1" dirty="0">
                <a:ea typeface="Calibri"/>
              </a:rPr>
              <a:t>                                                </a:t>
            </a:r>
          </a:p>
          <a:p>
            <a:pPr marL="274320" indent="-274320" algn="just" rtl="1">
              <a:lnSpc>
                <a:spcPct val="150000"/>
              </a:lnSpc>
              <a:spcBef>
                <a:spcPts val="580"/>
              </a:spcBef>
              <a:buClr>
                <a:srgbClr val="D34817"/>
              </a:buClr>
              <a:buSzPct val="85000"/>
              <a:buFont typeface="Wingdings 2"/>
              <a:buChar char=""/>
            </a:pPr>
            <a:endParaRPr lang="en-US" b="1" dirty="0"/>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4607"/>
          <a:stretch/>
        </p:blipFill>
        <p:spPr bwMode="auto">
          <a:xfrm>
            <a:off x="1737994" y="7364118"/>
            <a:ext cx="2961938" cy="13062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676" y="3654267"/>
            <a:ext cx="3252651" cy="154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750" y="4973615"/>
            <a:ext cx="671005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930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1875" y="2838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endParaRPr lang="en-US" dirty="0">
              <a:solidFill>
                <a:sysClr val="windowText" lastClr="000000"/>
              </a:solidFill>
              <a:latin typeface="Calibri Light" panose="020F0302020204030204"/>
            </a:endParaRPr>
          </a:p>
        </p:txBody>
      </p:sp>
      <p:sp>
        <p:nvSpPr>
          <p:cNvPr id="7" name="Content Placeholder 2"/>
          <p:cNvSpPr txBox="1">
            <a:spLocks/>
          </p:cNvSpPr>
          <p:nvPr/>
        </p:nvSpPr>
        <p:spPr>
          <a:xfrm>
            <a:off x="4692771" y="1855574"/>
            <a:ext cx="9336628" cy="8047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just" rtl="1">
              <a:lnSpc>
                <a:spcPct val="150000"/>
              </a:lnSpc>
              <a:spcBef>
                <a:spcPts val="580"/>
              </a:spcBef>
              <a:buClr>
                <a:srgbClr val="D34817"/>
              </a:buClr>
              <a:buSzPct val="85000"/>
              <a:buFont typeface="Wingdings 2"/>
              <a:buChar char=""/>
            </a:pPr>
            <a:r>
              <a:rPr lang="ar-EG" sz="3200" b="1" dirty="0">
                <a:ea typeface="Calibri"/>
              </a:rPr>
              <a:t>ويتم تتبع جغرافي للشحن </a:t>
            </a:r>
            <a:r>
              <a:rPr lang="en-US" sz="3200" b="1" dirty="0">
                <a:ea typeface="Calibri"/>
                <a:cs typeface="Arial"/>
              </a:rPr>
              <a:t>GBS</a:t>
            </a:r>
            <a:r>
              <a:rPr lang="ar-EG" sz="3200" b="1" dirty="0">
                <a:ea typeface="Calibri"/>
              </a:rPr>
              <a:t> (المخلفات الالكترونية).</a:t>
            </a:r>
          </a:p>
          <a:p>
            <a:pPr marL="274320" indent="-274320" algn="just" rtl="1">
              <a:lnSpc>
                <a:spcPct val="150000"/>
              </a:lnSpc>
              <a:spcBef>
                <a:spcPts val="580"/>
              </a:spcBef>
              <a:buClr>
                <a:srgbClr val="D34817"/>
              </a:buClr>
              <a:buSzPct val="85000"/>
              <a:buFont typeface="Wingdings 2"/>
              <a:buChar char=""/>
            </a:pPr>
            <a:r>
              <a:rPr lang="ar-EG" dirty="0">
                <a:solidFill>
                  <a:srgbClr val="C00000"/>
                </a:solidFill>
                <a:cs typeface="PT Bold Heading" pitchFamily="2" charset="-78"/>
              </a:rPr>
              <a:t>استخدام حاويات ذكية وفرز ذكي :</a:t>
            </a:r>
          </a:p>
          <a:p>
            <a:pPr marL="274320" indent="-274320" algn="just" rtl="1">
              <a:lnSpc>
                <a:spcPct val="150000"/>
              </a:lnSpc>
              <a:spcBef>
                <a:spcPts val="580"/>
              </a:spcBef>
              <a:buClr>
                <a:srgbClr val="D34817"/>
              </a:buClr>
              <a:buSzPct val="85000"/>
              <a:buFont typeface="Wingdings 2"/>
              <a:buChar char=""/>
            </a:pPr>
            <a:endParaRPr lang="ar-EG" b="1" dirty="0">
              <a:solidFill>
                <a:srgbClr val="C00000"/>
              </a:solidFill>
              <a:cs typeface="PT Bold Heading" pitchFamily="2" charset="-78"/>
            </a:endParaRPr>
          </a:p>
          <a:p>
            <a:pPr marL="274320" indent="-274320" algn="just" rtl="1">
              <a:lnSpc>
                <a:spcPct val="150000"/>
              </a:lnSpc>
              <a:spcBef>
                <a:spcPts val="580"/>
              </a:spcBef>
              <a:buClr>
                <a:srgbClr val="D34817"/>
              </a:buClr>
              <a:buSzPct val="85000"/>
              <a:buFont typeface="Wingdings 2"/>
              <a:buChar char=""/>
            </a:pPr>
            <a:r>
              <a:rPr lang="ar-EG" b="1" dirty="0"/>
              <a:t>يكون مبني المصنع كله (مبني ذكي) لاستيعاب الاجهزة الموفرة للطاقة بالإضافة لمكنات الفرز والتدوير الذكية عن طريق تكنولوجيا متصلة بشبكة الانترنت.</a:t>
            </a:r>
          </a:p>
          <a:p>
            <a:pPr marL="274320" indent="-274320" algn="just" rtl="1">
              <a:lnSpc>
                <a:spcPct val="150000"/>
              </a:lnSpc>
              <a:spcBef>
                <a:spcPts val="580"/>
              </a:spcBef>
              <a:buClr>
                <a:srgbClr val="D34817"/>
              </a:buClr>
              <a:buSzPct val="85000"/>
              <a:buFont typeface="Wingdings 2"/>
              <a:buChar char=""/>
            </a:pPr>
            <a:r>
              <a:rPr lang="ar-SA" sz="2400" dirty="0">
                <a:solidFill>
                  <a:srgbClr val="C00000"/>
                </a:solidFill>
                <a:cs typeface="PT Bold Heading" pitchFamily="2" charset="-78"/>
              </a:rPr>
              <a:t>الفئة المستفيدة:</a:t>
            </a:r>
            <a:r>
              <a:rPr lang="ar-EG" sz="2400" dirty="0">
                <a:solidFill>
                  <a:srgbClr val="C00000"/>
                </a:solidFill>
                <a:cs typeface="PT Bold Heading" pitchFamily="2" charset="-78"/>
              </a:rPr>
              <a:t> </a:t>
            </a:r>
          </a:p>
          <a:p>
            <a:pPr marL="342900" indent="-342900" algn="r" rtl="1">
              <a:lnSpc>
                <a:spcPct val="100000"/>
              </a:lnSpc>
              <a:spcBef>
                <a:spcPct val="20000"/>
              </a:spcBef>
            </a:pPr>
            <a:r>
              <a:rPr lang="ar-EG" dirty="0">
                <a:solidFill>
                  <a:prstClr val="black"/>
                </a:solidFill>
                <a:latin typeface="Century Gothic"/>
                <a:cs typeface="Times New Roman"/>
              </a:rPr>
              <a:t>هذا المشروع يستهدف كل فئات المجتمع حيث أن الفائدة تعود علي المجتمع أكمل.</a:t>
            </a:r>
            <a:endParaRPr lang="en-US" dirty="0">
              <a:solidFill>
                <a:prstClr val="black"/>
              </a:solidFill>
              <a:latin typeface="Century Gothic"/>
            </a:endParaRPr>
          </a:p>
          <a:p>
            <a:pPr marL="274320" indent="-274320" algn="just" rtl="1">
              <a:lnSpc>
                <a:spcPct val="100000"/>
              </a:lnSpc>
              <a:spcBef>
                <a:spcPts val="580"/>
              </a:spcBef>
              <a:buClr>
                <a:srgbClr val="D34817"/>
              </a:buClr>
              <a:buSzPct val="85000"/>
              <a:buFont typeface="Wingdings 2"/>
              <a:buChar char=""/>
            </a:pPr>
            <a:r>
              <a:rPr lang="ar-SA" sz="2400" dirty="0">
                <a:solidFill>
                  <a:srgbClr val="C00000"/>
                </a:solidFill>
                <a:cs typeface="PT Bold Heading" pitchFamily="2" charset="-78"/>
              </a:rPr>
              <a:t>الميزة التنافسية:</a:t>
            </a:r>
            <a:endParaRPr lang="en-US" sz="2400" dirty="0">
              <a:solidFill>
                <a:srgbClr val="C00000"/>
              </a:solidFill>
              <a:cs typeface="PT Bold Heading" pitchFamily="2" charset="-78"/>
            </a:endParaRPr>
          </a:p>
          <a:p>
            <a:pPr marL="342900" indent="-342900" algn="just" rtl="1">
              <a:lnSpc>
                <a:spcPct val="100000"/>
              </a:lnSpc>
              <a:spcBef>
                <a:spcPct val="20000"/>
              </a:spcBef>
            </a:pPr>
            <a:r>
              <a:rPr lang="ar-EG" dirty="0">
                <a:solidFill>
                  <a:prstClr val="black"/>
                </a:solidFill>
                <a:latin typeface="Century Gothic"/>
                <a:cs typeface="Times New Roman"/>
              </a:rPr>
              <a:t>هذا المشروع هو الأول من نوعه علي مستوي محافظة المنوفية والوطن العربي</a:t>
            </a:r>
          </a:p>
          <a:p>
            <a:pPr marL="0" indent="0" algn="just" rtl="1">
              <a:lnSpc>
                <a:spcPct val="100000"/>
              </a:lnSpc>
              <a:spcBef>
                <a:spcPct val="20000"/>
              </a:spcBef>
              <a:buNone/>
            </a:pPr>
            <a:r>
              <a:rPr lang="ar-EG" dirty="0">
                <a:solidFill>
                  <a:prstClr val="black"/>
                </a:solidFill>
                <a:latin typeface="Century Gothic"/>
                <a:cs typeface="Times New Roman"/>
              </a:rPr>
              <a:t> بهذه التكنولوجيا. مع سرعة الخدمات والشحن وجودة الخدمة والاشياء المعاد تدويرها.</a:t>
            </a:r>
            <a:endParaRPr lang="en-US" dirty="0">
              <a:solidFill>
                <a:prstClr val="black"/>
              </a:solidFill>
              <a:latin typeface="Century Gothic"/>
            </a:endParaRPr>
          </a:p>
          <a:p>
            <a:pPr marL="342900" indent="-342900" algn="r" rtl="1">
              <a:lnSpc>
                <a:spcPct val="150000"/>
              </a:lnSpc>
              <a:spcBef>
                <a:spcPct val="20000"/>
              </a:spcBef>
            </a:pPr>
            <a:endParaRPr lang="ar-EG" sz="2400" dirty="0">
              <a:solidFill>
                <a:prstClr val="black"/>
              </a:solidFill>
              <a:latin typeface="Century Gothic"/>
              <a:cs typeface="Times New Roman"/>
            </a:endParaRPr>
          </a:p>
          <a:p>
            <a:pPr marL="274320" indent="-274320" algn="just" rtl="1">
              <a:lnSpc>
                <a:spcPct val="150000"/>
              </a:lnSpc>
              <a:spcBef>
                <a:spcPts val="580"/>
              </a:spcBef>
              <a:buClr>
                <a:srgbClr val="D34817"/>
              </a:buClr>
              <a:buSzPct val="85000"/>
              <a:buFont typeface="Wingdings 2"/>
              <a:buChar char=""/>
            </a:pPr>
            <a:endParaRPr lang="en-US" sz="2000" b="1" dirty="0"/>
          </a:p>
        </p:txBody>
      </p:sp>
      <p:pic>
        <p:nvPicPr>
          <p:cNvPr id="8" name="Picture 2" descr="لا يتوفر وصف للصور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496"/>
          <a:stretch/>
        </p:blipFill>
        <p:spPr bwMode="auto">
          <a:xfrm>
            <a:off x="1089951" y="1637579"/>
            <a:ext cx="2981717" cy="1304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32" y="3797267"/>
            <a:ext cx="3557685" cy="1548639"/>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pc\Desktop\المباني-الذكي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32" y="6304187"/>
            <a:ext cx="3893399" cy="318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78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1875" y="2838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endParaRPr lang="en-US" dirty="0">
              <a:solidFill>
                <a:sysClr val="windowText" lastClr="000000"/>
              </a:solidFill>
              <a:latin typeface="Calibri Light" panose="020F0302020204030204"/>
            </a:endParaRPr>
          </a:p>
        </p:txBody>
      </p:sp>
      <p:sp>
        <p:nvSpPr>
          <p:cNvPr id="7" name="Content Placeholder 2"/>
          <p:cNvSpPr txBox="1">
            <a:spLocks/>
          </p:cNvSpPr>
          <p:nvPr/>
        </p:nvSpPr>
        <p:spPr>
          <a:xfrm>
            <a:off x="4308419" y="793630"/>
            <a:ext cx="10063190" cy="9057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rtl="1">
              <a:lnSpc>
                <a:spcPct val="150000"/>
              </a:lnSpc>
              <a:spcBef>
                <a:spcPts val="0"/>
              </a:spcBef>
              <a:buFont typeface="Wingdings"/>
              <a:buChar char=""/>
              <a:tabLst>
                <a:tab pos="5274310" algn="r"/>
              </a:tabLst>
            </a:pPr>
            <a:r>
              <a:rPr lang="ar-SA" b="1" dirty="0">
                <a:latin typeface="Times New Roman"/>
                <a:ea typeface="Times New Roman"/>
                <a:cs typeface="PT Bold Heading"/>
              </a:rPr>
              <a:t>أثر المشروع الاقتصادي والاجتماعي والبيئي</a:t>
            </a:r>
            <a:r>
              <a:rPr lang="ar-SA" sz="2400" b="1" dirty="0">
                <a:latin typeface="Times New Roman"/>
                <a:ea typeface="Times New Roman"/>
                <a:cs typeface="PT Bold Heading"/>
              </a:rPr>
              <a:t>:</a:t>
            </a:r>
            <a:endParaRPr lang="ar-EG" sz="2400" b="1" dirty="0">
              <a:latin typeface="Times New Roman"/>
              <a:ea typeface="Times New Roman"/>
              <a:cs typeface="PT Bold Heading"/>
            </a:endParaRPr>
          </a:p>
          <a:p>
            <a:pPr marL="342900" indent="-342900" algn="ctr" rtl="1">
              <a:lnSpc>
                <a:spcPct val="100000"/>
              </a:lnSpc>
              <a:spcBef>
                <a:spcPts val="0"/>
              </a:spcBef>
              <a:buFont typeface="Wingdings"/>
              <a:buChar char=""/>
              <a:tabLst>
                <a:tab pos="5274310" algn="r"/>
              </a:tabLst>
            </a:pPr>
            <a:endParaRPr lang="en-US" sz="1000" dirty="0">
              <a:latin typeface="Times New Roman"/>
              <a:ea typeface="Times New Roman"/>
            </a:endParaRPr>
          </a:p>
          <a:p>
            <a:pPr marL="114300" indent="-342900" algn="r" rtl="1">
              <a:lnSpc>
                <a:spcPct val="115000"/>
              </a:lnSpc>
              <a:spcBef>
                <a:spcPts val="0"/>
              </a:spcBef>
              <a:buFont typeface="Wingdings" pitchFamily="2" charset="2"/>
              <a:buChar char="v"/>
              <a:tabLst>
                <a:tab pos="5274310" algn="r"/>
              </a:tabLst>
            </a:pPr>
            <a:r>
              <a:rPr lang="ar-EG" b="1" dirty="0">
                <a:latin typeface="Times New Roman"/>
                <a:ea typeface="Times New Roman"/>
              </a:rPr>
              <a:t>اولاً: عدد الوظائف التي سيوفرها المشروع:</a:t>
            </a:r>
            <a:endParaRPr lang="en-US" b="1" dirty="0">
              <a:latin typeface="Times New Roman"/>
              <a:ea typeface="Times New Roman"/>
            </a:endParaRPr>
          </a:p>
          <a:p>
            <a:pPr marL="342900" indent="-342900" algn="r" rtl="1">
              <a:lnSpc>
                <a:spcPct val="115000"/>
              </a:lnSpc>
              <a:spcBef>
                <a:spcPts val="0"/>
              </a:spcBef>
              <a:buFont typeface="Times New Roman"/>
              <a:buChar char="-"/>
              <a:tabLst>
                <a:tab pos="5274310" algn="r"/>
              </a:tabLst>
            </a:pPr>
            <a:r>
              <a:rPr lang="ar-EG" sz="2400" dirty="0">
                <a:latin typeface="Times New Roman"/>
                <a:ea typeface="Calibri"/>
              </a:rPr>
              <a:t>توفير عدد كبير من الوظائف الخضراء ودخل ثابت من مهندسين واستشاريين وخبراء وعمال.</a:t>
            </a:r>
            <a:endParaRPr lang="en-US" sz="1800" dirty="0">
              <a:latin typeface="Times New Roman"/>
              <a:ea typeface="Times New Roman"/>
            </a:endParaRPr>
          </a:p>
          <a:p>
            <a:pPr marL="114300" indent="-342900" algn="r" rtl="1">
              <a:lnSpc>
                <a:spcPct val="150000"/>
              </a:lnSpc>
              <a:spcBef>
                <a:spcPts val="0"/>
              </a:spcBef>
              <a:buFont typeface="Wingdings" pitchFamily="2" charset="2"/>
              <a:buChar char="v"/>
              <a:tabLst>
                <a:tab pos="5274310" algn="r"/>
              </a:tabLst>
            </a:pPr>
            <a:endParaRPr lang="ar-EG" sz="1050" b="1" dirty="0">
              <a:latin typeface="Times New Roman"/>
              <a:ea typeface="Times New Roman"/>
            </a:endParaRPr>
          </a:p>
          <a:p>
            <a:pPr marL="114300" indent="-342900" algn="r" rtl="1">
              <a:lnSpc>
                <a:spcPct val="150000"/>
              </a:lnSpc>
              <a:spcBef>
                <a:spcPts val="0"/>
              </a:spcBef>
              <a:buFont typeface="Wingdings" pitchFamily="2" charset="2"/>
              <a:buChar char="v"/>
              <a:tabLst>
                <a:tab pos="5274310" algn="r"/>
              </a:tabLst>
            </a:pPr>
            <a:r>
              <a:rPr lang="ar-EG" b="1" dirty="0">
                <a:latin typeface="Times New Roman"/>
                <a:ea typeface="Times New Roman"/>
              </a:rPr>
              <a:t>ثانياً: أثره في تقليل الانبعاثات الضارة:</a:t>
            </a:r>
            <a:endParaRPr lang="en-US" b="1" dirty="0">
              <a:latin typeface="Times New Roman"/>
              <a:ea typeface="Times New Roman"/>
            </a:endParaRPr>
          </a:p>
          <a:p>
            <a:pPr marL="457200" indent="-457200" algn="just" rtl="1">
              <a:lnSpc>
                <a:spcPct val="150000"/>
              </a:lnSpc>
              <a:spcBef>
                <a:spcPts val="0"/>
              </a:spcBef>
              <a:buFont typeface="+mj-lt"/>
              <a:buAutoNum type="arabicPeriod"/>
              <a:tabLst>
                <a:tab pos="5274310" algn="r"/>
              </a:tabLst>
            </a:pPr>
            <a:r>
              <a:rPr lang="ar-EG" sz="2400" dirty="0">
                <a:latin typeface="Times New Roman"/>
                <a:ea typeface="Times New Roman"/>
              </a:rPr>
              <a:t>يساعد هذا المشروع علي تقليل من نسبة التلوث في الهواء والتغيرات المناخية.</a:t>
            </a:r>
            <a:endParaRPr lang="en-US" sz="1800" dirty="0">
              <a:latin typeface="Times New Roman"/>
              <a:ea typeface="Times New Roman"/>
            </a:endParaRPr>
          </a:p>
          <a:p>
            <a:pPr indent="-457200" algn="just" rtl="1">
              <a:lnSpc>
                <a:spcPct val="150000"/>
              </a:lnSpc>
              <a:spcBef>
                <a:spcPts val="0"/>
              </a:spcBef>
              <a:buFont typeface="+mj-lt"/>
              <a:buAutoNum type="arabicPeriod"/>
              <a:tabLst>
                <a:tab pos="5274310" algn="r"/>
              </a:tabLst>
            </a:pPr>
            <a:r>
              <a:rPr lang="ar-EG" sz="2400" dirty="0">
                <a:latin typeface="Times New Roman"/>
                <a:ea typeface="Times New Roman"/>
              </a:rPr>
              <a:t>المحافظة علي الصحة العامة وصحة الاطفال.</a:t>
            </a:r>
            <a:endParaRPr lang="en-US" sz="1800" dirty="0">
              <a:latin typeface="Times New Roman"/>
              <a:ea typeface="Times New Roman"/>
            </a:endParaRPr>
          </a:p>
          <a:p>
            <a:pPr indent="-457200" algn="just" rtl="1">
              <a:lnSpc>
                <a:spcPct val="150000"/>
              </a:lnSpc>
              <a:spcBef>
                <a:spcPts val="0"/>
              </a:spcBef>
              <a:buFont typeface="+mj-lt"/>
              <a:buAutoNum type="arabicPeriod"/>
              <a:tabLst>
                <a:tab pos="5274310" algn="r"/>
              </a:tabLst>
            </a:pPr>
            <a:r>
              <a:rPr lang="ar-EG" sz="2400" dirty="0">
                <a:latin typeface="Times New Roman"/>
                <a:ea typeface="Times New Roman"/>
              </a:rPr>
              <a:t>الحفاظ على الطاقة والموارد الطبيعية.</a:t>
            </a:r>
          </a:p>
          <a:p>
            <a:pPr indent="-457200" algn="just" rtl="1">
              <a:lnSpc>
                <a:spcPct val="150000"/>
              </a:lnSpc>
              <a:spcBef>
                <a:spcPts val="0"/>
              </a:spcBef>
              <a:buFont typeface="+mj-lt"/>
              <a:buAutoNum type="arabicPeriod"/>
              <a:tabLst>
                <a:tab pos="5274310" algn="r"/>
              </a:tabLst>
            </a:pPr>
            <a:endParaRPr lang="ar-EG" sz="1100" dirty="0">
              <a:latin typeface="Times New Roman"/>
              <a:ea typeface="Times New Roman"/>
            </a:endParaRPr>
          </a:p>
          <a:p>
            <a:pPr algn="just" rtl="1">
              <a:lnSpc>
                <a:spcPct val="150000"/>
              </a:lnSpc>
              <a:spcBef>
                <a:spcPts val="0"/>
              </a:spcBef>
              <a:buFont typeface="Wingdings" pitchFamily="2" charset="2"/>
              <a:buChar char="v"/>
              <a:tabLst>
                <a:tab pos="-97790" algn="l"/>
                <a:tab pos="5274310" algn="r"/>
              </a:tabLst>
            </a:pPr>
            <a:r>
              <a:rPr lang="ar-EG" sz="2400" b="1" dirty="0">
                <a:latin typeface="Times New Roman"/>
                <a:ea typeface="Times New Roman"/>
              </a:rPr>
              <a:t>المتوقع عند تنفيذ المشروع </a:t>
            </a:r>
            <a:r>
              <a:rPr lang="ar-EG" sz="2400" b="1" dirty="0" err="1">
                <a:latin typeface="Times New Roman"/>
                <a:ea typeface="Times New Roman"/>
              </a:rPr>
              <a:t>بناءاً</a:t>
            </a:r>
            <a:r>
              <a:rPr lang="ar-EG" sz="2400" b="1" dirty="0">
                <a:latin typeface="Times New Roman"/>
                <a:ea typeface="Times New Roman"/>
              </a:rPr>
              <a:t> علي الدارسات المماثلة:</a:t>
            </a:r>
          </a:p>
          <a:p>
            <a:pPr indent="-457200" algn="just" rtl="1">
              <a:lnSpc>
                <a:spcPct val="150000"/>
              </a:lnSpc>
              <a:spcBef>
                <a:spcPts val="0"/>
              </a:spcBef>
              <a:tabLst>
                <a:tab pos="-97790" algn="l"/>
                <a:tab pos="5274310" algn="r"/>
              </a:tabLst>
            </a:pPr>
            <a:r>
              <a:rPr lang="ar-EG" sz="2400" dirty="0"/>
              <a:t>خلال السنه الاولي سيتم حمايه البيئة من 40 الف طن مخلفات الكترونيه. من أصل 90 ألف طن مخلفات إلكترونية سنويا تنتج في مصر.</a:t>
            </a:r>
          </a:p>
          <a:p>
            <a:pPr indent="-457200" algn="just" rtl="1">
              <a:lnSpc>
                <a:spcPct val="150000"/>
              </a:lnSpc>
              <a:spcBef>
                <a:spcPts val="0"/>
              </a:spcBef>
              <a:buFont typeface="Wingdings" pitchFamily="2" charset="2"/>
              <a:buChar char="v"/>
              <a:tabLst>
                <a:tab pos="-97790" algn="l"/>
                <a:tab pos="5274310" algn="r"/>
              </a:tabLst>
            </a:pPr>
            <a:r>
              <a:rPr lang="ar-SA" sz="2400" b="1" dirty="0">
                <a:latin typeface="Times New Roman"/>
                <a:ea typeface="Times New Roman"/>
              </a:rPr>
              <a:t>ما تم تنفيذه والخطط المستقبلية للمشروع</a:t>
            </a:r>
            <a:r>
              <a:rPr lang="ar-EG" sz="2400" b="1" dirty="0">
                <a:latin typeface="Times New Roman"/>
                <a:ea typeface="Times New Roman"/>
              </a:rPr>
              <a:t> :</a:t>
            </a:r>
            <a:endParaRPr lang="en-US" sz="2400" b="1" dirty="0">
              <a:latin typeface="Times New Roman"/>
              <a:ea typeface="Times New Roman"/>
            </a:endParaRPr>
          </a:p>
          <a:p>
            <a:pPr marL="0" indent="-171450" algn="just" rtl="1">
              <a:lnSpc>
                <a:spcPct val="150000"/>
              </a:lnSpc>
              <a:spcBef>
                <a:spcPts val="0"/>
              </a:spcBef>
              <a:tabLst>
                <a:tab pos="-97790" algn="l"/>
                <a:tab pos="16510" algn="l"/>
                <a:tab pos="5274310" algn="r"/>
              </a:tabLst>
            </a:pPr>
            <a:r>
              <a:rPr lang="ar-EG" sz="3200" dirty="0">
                <a:latin typeface="Times New Roman"/>
                <a:ea typeface="Times New Roman"/>
              </a:rPr>
              <a:t> </a:t>
            </a:r>
            <a:r>
              <a:rPr lang="ar-EG" sz="2400" dirty="0">
                <a:latin typeface="Times New Roman"/>
                <a:ea typeface="Times New Roman"/>
              </a:rPr>
              <a:t>الموضوع قيد التنفيذ ويستهدف أن يتم تعميمه علي جميع محافظات الجمهورية لتحقيق الاستفادة القصوى.</a:t>
            </a:r>
            <a:endParaRPr lang="en-US" sz="1800" dirty="0">
              <a:latin typeface="Times New Roman"/>
              <a:ea typeface="Times New Roman"/>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38" y="4020441"/>
            <a:ext cx="3343281" cy="16589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29" y="6245395"/>
            <a:ext cx="3200400" cy="1469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4" name="Picture 2" descr="أفضل 20 تخصص جامعي للأشخاص الذين يرغبون في تغيير العالم... وفي تحقيق الثراء  أيض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415" y="1741703"/>
            <a:ext cx="3257004" cy="197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78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321</TotalTime>
  <Words>391</Words>
  <Application>Microsoft Office PowerPoint</Application>
  <PresentationFormat>Custom</PresentationFormat>
  <Paragraphs>43</Paragraphs>
  <Slides>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Aldhabi</vt:lpstr>
      <vt:lpstr>Arial</vt:lpstr>
      <vt:lpstr>Bodoni MT Black</vt:lpstr>
      <vt:lpstr>Calibri</vt:lpstr>
      <vt:lpstr>Calibri Light</vt:lpstr>
      <vt:lpstr>Century Gothic</vt:lpstr>
      <vt:lpstr>Palatino Linotype</vt:lpstr>
      <vt:lpstr>Times New Roman</vt:lpstr>
      <vt:lpstr>Wingdings</vt:lpstr>
      <vt:lpstr>Wingdings 2</vt:lpstr>
      <vt:lpstr>Office Theme</vt:lpstr>
      <vt:lpstr>                                                                                                                المبادرة الوطنية للمشروعات الخضراء الذكية فئة المشروعات المتوسطة الاسم: د/ ايمان عبد الفتاح مصطفي شكر الوظيفة: استاذ مساعد بجامعة المنوفية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87</cp:revision>
  <dcterms:created xsi:type="dcterms:W3CDTF">2022-09-29T13:35:57Z</dcterms:created>
  <dcterms:modified xsi:type="dcterms:W3CDTF">2022-10-24T15:28:58Z</dcterms:modified>
</cp:coreProperties>
</file>