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61" r:id="rId4"/>
    <p:sldId id="262" r:id="rId5"/>
    <p:sldId id="263" r:id="rId6"/>
    <p:sldId id="264" r:id="rId7"/>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5205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13103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31681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1975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82587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9230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27/03/1444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39106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27/03/1444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61233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27/03/1444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8175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12965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42986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27/03/1444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2217664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C005CD-2897-0734-1F62-7E9BFB36369B}"/>
              </a:ext>
            </a:extLst>
          </p:cNvPr>
          <p:cNvSpPr txBox="1"/>
          <p:nvPr/>
        </p:nvSpPr>
        <p:spPr>
          <a:xfrm>
            <a:off x="11675773" y="5032583"/>
            <a:ext cx="3675395" cy="626646"/>
          </a:xfrm>
          <a:prstGeom prst="rect">
            <a:avLst/>
          </a:prstGeom>
          <a:noFill/>
        </p:spPr>
        <p:txBody>
          <a:bodyPr wrap="square">
            <a:spAutoFit/>
          </a:bodyPr>
          <a:lstStyle/>
          <a:p>
            <a:pPr algn="ctr"/>
            <a:r>
              <a:rPr lang="ar-EG" sz="3472" u="sng" dirty="0"/>
              <a:t>مقدم المشروع </a:t>
            </a:r>
            <a:endParaRPr lang="en-US" sz="3472" u="sng" dirty="0"/>
          </a:p>
        </p:txBody>
      </p:sp>
      <p:sp>
        <p:nvSpPr>
          <p:cNvPr id="4" name="TextBox 3">
            <a:extLst>
              <a:ext uri="{FF2B5EF4-FFF2-40B4-BE49-F238E27FC236}">
                <a16:creationId xmlns:a16="http://schemas.microsoft.com/office/drawing/2014/main" id="{79C30B0C-312D-9660-73ED-49EB8AAED090}"/>
              </a:ext>
            </a:extLst>
          </p:cNvPr>
          <p:cNvSpPr txBox="1"/>
          <p:nvPr/>
        </p:nvSpPr>
        <p:spPr>
          <a:xfrm>
            <a:off x="961031" y="5985360"/>
            <a:ext cx="13618587" cy="3350917"/>
          </a:xfrm>
          <a:prstGeom prst="rect">
            <a:avLst/>
          </a:prstGeom>
          <a:noFill/>
        </p:spPr>
        <p:txBody>
          <a:bodyPr wrap="square" rtlCol="0">
            <a:spAutoFit/>
          </a:bodyPr>
          <a:lstStyle/>
          <a:p>
            <a:pPr algn="r" rtl="1"/>
            <a:r>
              <a:rPr lang="ar-EG" sz="3025" b="1" dirty="0"/>
              <a:t>الاسم</a:t>
            </a:r>
            <a:r>
              <a:rPr lang="ar-EG" sz="3025" dirty="0"/>
              <a:t>: د. ابراهيم على احمد ابوالسعد</a:t>
            </a:r>
          </a:p>
          <a:p>
            <a:pPr algn="r" rtl="1"/>
            <a:r>
              <a:rPr lang="ar-EG" sz="3025" b="1" dirty="0"/>
              <a:t>الوظيفة: </a:t>
            </a:r>
            <a:r>
              <a:rPr lang="ar-EG" sz="3025" dirty="0"/>
              <a:t>استاذ مساعد الانتاج النباتى- كلية الزراعات الصحراوية- جامعة الملك سلمان الدولية الاهلية- فرع راس سدر جنوب سيناء</a:t>
            </a:r>
          </a:p>
          <a:p>
            <a:pPr algn="r"/>
            <a:r>
              <a:rPr lang="ar-EG" sz="3025" b="1" dirty="0"/>
              <a:t>الخلفية العلمية:</a:t>
            </a:r>
          </a:p>
          <a:p>
            <a:pPr algn="r"/>
            <a:r>
              <a:rPr lang="ar-EG" sz="3025" dirty="0"/>
              <a:t> بكالوريوس العلوم الزراعية-  كلية الزراعية-  جامعة الاسكندرية</a:t>
            </a:r>
          </a:p>
          <a:p>
            <a:pPr algn="r"/>
            <a:r>
              <a:rPr lang="ar-EG" sz="3025" dirty="0"/>
              <a:t> ماجستير العلوم الزراعية-  كلية الزراعية-  جامعة الاسكندرية</a:t>
            </a:r>
          </a:p>
          <a:p>
            <a:pPr algn="r"/>
            <a:r>
              <a:rPr lang="ar-EG" sz="3025" dirty="0"/>
              <a:t>دكتوراة العلوم الزراعية -جامعة مانيتوبا-  كندا</a:t>
            </a:r>
            <a:endParaRPr lang="en-US" sz="3025" dirty="0"/>
          </a:p>
        </p:txBody>
      </p:sp>
      <p:sp>
        <p:nvSpPr>
          <p:cNvPr id="6" name="TextBox 5">
            <a:extLst>
              <a:ext uri="{FF2B5EF4-FFF2-40B4-BE49-F238E27FC236}">
                <a16:creationId xmlns:a16="http://schemas.microsoft.com/office/drawing/2014/main" id="{12B0D1DF-9E19-A35A-258A-3B4F6C89D078}"/>
              </a:ext>
            </a:extLst>
          </p:cNvPr>
          <p:cNvSpPr txBox="1"/>
          <p:nvPr/>
        </p:nvSpPr>
        <p:spPr>
          <a:xfrm>
            <a:off x="1678507" y="3087547"/>
            <a:ext cx="12183637" cy="1618905"/>
          </a:xfrm>
          <a:prstGeom prst="rect">
            <a:avLst/>
          </a:prstGeom>
          <a:noFill/>
        </p:spPr>
        <p:txBody>
          <a:bodyPr wrap="square">
            <a:spAutoFit/>
          </a:bodyPr>
          <a:lstStyle/>
          <a:p>
            <a:pPr algn="ctr" defTabSz="1133947">
              <a:defRPr/>
            </a:pPr>
            <a:r>
              <a:rPr lang="ar-EG" sz="4960" dirty="0">
                <a:solidFill>
                  <a:prstClr val="black"/>
                </a:solidFill>
                <a:latin typeface="Cairo"/>
                <a:cs typeface="Arial" panose="020B0604020202020204" pitchFamily="34" charset="0"/>
              </a:rPr>
              <a:t>مشروعات انشاء صوبة ( صوبات زراعية) لانتاج الخضر بنظام الرى الذكى والتحكم الالى</a:t>
            </a:r>
            <a:endParaRPr lang="en-EG" sz="4960" dirty="0">
              <a:solidFill>
                <a:prstClr val="black"/>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6197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5070E5-BF8A-CDDC-CAC8-FDFE428ACC0F}"/>
              </a:ext>
            </a:extLst>
          </p:cNvPr>
          <p:cNvSpPr txBox="1"/>
          <p:nvPr/>
        </p:nvSpPr>
        <p:spPr>
          <a:xfrm>
            <a:off x="1837595" y="1823459"/>
            <a:ext cx="11444159" cy="1008225"/>
          </a:xfrm>
          <a:prstGeom prst="rect">
            <a:avLst/>
          </a:prstGeom>
          <a:noFill/>
        </p:spPr>
        <p:txBody>
          <a:bodyPr wrap="none" rtlCol="0">
            <a:spAutoFit/>
          </a:bodyPr>
          <a:lstStyle/>
          <a:p>
            <a:pPr defTabSz="1133947">
              <a:defRPr/>
            </a:pPr>
            <a:r>
              <a:rPr lang="ar-EG" sz="2976" b="1" dirty="0">
                <a:solidFill>
                  <a:prstClr val="black"/>
                </a:solidFill>
                <a:latin typeface="Calibri" panose="020F0502020204030204"/>
                <a:cs typeface="Arial" panose="020B0604020202020204" pitchFamily="34" charset="0"/>
              </a:rPr>
              <a:t>مشاكل الانتاج الزراعى فى محافظة جنوب سيناء من خلال خبرات كلية الزراعات الصحراوية</a:t>
            </a:r>
          </a:p>
          <a:p>
            <a:pPr algn="ctr" defTabSz="1133947">
              <a:defRPr/>
            </a:pPr>
            <a:r>
              <a:rPr lang="ar-EG" sz="2976" b="1" dirty="0">
                <a:solidFill>
                  <a:prstClr val="black"/>
                </a:solidFill>
                <a:latin typeface="Calibri" panose="020F0502020204030204"/>
                <a:cs typeface="Arial" panose="020B0604020202020204" pitchFamily="34" charset="0"/>
              </a:rPr>
              <a:t>جامعة الملك سلمان الدولية - جنوب سيناء</a:t>
            </a:r>
            <a:endParaRPr lang="en-US" sz="2976" b="1"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429B27F2-59DF-7774-5E6B-87486C30DC7B}"/>
              </a:ext>
            </a:extLst>
          </p:cNvPr>
          <p:cNvSpPr txBox="1"/>
          <p:nvPr/>
        </p:nvSpPr>
        <p:spPr>
          <a:xfrm>
            <a:off x="5886043" y="3388820"/>
            <a:ext cx="8971238" cy="4671920"/>
          </a:xfrm>
          <a:prstGeom prst="rect">
            <a:avLst/>
          </a:prstGeom>
          <a:noFill/>
        </p:spPr>
        <p:txBody>
          <a:bodyPr wrap="none" rtlCol="0">
            <a:spAutoFit/>
          </a:bodyPr>
          <a:lstStyle/>
          <a:p>
            <a:pPr marL="566974" indent="-566974" algn="r" defTabSz="1133947" rtl="1">
              <a:lnSpc>
                <a:spcPct val="150000"/>
              </a:lnSpc>
              <a:buFont typeface="Wingdings" panose="05000000000000000000" pitchFamily="2" charset="2"/>
              <a:buChar char="q"/>
              <a:defRPr/>
            </a:pPr>
            <a:r>
              <a:rPr lang="ar-EG" sz="2976" dirty="0">
                <a:solidFill>
                  <a:prstClr val="black"/>
                </a:solidFill>
                <a:latin typeface="Calibri" panose="020F0502020204030204"/>
                <a:cs typeface="Arial" panose="020B0604020202020204" pitchFamily="34" charset="0"/>
              </a:rPr>
              <a:t>افتقار التنوع فى التركيب المحصولى.</a:t>
            </a:r>
          </a:p>
          <a:p>
            <a:pPr marL="566974" indent="-566974" algn="r" defTabSz="1133947" rtl="1">
              <a:lnSpc>
                <a:spcPct val="150000"/>
              </a:lnSpc>
              <a:buFont typeface="Wingdings" panose="05000000000000000000" pitchFamily="2" charset="2"/>
              <a:buChar char="q"/>
              <a:defRPr/>
            </a:pPr>
            <a:r>
              <a:rPr lang="ar-EG" sz="2976" dirty="0">
                <a:solidFill>
                  <a:prstClr val="black"/>
                </a:solidFill>
                <a:latin typeface="Calibri" panose="020F0502020204030204"/>
                <a:cs typeface="Arial" panose="020B0604020202020204" pitchFamily="34" charset="0"/>
              </a:rPr>
              <a:t>ندرة المياة وارتفاع ملوحتها.</a:t>
            </a:r>
          </a:p>
          <a:p>
            <a:pPr marL="566974" indent="-566974" algn="r" defTabSz="1133947" rtl="1">
              <a:lnSpc>
                <a:spcPct val="150000"/>
              </a:lnSpc>
              <a:buFont typeface="Wingdings" panose="05000000000000000000" pitchFamily="2" charset="2"/>
              <a:buChar char="q"/>
              <a:defRPr/>
            </a:pPr>
            <a:r>
              <a:rPr lang="ar-EG" sz="2976" dirty="0">
                <a:solidFill>
                  <a:prstClr val="black"/>
                </a:solidFill>
                <a:latin typeface="Calibri" panose="020F0502020204030204"/>
                <a:cs typeface="Arial" panose="020B0604020202020204" pitchFamily="34" charset="0"/>
              </a:rPr>
              <a:t>تملح الابار الجوفية مما يهدد باستدامة الزراعة.</a:t>
            </a:r>
          </a:p>
          <a:p>
            <a:pPr marL="566974" indent="-566974" algn="r" defTabSz="1133947" rtl="1">
              <a:lnSpc>
                <a:spcPct val="150000"/>
              </a:lnSpc>
              <a:buFont typeface="Wingdings" panose="05000000000000000000" pitchFamily="2" charset="2"/>
              <a:buChar char="q"/>
              <a:defRPr/>
            </a:pPr>
            <a:r>
              <a:rPr lang="ar-EG" sz="2976" dirty="0">
                <a:solidFill>
                  <a:prstClr val="black"/>
                </a:solidFill>
                <a:latin typeface="Calibri" panose="020F0502020204030204"/>
                <a:cs typeface="Arial" panose="020B0604020202020204" pitchFamily="34" charset="0"/>
              </a:rPr>
              <a:t>عدم توافر الطاقة الكهربائية فى العديد من المناطق الصالحة للزراعة.</a:t>
            </a:r>
          </a:p>
          <a:p>
            <a:pPr marL="566974" indent="-566974" algn="r" defTabSz="1133947" rtl="1">
              <a:lnSpc>
                <a:spcPct val="150000"/>
              </a:lnSpc>
              <a:buFont typeface="Wingdings" panose="05000000000000000000" pitchFamily="2" charset="2"/>
              <a:buChar char="q"/>
              <a:defRPr/>
            </a:pPr>
            <a:r>
              <a:rPr lang="ar-EG" sz="2976" dirty="0">
                <a:solidFill>
                  <a:prstClr val="black"/>
                </a:solidFill>
                <a:latin typeface="Calibri" panose="020F0502020204030204"/>
                <a:cs typeface="Arial" panose="020B0604020202020204" pitchFamily="34" charset="0"/>
              </a:rPr>
              <a:t>التقلبات الجوية – العواصف الرملية.</a:t>
            </a:r>
          </a:p>
          <a:p>
            <a:pPr marL="566974" indent="-566974" algn="r" defTabSz="1133947" rtl="1">
              <a:lnSpc>
                <a:spcPct val="150000"/>
              </a:lnSpc>
              <a:buFont typeface="Wingdings" panose="05000000000000000000" pitchFamily="2" charset="2"/>
              <a:buChar char="q"/>
              <a:defRPr/>
            </a:pPr>
            <a:r>
              <a:rPr lang="ar-EG" sz="2976" dirty="0">
                <a:solidFill>
                  <a:prstClr val="black"/>
                </a:solidFill>
                <a:latin typeface="Calibri" panose="020F0502020204030204"/>
                <a:cs typeface="Arial" panose="020B0604020202020204" pitchFamily="34" charset="0"/>
              </a:rPr>
              <a:t>ارتفاع اسعار الخضر الطازجة- مصاريف النقل</a:t>
            </a:r>
            <a:r>
              <a:rPr lang="ar-EG" sz="3472" dirty="0">
                <a:solidFill>
                  <a:prstClr val="black"/>
                </a:solidFill>
                <a:latin typeface="Calibri" panose="020F0502020204030204"/>
                <a:cs typeface="Arial" panose="020B0604020202020204" pitchFamily="34" charset="0"/>
              </a:rPr>
              <a:t>.</a:t>
            </a:r>
          </a:p>
          <a:p>
            <a:pPr algn="r" defTabSz="1133947">
              <a:defRPr/>
            </a:pPr>
            <a:endParaRPr lang="en-US" sz="2232" dirty="0">
              <a:solidFill>
                <a:prstClr val="black"/>
              </a:solidFill>
              <a:latin typeface="Calibri" panose="020F0502020204030204"/>
            </a:endParaRPr>
          </a:p>
        </p:txBody>
      </p:sp>
      <p:pic>
        <p:nvPicPr>
          <p:cNvPr id="4" name="Picture 3">
            <a:extLst>
              <a:ext uri="{FF2B5EF4-FFF2-40B4-BE49-F238E27FC236}">
                <a16:creationId xmlns:a16="http://schemas.microsoft.com/office/drawing/2014/main" id="{409BDAB0-E8B1-7861-6069-5DF02C144A88}"/>
              </a:ext>
            </a:extLst>
          </p:cNvPr>
          <p:cNvPicPr>
            <a:picLocks noChangeAspect="1"/>
          </p:cNvPicPr>
          <p:nvPr/>
        </p:nvPicPr>
        <p:blipFill>
          <a:blip r:embed="rId2"/>
          <a:stretch>
            <a:fillRect/>
          </a:stretch>
        </p:blipFill>
        <p:spPr>
          <a:xfrm>
            <a:off x="629160" y="6067059"/>
            <a:ext cx="2801295" cy="2801295"/>
          </a:xfrm>
          <a:prstGeom prst="rect">
            <a:avLst/>
          </a:prstGeom>
        </p:spPr>
      </p:pic>
      <p:pic>
        <p:nvPicPr>
          <p:cNvPr id="6" name="Picture 5">
            <a:extLst>
              <a:ext uri="{FF2B5EF4-FFF2-40B4-BE49-F238E27FC236}">
                <a16:creationId xmlns:a16="http://schemas.microsoft.com/office/drawing/2014/main" id="{2E1551DE-13D2-1E4C-C513-85CEFC6AFC9C}"/>
              </a:ext>
            </a:extLst>
          </p:cNvPr>
          <p:cNvPicPr>
            <a:picLocks noChangeAspect="1"/>
          </p:cNvPicPr>
          <p:nvPr/>
        </p:nvPicPr>
        <p:blipFill>
          <a:blip r:embed="rId3"/>
          <a:stretch>
            <a:fillRect/>
          </a:stretch>
        </p:blipFill>
        <p:spPr>
          <a:xfrm>
            <a:off x="629159" y="3106265"/>
            <a:ext cx="2801295" cy="2801295"/>
          </a:xfrm>
          <a:prstGeom prst="rect">
            <a:avLst/>
          </a:prstGeom>
        </p:spPr>
      </p:pic>
      <p:pic>
        <p:nvPicPr>
          <p:cNvPr id="7" name="Picture 6">
            <a:extLst>
              <a:ext uri="{FF2B5EF4-FFF2-40B4-BE49-F238E27FC236}">
                <a16:creationId xmlns:a16="http://schemas.microsoft.com/office/drawing/2014/main" id="{16A393CA-E392-CB32-3691-D32612C960AC}"/>
              </a:ext>
            </a:extLst>
          </p:cNvPr>
          <p:cNvPicPr>
            <a:picLocks noChangeAspect="1"/>
          </p:cNvPicPr>
          <p:nvPr/>
        </p:nvPicPr>
        <p:blipFill>
          <a:blip r:embed="rId4"/>
          <a:stretch>
            <a:fillRect/>
          </a:stretch>
        </p:blipFill>
        <p:spPr>
          <a:xfrm>
            <a:off x="4086939" y="6067059"/>
            <a:ext cx="2887666" cy="2801295"/>
          </a:xfrm>
          <a:prstGeom prst="rect">
            <a:avLst/>
          </a:prstGeom>
        </p:spPr>
      </p:pic>
    </p:spTree>
    <p:extLst>
      <p:ext uri="{BB962C8B-B14F-4D97-AF65-F5344CB8AC3E}">
        <p14:creationId xmlns:p14="http://schemas.microsoft.com/office/powerpoint/2010/main" val="364370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941783" y="1937534"/>
            <a:ext cx="3045026" cy="921334"/>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2976" b="1" u="sng" dirty="0">
                <a:solidFill>
                  <a:sysClr val="windowText" lastClr="000000"/>
                </a:solidFill>
                <a:latin typeface="Calibri Light" panose="020F0302020204030204"/>
                <a:cs typeface="Times New Roman" panose="02020603050405020304" pitchFamily="18" charset="0"/>
              </a:rPr>
              <a:t>عن المشروع وفكرته</a:t>
            </a:r>
            <a:endParaRPr lang="en-US" sz="2976" b="1" u="sng" dirty="0">
              <a:solidFill>
                <a:sysClr val="windowText" lastClr="000000"/>
              </a:solidFill>
              <a:latin typeface="Calibri Light" panose="020F0302020204030204"/>
            </a:endParaRPr>
          </a:p>
        </p:txBody>
      </p:sp>
      <p:pic>
        <p:nvPicPr>
          <p:cNvPr id="3" name="Picture 2">
            <a:extLst>
              <a:ext uri="{FF2B5EF4-FFF2-40B4-BE49-F238E27FC236}">
                <a16:creationId xmlns:a16="http://schemas.microsoft.com/office/drawing/2014/main" id="{46AF25B8-F7FE-0ADB-0D2E-8C7C2B68A95E}"/>
              </a:ext>
            </a:extLst>
          </p:cNvPr>
          <p:cNvPicPr>
            <a:picLocks noChangeAspect="1"/>
          </p:cNvPicPr>
          <p:nvPr/>
        </p:nvPicPr>
        <p:blipFill>
          <a:blip r:embed="rId2"/>
          <a:stretch>
            <a:fillRect/>
          </a:stretch>
        </p:blipFill>
        <p:spPr>
          <a:xfrm>
            <a:off x="1263743" y="3029906"/>
            <a:ext cx="12947353" cy="6413042"/>
          </a:xfrm>
          <a:prstGeom prst="rect">
            <a:avLst/>
          </a:prstGeom>
        </p:spPr>
      </p:pic>
    </p:spTree>
    <p:extLst>
      <p:ext uri="{BB962C8B-B14F-4D97-AF65-F5344CB8AC3E}">
        <p14:creationId xmlns:p14="http://schemas.microsoft.com/office/powerpoint/2010/main" val="252854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D7AE0B-40FE-D2D5-E211-82CFDE5E7943}"/>
              </a:ext>
            </a:extLst>
          </p:cNvPr>
          <p:cNvSpPr txBox="1"/>
          <p:nvPr/>
        </p:nvSpPr>
        <p:spPr>
          <a:xfrm>
            <a:off x="8574264" y="3008263"/>
            <a:ext cx="6143028" cy="626646"/>
          </a:xfrm>
          <a:prstGeom prst="rect">
            <a:avLst/>
          </a:prstGeom>
          <a:noFill/>
        </p:spPr>
        <p:txBody>
          <a:bodyPr wrap="none" rtlCol="0">
            <a:spAutoFit/>
          </a:bodyPr>
          <a:lstStyle/>
          <a:p>
            <a:r>
              <a:rPr lang="ar-EG" sz="3472" b="1" dirty="0"/>
              <a:t>مميزات المشروع مقارنا بالزراعة التقلدية</a:t>
            </a:r>
            <a:endParaRPr lang="en-US" sz="3472" b="1" dirty="0"/>
          </a:p>
        </p:txBody>
      </p:sp>
      <p:sp>
        <p:nvSpPr>
          <p:cNvPr id="3" name="TextBox 2">
            <a:extLst>
              <a:ext uri="{FF2B5EF4-FFF2-40B4-BE49-F238E27FC236}">
                <a16:creationId xmlns:a16="http://schemas.microsoft.com/office/drawing/2014/main" id="{F736EF8D-3E0E-8423-3186-6892D3129A65}"/>
              </a:ext>
            </a:extLst>
          </p:cNvPr>
          <p:cNvSpPr txBox="1"/>
          <p:nvPr/>
        </p:nvSpPr>
        <p:spPr>
          <a:xfrm>
            <a:off x="484389" y="4058141"/>
            <a:ext cx="14334372" cy="3751733"/>
          </a:xfrm>
          <a:prstGeom prst="rect">
            <a:avLst/>
          </a:prstGeom>
          <a:noFill/>
        </p:spPr>
        <p:txBody>
          <a:bodyPr wrap="none" rtlCol="0">
            <a:spAutoFit/>
          </a:bodyPr>
          <a:lstStyle/>
          <a:p>
            <a:pPr marL="425230" indent="-425230" algn="r" rtl="1">
              <a:lnSpc>
                <a:spcPct val="250000"/>
              </a:lnSpc>
              <a:buFont typeface="Wingdings" panose="05000000000000000000" pitchFamily="2" charset="2"/>
              <a:buChar char="q"/>
            </a:pPr>
            <a:r>
              <a:rPr lang="ar-EG" sz="2480" b="1" dirty="0"/>
              <a:t>اتاحة زراعة محاصيل لا تتحمل الملوحة العالية مثل محاصيل الخضر مما ساعد على تنوع التركيب المحصولى فى منطقة جنوب سيناء. </a:t>
            </a:r>
          </a:p>
          <a:p>
            <a:pPr marL="425230" indent="-425230" algn="r" rtl="1">
              <a:lnSpc>
                <a:spcPct val="250000"/>
              </a:lnSpc>
              <a:buFont typeface="Wingdings" panose="05000000000000000000" pitchFamily="2" charset="2"/>
              <a:buChar char="q"/>
            </a:pPr>
            <a:r>
              <a:rPr lang="ar-EG" sz="2480" b="1" dirty="0"/>
              <a:t>التحكم الكامل فى الظروف البيئة والجوية الصعبة مما يحقق اعلى انتاجية للمحاصيل.</a:t>
            </a:r>
          </a:p>
          <a:p>
            <a:pPr marL="425230" indent="-425230" algn="r" rtl="1">
              <a:lnSpc>
                <a:spcPct val="250000"/>
              </a:lnSpc>
              <a:buFont typeface="Wingdings" panose="05000000000000000000" pitchFamily="2" charset="2"/>
              <a:buChar char="q"/>
            </a:pPr>
            <a:r>
              <a:rPr lang="ar-EG" sz="2480" b="1" dirty="0"/>
              <a:t>تحقيق اعلى استفادة من مياة الرى والاسمدة نظرا لاستخدام انظمة الرى الذكى.</a:t>
            </a:r>
          </a:p>
          <a:p>
            <a:pPr marL="425230" indent="-425230" algn="r" rtl="1">
              <a:lnSpc>
                <a:spcPct val="250000"/>
              </a:lnSpc>
              <a:buFont typeface="Wingdings" panose="05000000000000000000" pitchFamily="2" charset="2"/>
              <a:buChar char="q"/>
            </a:pPr>
            <a:r>
              <a:rPr lang="ar-EG" sz="2480" b="1" dirty="0"/>
              <a:t>يمكن تطبيق المشروع فى المناطق التى لاتتوافر فيها مصادر للطاقة. </a:t>
            </a:r>
            <a:endParaRPr lang="en-US" sz="2480" b="1" dirty="0"/>
          </a:p>
        </p:txBody>
      </p:sp>
    </p:spTree>
    <p:extLst>
      <p:ext uri="{BB962C8B-B14F-4D97-AF65-F5344CB8AC3E}">
        <p14:creationId xmlns:p14="http://schemas.microsoft.com/office/powerpoint/2010/main" val="157181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411791-9119-FE4E-0099-4D341E2AF20C}"/>
              </a:ext>
            </a:extLst>
          </p:cNvPr>
          <p:cNvSpPr txBox="1"/>
          <p:nvPr/>
        </p:nvSpPr>
        <p:spPr>
          <a:xfrm>
            <a:off x="11090840" y="2828180"/>
            <a:ext cx="3849466" cy="626646"/>
          </a:xfrm>
          <a:prstGeom prst="rect">
            <a:avLst/>
          </a:prstGeom>
          <a:noFill/>
        </p:spPr>
        <p:txBody>
          <a:bodyPr wrap="square">
            <a:spAutoFit/>
          </a:bodyPr>
          <a:lstStyle/>
          <a:p>
            <a:r>
              <a:rPr lang="ar-EG" sz="3472" u="sng" dirty="0">
                <a:solidFill>
                  <a:sysClr val="windowText" lastClr="000000"/>
                </a:solidFill>
                <a:latin typeface="Calibri" panose="020F0502020204030204"/>
                <a:cs typeface="Arial" panose="020B0604020202020204" pitchFamily="34" charset="0"/>
              </a:rPr>
              <a:t>الميزة التنافسية للمشروع</a:t>
            </a:r>
            <a:endParaRPr lang="en-US" sz="3025" u="sng" dirty="0"/>
          </a:p>
        </p:txBody>
      </p:sp>
      <p:sp>
        <p:nvSpPr>
          <p:cNvPr id="6" name="TextBox 5">
            <a:extLst>
              <a:ext uri="{FF2B5EF4-FFF2-40B4-BE49-F238E27FC236}">
                <a16:creationId xmlns:a16="http://schemas.microsoft.com/office/drawing/2014/main" id="{2EC54801-4C95-8466-4217-BA27C2992C54}"/>
              </a:ext>
            </a:extLst>
          </p:cNvPr>
          <p:cNvSpPr txBox="1"/>
          <p:nvPr/>
        </p:nvSpPr>
        <p:spPr>
          <a:xfrm>
            <a:off x="1312996" y="3484590"/>
            <a:ext cx="13289113" cy="2893036"/>
          </a:xfrm>
          <a:prstGeom prst="rect">
            <a:avLst/>
          </a:prstGeom>
          <a:noFill/>
        </p:spPr>
        <p:txBody>
          <a:bodyPr wrap="square">
            <a:spAutoFit/>
          </a:bodyPr>
          <a:lstStyle/>
          <a:p>
            <a:pPr algn="r">
              <a:lnSpc>
                <a:spcPct val="150000"/>
              </a:lnSpc>
            </a:pPr>
            <a:r>
              <a:rPr lang="ar-EG" sz="2480" b="1" dirty="0"/>
              <a:t> يهدف المشروع الى انتاج محاصيل الخضر بتكنولوجيا حديثة فى منطقة جنوب سيناء وهى مناطق بدائية فى مجال الزراعة وتفتقر لطرق الزراعة الحديثة. سوف يقام المشروع فى جامعة الملك سلمان الدولية بمدينة راس سدر بهدف تعليم الطلاب والمزراعين المحليين وتدريبهم لنشر تكنولوجيا الرى الذكى داخل الصوب الزراعة ذات التحكم الالى. سوف يقدم المشروع نموذج جديدا فى تلك المناطق يسخدم كدليل استرشادى للتوسع المستقبلى وحل مشاكل الزراعة فى سيناء من خلال خبرات كلية الزراعات الصحروية براس سدر.</a:t>
            </a:r>
            <a:endParaRPr lang="en-US" sz="2480" b="1" dirty="0"/>
          </a:p>
        </p:txBody>
      </p:sp>
      <p:sp>
        <p:nvSpPr>
          <p:cNvPr id="10" name="TextBox 9">
            <a:extLst>
              <a:ext uri="{FF2B5EF4-FFF2-40B4-BE49-F238E27FC236}">
                <a16:creationId xmlns:a16="http://schemas.microsoft.com/office/drawing/2014/main" id="{C569B3D2-DB52-E65C-BC95-C1A536C7B4A5}"/>
              </a:ext>
            </a:extLst>
          </p:cNvPr>
          <p:cNvSpPr txBox="1"/>
          <p:nvPr/>
        </p:nvSpPr>
        <p:spPr>
          <a:xfrm>
            <a:off x="2805038" y="6519083"/>
            <a:ext cx="11329566" cy="1695208"/>
          </a:xfrm>
          <a:prstGeom prst="rect">
            <a:avLst/>
          </a:prstGeom>
          <a:noFill/>
        </p:spPr>
        <p:txBody>
          <a:bodyPr wrap="square">
            <a:spAutoFit/>
          </a:bodyPr>
          <a:lstStyle/>
          <a:p>
            <a:pPr algn="r"/>
            <a:r>
              <a:rPr lang="ar-EG" sz="2976" b="1" u="sng" dirty="0">
                <a:solidFill>
                  <a:srgbClr val="48465B"/>
                </a:solidFill>
                <a:latin typeface="Cairo"/>
              </a:rPr>
              <a:t>استخدام المكون التكنولوجي/الذكي</a:t>
            </a:r>
          </a:p>
          <a:p>
            <a:pPr marL="425230" indent="-425230" algn="r" rtl="1">
              <a:buFont typeface="Arial" panose="020B0604020202020204" pitchFamily="34" charset="0"/>
              <a:buChar char="•"/>
            </a:pPr>
            <a:r>
              <a:rPr lang="ar-EG" sz="2480" b="1" dirty="0"/>
              <a:t>استخدام طرق الرى الذكى والذكاء الاصطناعى داخل الصوب لتعظيم الاستفادة من مياة الرى</a:t>
            </a:r>
          </a:p>
          <a:p>
            <a:pPr marL="425230" indent="-425230" algn="r" rtl="1">
              <a:buFont typeface="Arial" panose="020B0604020202020204" pitchFamily="34" charset="0"/>
              <a:buChar char="•"/>
            </a:pPr>
            <a:r>
              <a:rPr lang="ar-EG" sz="2480" b="1" dirty="0"/>
              <a:t>استخدام الطاقة الشمسية فى تبريد الصوب والتحكم الالى</a:t>
            </a:r>
          </a:p>
          <a:p>
            <a:pPr marL="425230" indent="-425230" algn="r" rtl="1">
              <a:buFont typeface="Arial" panose="020B0604020202020204" pitchFamily="34" charset="0"/>
              <a:buChar char="•"/>
            </a:pPr>
            <a:r>
              <a:rPr lang="ar-EG" sz="2480" b="1" dirty="0"/>
              <a:t>استخدام الطاقة الشمسية لتحلية مياة الرى</a:t>
            </a:r>
            <a:endParaRPr lang="en-US" sz="2480" b="1" dirty="0"/>
          </a:p>
        </p:txBody>
      </p:sp>
    </p:spTree>
    <p:extLst>
      <p:ext uri="{BB962C8B-B14F-4D97-AF65-F5344CB8AC3E}">
        <p14:creationId xmlns:p14="http://schemas.microsoft.com/office/powerpoint/2010/main" val="250540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DA23EA-C38A-2B63-15A3-6DF3C5F14E83}"/>
              </a:ext>
            </a:extLst>
          </p:cNvPr>
          <p:cNvSpPr txBox="1"/>
          <p:nvPr/>
        </p:nvSpPr>
        <p:spPr>
          <a:xfrm>
            <a:off x="278515" y="2856753"/>
            <a:ext cx="14373329" cy="5633593"/>
          </a:xfrm>
          <a:prstGeom prst="rect">
            <a:avLst/>
          </a:prstGeom>
          <a:noFill/>
        </p:spPr>
        <p:txBody>
          <a:bodyPr wrap="square">
            <a:spAutoFit/>
          </a:bodyPr>
          <a:lstStyle/>
          <a:p>
            <a:pPr algn="r" defTabSz="1133947" rtl="1">
              <a:lnSpc>
                <a:spcPct val="90000"/>
              </a:lnSpc>
              <a:spcBef>
                <a:spcPct val="0"/>
              </a:spcBef>
              <a:defRPr/>
            </a:pPr>
            <a:r>
              <a:rPr lang="ar-EG" sz="3472" b="1" u="sng" dirty="0">
                <a:solidFill>
                  <a:sysClr val="windowText" lastClr="000000"/>
                </a:solidFill>
                <a:latin typeface="Calibri Light" panose="020F0302020204030204"/>
                <a:cs typeface="Times New Roman" panose="02020603050405020304" pitchFamily="18" charset="0"/>
              </a:rPr>
              <a:t>أثر المشروع وتطبيقاته</a:t>
            </a:r>
          </a:p>
          <a:p>
            <a:pPr marL="566974" indent="-566974" algn="r" defTabSz="1133947" rtl="1">
              <a:lnSpc>
                <a:spcPct val="200000"/>
              </a:lnSpc>
              <a:spcBef>
                <a:spcPct val="0"/>
              </a:spcBef>
              <a:buFont typeface="Wingdings" panose="05000000000000000000" pitchFamily="2" charset="2"/>
              <a:buChar char="q"/>
              <a:defRPr/>
            </a:pPr>
            <a:r>
              <a:rPr lang="ar-EG" sz="2976" dirty="0">
                <a:solidFill>
                  <a:sysClr val="windowText" lastClr="000000"/>
                </a:solidFill>
                <a:latin typeface="Calibri Light" panose="020F0302020204030204"/>
                <a:cs typeface="Times New Roman" panose="02020603050405020304" pitchFamily="18" charset="0"/>
              </a:rPr>
              <a:t>اتاحة العديد من فرص العمل خلال مراحل الانتاج والتعبئة والفرز والنقل والتسويق والتصنيع.</a:t>
            </a:r>
          </a:p>
          <a:p>
            <a:pPr marL="566974" indent="-566974" algn="r" defTabSz="1133947" rtl="1">
              <a:lnSpc>
                <a:spcPct val="200000"/>
              </a:lnSpc>
              <a:spcBef>
                <a:spcPct val="0"/>
              </a:spcBef>
              <a:buFont typeface="Wingdings" panose="05000000000000000000" pitchFamily="2" charset="2"/>
              <a:buChar char="q"/>
              <a:defRPr/>
            </a:pPr>
            <a:r>
              <a:rPr lang="ar-EG" sz="2976" dirty="0">
                <a:solidFill>
                  <a:sysClr val="windowText" lastClr="000000"/>
                </a:solidFill>
                <a:latin typeface="Calibri Light" panose="020F0302020204030204"/>
                <a:cs typeface="Times New Roman" panose="02020603050405020304" pitchFamily="18" charset="0"/>
              </a:rPr>
              <a:t> استخدام الطاقة الشمسية فى المشروع كمصدر لطاقة نظيفة واستبعاد مصادر الطاقة التقلدية الملوثة للبيئة.</a:t>
            </a:r>
          </a:p>
          <a:p>
            <a:pPr marL="566974" indent="-566974" algn="r" defTabSz="1133947" rtl="1">
              <a:lnSpc>
                <a:spcPct val="200000"/>
              </a:lnSpc>
              <a:spcBef>
                <a:spcPct val="0"/>
              </a:spcBef>
              <a:buFont typeface="Wingdings" panose="05000000000000000000" pitchFamily="2" charset="2"/>
              <a:buChar char="q"/>
              <a:defRPr/>
            </a:pPr>
            <a:r>
              <a:rPr lang="ar-EG" sz="2976" dirty="0">
                <a:solidFill>
                  <a:sysClr val="windowText" lastClr="000000"/>
                </a:solidFill>
                <a:latin typeface="Calibri Light" panose="020F0302020204030204"/>
                <a:cs typeface="Times New Roman" panose="02020603050405020304" pitchFamily="18" charset="0"/>
              </a:rPr>
              <a:t>زيادة المنتجات الزراعية التى تحتجها منطقة جنوب سيناء.</a:t>
            </a:r>
          </a:p>
          <a:p>
            <a:pPr marL="566974" indent="-566974" algn="r" defTabSz="1133947" rtl="1">
              <a:lnSpc>
                <a:spcPct val="200000"/>
              </a:lnSpc>
              <a:spcBef>
                <a:spcPct val="0"/>
              </a:spcBef>
              <a:buFont typeface="Wingdings" panose="05000000000000000000" pitchFamily="2" charset="2"/>
              <a:buChar char="q"/>
              <a:defRPr/>
            </a:pPr>
            <a:r>
              <a:rPr lang="ar-EG" sz="2976" dirty="0">
                <a:solidFill>
                  <a:sysClr val="windowText" lastClr="000000"/>
                </a:solidFill>
                <a:latin typeface="Calibri Light" panose="020F0302020204030204"/>
                <a:cs typeface="Times New Roman" panose="02020603050405020304" pitchFamily="18" charset="0"/>
              </a:rPr>
              <a:t>التوفيرالشديد فى مياة الرى المستخدمة مما يضمن باستدامة الزراعة.</a:t>
            </a:r>
          </a:p>
          <a:p>
            <a:pPr marL="566974" indent="-566974" algn="r" defTabSz="1133947" rtl="1">
              <a:lnSpc>
                <a:spcPct val="200000"/>
              </a:lnSpc>
              <a:spcBef>
                <a:spcPct val="0"/>
              </a:spcBef>
              <a:buFont typeface="Wingdings" panose="05000000000000000000" pitchFamily="2" charset="2"/>
              <a:buChar char="q"/>
              <a:defRPr/>
            </a:pPr>
            <a:r>
              <a:rPr lang="ar-EG" sz="2976" dirty="0">
                <a:solidFill>
                  <a:sysClr val="windowText" lastClr="000000"/>
                </a:solidFill>
                <a:latin typeface="Calibri Light" panose="020F0302020204030204"/>
                <a:cs typeface="Times New Roman" panose="02020603050405020304" pitchFamily="18" charset="0"/>
              </a:rPr>
              <a:t>نشر تكنولوجيا جديدة غير موجودة بتلك المناطق التى تعتمد على زراعات بدائية تدمر البيئة وتنزف الموارد النادرة.</a:t>
            </a:r>
          </a:p>
          <a:p>
            <a:pPr algn="r" defTabSz="1133947" rtl="1">
              <a:lnSpc>
                <a:spcPct val="90000"/>
              </a:lnSpc>
              <a:spcBef>
                <a:spcPct val="0"/>
              </a:spcBef>
              <a:defRPr/>
            </a:pPr>
            <a:endParaRPr lang="en-US" sz="3472" b="1" u="sng" dirty="0">
              <a:solidFill>
                <a:sysClr val="windowText" lastClr="000000"/>
              </a:solidFill>
              <a:latin typeface="Calibri Light" panose="020F0302020204030204"/>
            </a:endParaRPr>
          </a:p>
        </p:txBody>
      </p:sp>
    </p:spTree>
    <p:extLst>
      <p:ext uri="{BB962C8B-B14F-4D97-AF65-F5344CB8AC3E}">
        <p14:creationId xmlns:p14="http://schemas.microsoft.com/office/powerpoint/2010/main" val="23581718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TotalTime>
  <Words>382</Words>
  <Application>Microsoft Office PowerPoint</Application>
  <PresentationFormat>Custom</PresentationFormat>
  <Paragraphs>34</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Cairo</vt:lpstr>
      <vt:lpstr>Calibri</vt:lpstr>
      <vt:lpstr>Calibri Light</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6</cp:revision>
  <dcterms:created xsi:type="dcterms:W3CDTF">2022-09-29T13:35:57Z</dcterms:created>
  <dcterms:modified xsi:type="dcterms:W3CDTF">2022-10-22T01:57:41Z</dcterms:modified>
</cp:coreProperties>
</file>